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2"/>
  </p:notesMasterIdLst>
  <p:sldIdLst>
    <p:sldId id="256" r:id="rId2"/>
    <p:sldId id="257" r:id="rId3"/>
    <p:sldId id="259" r:id="rId4"/>
    <p:sldId id="284" r:id="rId5"/>
    <p:sldId id="285" r:id="rId6"/>
    <p:sldId id="266" r:id="rId7"/>
    <p:sldId id="267" r:id="rId8"/>
    <p:sldId id="268" r:id="rId9"/>
    <p:sldId id="269" r:id="rId10"/>
    <p:sldId id="271" r:id="rId11"/>
    <p:sldId id="272" r:id="rId12"/>
    <p:sldId id="283" r:id="rId13"/>
    <p:sldId id="286" r:id="rId14"/>
    <p:sldId id="288" r:id="rId15"/>
    <p:sldId id="289" r:id="rId16"/>
    <p:sldId id="290" r:id="rId17"/>
    <p:sldId id="287" r:id="rId18"/>
    <p:sldId id="303" r:id="rId19"/>
    <p:sldId id="291" r:id="rId20"/>
    <p:sldId id="292" r:id="rId21"/>
    <p:sldId id="293" r:id="rId22"/>
    <p:sldId id="294" r:id="rId23"/>
    <p:sldId id="295" r:id="rId24"/>
    <p:sldId id="296" r:id="rId25"/>
    <p:sldId id="297" r:id="rId26"/>
    <p:sldId id="298" r:id="rId27"/>
    <p:sldId id="299" r:id="rId28"/>
    <p:sldId id="300" r:id="rId29"/>
    <p:sldId id="301" r:id="rId30"/>
    <p:sldId id="302" r:id="rId31"/>
  </p:sldIdLst>
  <p:sldSz cx="18288000" cy="10287000"/>
  <p:notesSz cx="6858000" cy="9144000"/>
  <p:embeddedFontLst>
    <p:embeddedFont>
      <p:font typeface="Cambria" panose="02040503050406030204" pitchFamily="18" charset="0"/>
      <p:regular r:id="rId33"/>
      <p:bold r:id="rId34"/>
      <p:italic r:id="rId35"/>
      <p:boldItalic r:id="rId36"/>
    </p:embeddedFont>
    <p:embeddedFont>
      <p:font typeface="Noto Sans" panose="020B0502040504020204" pitchFamily="34"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1" roundtripDataSignature="AMtx7mikpZbecC8MetOorhu30DV2kuOdz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EFFA9B4-8BD0-46F6-9DA8-41E9C3A1524E}">
  <a:tblStyle styleId="{DEFFA9B4-8BD0-46F6-9DA8-41E9C3A1524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958"/>
    <p:restoredTop sz="94673"/>
  </p:normalViewPr>
  <p:slideViewPr>
    <p:cSldViewPr snapToGrid="0">
      <p:cViewPr varScale="1">
        <p:scale>
          <a:sx n="58" d="100"/>
          <a:sy n="58" d="100"/>
        </p:scale>
        <p:origin x="256" y="6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20" Type="http://schemas.openxmlformats.org/officeDocument/2006/relationships/slide" Target="slides/slide19.xml"/><Relationship Id="rId41"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3b4db1cfffc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b="1">
                <a:solidFill>
                  <a:srgbClr val="BE6427"/>
                </a:solidFill>
                <a:latin typeface="Calibri"/>
                <a:ea typeface="Calibri"/>
                <a:cs typeface="Calibri"/>
                <a:sym typeface="Calibri"/>
              </a:rPr>
              <a:t>To WIN</a:t>
            </a:r>
            <a:r>
              <a:rPr lang="en-US" sz="1200">
                <a:solidFill>
                  <a:schemeClr val="dk1"/>
                </a:solidFill>
                <a:latin typeface="Calibri"/>
                <a:ea typeface="Calibri"/>
                <a:cs typeface="Calibri"/>
                <a:sym typeface="Calibri"/>
              </a:rPr>
              <a:t>- to evangelize IN the church and OUTSIDE the church</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To HOLD- to nurture, strengthen, and involve</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a:solidFill>
                  <a:srgbClr val="BE6427"/>
                </a:solidFill>
                <a:latin typeface="Calibri"/>
                <a:ea typeface="Calibri"/>
                <a:cs typeface="Calibri"/>
                <a:sym typeface="Calibri"/>
              </a:rPr>
              <a:t>To TRAIN</a:t>
            </a:r>
            <a:r>
              <a:rPr lang="en-US" sz="1200">
                <a:solidFill>
                  <a:schemeClr val="dk1"/>
                </a:solidFill>
                <a:latin typeface="Calibri"/>
                <a:ea typeface="Calibri"/>
                <a:cs typeface="Calibri"/>
                <a:sym typeface="Calibri"/>
              </a:rPr>
              <a:t>- to make disciples for Jesus Christ  </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130" name="Google Shape;130;g3b4db1cfffc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6567BBE1-B099-5C16-D798-7CB16F7C2819}"/>
            </a:ext>
          </a:extLst>
        </p:cNvPr>
        <p:cNvGrpSpPr/>
        <p:nvPr/>
      </p:nvGrpSpPr>
      <p:grpSpPr>
        <a:xfrm>
          <a:off x="0" y="0"/>
          <a:ext cx="0" cy="0"/>
          <a:chOff x="0" y="0"/>
          <a:chExt cx="0" cy="0"/>
        </a:xfrm>
      </p:grpSpPr>
      <p:sp>
        <p:nvSpPr>
          <p:cNvPr id="129" name="Google Shape;129;g3b4db1cfffc_0_39:notes">
            <a:extLst>
              <a:ext uri="{FF2B5EF4-FFF2-40B4-BE49-F238E27FC236}">
                <a16:creationId xmlns:a16="http://schemas.microsoft.com/office/drawing/2014/main" id="{56ABDBA1-15A7-3F91-26E7-D7FBE5308A1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b="1">
                <a:solidFill>
                  <a:srgbClr val="BE6427"/>
                </a:solidFill>
                <a:latin typeface="Calibri"/>
                <a:ea typeface="Calibri"/>
                <a:cs typeface="Calibri"/>
                <a:sym typeface="Calibri"/>
              </a:rPr>
              <a:t>To WIN</a:t>
            </a:r>
            <a:r>
              <a:rPr lang="en-US" sz="1200">
                <a:solidFill>
                  <a:schemeClr val="dk1"/>
                </a:solidFill>
                <a:latin typeface="Calibri"/>
                <a:ea typeface="Calibri"/>
                <a:cs typeface="Calibri"/>
                <a:sym typeface="Calibri"/>
              </a:rPr>
              <a:t>- to evangelize IN the church and OUTSIDE the church</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To HOLD- to nurture, strengthen, and involve</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a:solidFill>
                  <a:srgbClr val="BE6427"/>
                </a:solidFill>
                <a:latin typeface="Calibri"/>
                <a:ea typeface="Calibri"/>
                <a:cs typeface="Calibri"/>
                <a:sym typeface="Calibri"/>
              </a:rPr>
              <a:t>To TRAIN</a:t>
            </a:r>
            <a:r>
              <a:rPr lang="en-US" sz="1200">
                <a:solidFill>
                  <a:schemeClr val="dk1"/>
                </a:solidFill>
                <a:latin typeface="Calibri"/>
                <a:ea typeface="Calibri"/>
                <a:cs typeface="Calibri"/>
                <a:sym typeface="Calibri"/>
              </a:rPr>
              <a:t>- to make disciples for Jesus Christ  </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130" name="Google Shape;130;g3b4db1cfffc_0_39:notes">
            <a:extLst>
              <a:ext uri="{FF2B5EF4-FFF2-40B4-BE49-F238E27FC236}">
                <a16:creationId xmlns:a16="http://schemas.microsoft.com/office/drawing/2014/main" id="{56FFEA31-09BD-3081-D5BB-0573DA0956B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16602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2F261B7E-2A1B-C928-4897-D1EAC402752D}"/>
            </a:ext>
          </a:extLst>
        </p:cNvPr>
        <p:cNvGrpSpPr/>
        <p:nvPr/>
      </p:nvGrpSpPr>
      <p:grpSpPr>
        <a:xfrm>
          <a:off x="0" y="0"/>
          <a:ext cx="0" cy="0"/>
          <a:chOff x="0" y="0"/>
          <a:chExt cx="0" cy="0"/>
        </a:xfrm>
      </p:grpSpPr>
      <p:sp>
        <p:nvSpPr>
          <p:cNvPr id="129" name="Google Shape;129;g3b4db1cfffc_0_39:notes">
            <a:extLst>
              <a:ext uri="{FF2B5EF4-FFF2-40B4-BE49-F238E27FC236}">
                <a16:creationId xmlns:a16="http://schemas.microsoft.com/office/drawing/2014/main" id="{DCE59187-9F1C-93A7-1ABE-CA8D3C833F2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b="1">
                <a:solidFill>
                  <a:srgbClr val="BE6427"/>
                </a:solidFill>
                <a:latin typeface="Calibri"/>
                <a:ea typeface="Calibri"/>
                <a:cs typeface="Calibri"/>
                <a:sym typeface="Calibri"/>
              </a:rPr>
              <a:t>To WIN</a:t>
            </a:r>
            <a:r>
              <a:rPr lang="en-US" sz="1200">
                <a:solidFill>
                  <a:schemeClr val="dk1"/>
                </a:solidFill>
                <a:latin typeface="Calibri"/>
                <a:ea typeface="Calibri"/>
                <a:cs typeface="Calibri"/>
                <a:sym typeface="Calibri"/>
              </a:rPr>
              <a:t>- to evangelize IN the church and OUTSIDE the church</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To HOLD- to nurture, strengthen, and involve</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a:solidFill>
                  <a:srgbClr val="BE6427"/>
                </a:solidFill>
                <a:latin typeface="Calibri"/>
                <a:ea typeface="Calibri"/>
                <a:cs typeface="Calibri"/>
                <a:sym typeface="Calibri"/>
              </a:rPr>
              <a:t>To TRAIN</a:t>
            </a:r>
            <a:r>
              <a:rPr lang="en-US" sz="1200">
                <a:solidFill>
                  <a:schemeClr val="dk1"/>
                </a:solidFill>
                <a:latin typeface="Calibri"/>
                <a:ea typeface="Calibri"/>
                <a:cs typeface="Calibri"/>
                <a:sym typeface="Calibri"/>
              </a:rPr>
              <a:t>- to make disciples for Jesus Christ  </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130" name="Google Shape;130;g3b4db1cfffc_0_39:notes">
            <a:extLst>
              <a:ext uri="{FF2B5EF4-FFF2-40B4-BE49-F238E27FC236}">
                <a16:creationId xmlns:a16="http://schemas.microsoft.com/office/drawing/2014/main" id="{DC58C7C1-95BF-28E6-C921-5364939C9FE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89173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3b4db1cfffc_2_1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8" name="Google Shape;248;g3b4db1cfffc_2_1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3b4db1cfffc_2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5" name="Google Shape;265;g3b4db1cfffc_2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3b4db1cfffc_2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2" name="Google Shape;282;g3b4db1cfffc_2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3b4db1cfffc_2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0" name="Google Shape;300;g3b4db1cfffc_2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5" name="Google Shape;34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0" name="Google Shape;36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a:extLst>
            <a:ext uri="{FF2B5EF4-FFF2-40B4-BE49-F238E27FC236}">
              <a16:creationId xmlns:a16="http://schemas.microsoft.com/office/drawing/2014/main" id="{07722DD6-9428-27AC-2B34-0F3F77946210}"/>
            </a:ext>
          </a:extLst>
        </p:cNvPr>
        <p:cNvGrpSpPr/>
        <p:nvPr/>
      </p:nvGrpSpPr>
      <p:grpSpPr>
        <a:xfrm>
          <a:off x="0" y="0"/>
          <a:ext cx="0" cy="0"/>
          <a:chOff x="0" y="0"/>
          <a:chExt cx="0" cy="0"/>
        </a:xfrm>
      </p:grpSpPr>
      <p:sp>
        <p:nvSpPr>
          <p:cNvPr id="359" name="Google Shape;359;p6:notes">
            <a:extLst>
              <a:ext uri="{FF2B5EF4-FFF2-40B4-BE49-F238E27FC236}">
                <a16:creationId xmlns:a16="http://schemas.microsoft.com/office/drawing/2014/main" id="{3D4E5294-CDE2-36C2-3D7D-564020854C4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0" name="Google Shape;360;p6:notes">
            <a:extLst>
              <a:ext uri="{FF2B5EF4-FFF2-40B4-BE49-F238E27FC236}">
                <a16:creationId xmlns:a16="http://schemas.microsoft.com/office/drawing/2014/main" id="{E169A6F5-E2DA-354A-1FD8-9C2A1093ED4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16816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a:extLst>
            <a:ext uri="{FF2B5EF4-FFF2-40B4-BE49-F238E27FC236}">
              <a16:creationId xmlns:a16="http://schemas.microsoft.com/office/drawing/2014/main" id="{68F919A8-20D5-C2D7-C453-0E7AD70198AB}"/>
            </a:ext>
          </a:extLst>
        </p:cNvPr>
        <p:cNvGrpSpPr/>
        <p:nvPr/>
      </p:nvGrpSpPr>
      <p:grpSpPr>
        <a:xfrm>
          <a:off x="0" y="0"/>
          <a:ext cx="0" cy="0"/>
          <a:chOff x="0" y="0"/>
          <a:chExt cx="0" cy="0"/>
        </a:xfrm>
      </p:grpSpPr>
      <p:sp>
        <p:nvSpPr>
          <p:cNvPr id="359" name="Google Shape;359;p6:notes">
            <a:extLst>
              <a:ext uri="{FF2B5EF4-FFF2-40B4-BE49-F238E27FC236}">
                <a16:creationId xmlns:a16="http://schemas.microsoft.com/office/drawing/2014/main" id="{93E78A1A-9749-F9DE-00AD-4DB0B7C895C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0" name="Google Shape;360;p6:notes">
            <a:extLst>
              <a:ext uri="{FF2B5EF4-FFF2-40B4-BE49-F238E27FC236}">
                <a16:creationId xmlns:a16="http://schemas.microsoft.com/office/drawing/2014/main" id="{DB0AE219-6CB4-90B0-0023-7B3D15067CC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031600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a:extLst>
            <a:ext uri="{FF2B5EF4-FFF2-40B4-BE49-F238E27FC236}">
              <a16:creationId xmlns:a16="http://schemas.microsoft.com/office/drawing/2014/main" id="{908AE8E0-EE1E-C0FE-75AF-083576D18BF0}"/>
            </a:ext>
          </a:extLst>
        </p:cNvPr>
        <p:cNvGrpSpPr/>
        <p:nvPr/>
      </p:nvGrpSpPr>
      <p:grpSpPr>
        <a:xfrm>
          <a:off x="0" y="0"/>
          <a:ext cx="0" cy="0"/>
          <a:chOff x="0" y="0"/>
          <a:chExt cx="0" cy="0"/>
        </a:xfrm>
      </p:grpSpPr>
      <p:sp>
        <p:nvSpPr>
          <p:cNvPr id="359" name="Google Shape;359;p6:notes">
            <a:extLst>
              <a:ext uri="{FF2B5EF4-FFF2-40B4-BE49-F238E27FC236}">
                <a16:creationId xmlns:a16="http://schemas.microsoft.com/office/drawing/2014/main" id="{2084B497-0773-9E91-9743-9497EA3ED20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0" name="Google Shape;360;p6:notes">
            <a:extLst>
              <a:ext uri="{FF2B5EF4-FFF2-40B4-BE49-F238E27FC236}">
                <a16:creationId xmlns:a16="http://schemas.microsoft.com/office/drawing/2014/main" id="{3E9D49CD-45A6-FCDC-75EC-C86AA831BA3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357100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a:extLst>
            <a:ext uri="{FF2B5EF4-FFF2-40B4-BE49-F238E27FC236}">
              <a16:creationId xmlns:a16="http://schemas.microsoft.com/office/drawing/2014/main" id="{6FFD254C-328E-91A8-8BB7-11AF8ACED479}"/>
            </a:ext>
          </a:extLst>
        </p:cNvPr>
        <p:cNvGrpSpPr/>
        <p:nvPr/>
      </p:nvGrpSpPr>
      <p:grpSpPr>
        <a:xfrm>
          <a:off x="0" y="0"/>
          <a:ext cx="0" cy="0"/>
          <a:chOff x="0" y="0"/>
          <a:chExt cx="0" cy="0"/>
        </a:xfrm>
      </p:grpSpPr>
      <p:sp>
        <p:nvSpPr>
          <p:cNvPr id="359" name="Google Shape;359;p6:notes">
            <a:extLst>
              <a:ext uri="{FF2B5EF4-FFF2-40B4-BE49-F238E27FC236}">
                <a16:creationId xmlns:a16="http://schemas.microsoft.com/office/drawing/2014/main" id="{07723E13-105E-2D20-98FF-5D9CA2241E8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0" name="Google Shape;360;p6:notes">
            <a:extLst>
              <a:ext uri="{FF2B5EF4-FFF2-40B4-BE49-F238E27FC236}">
                <a16:creationId xmlns:a16="http://schemas.microsoft.com/office/drawing/2014/main" id="{B0521B93-F8B9-716E-C805-BF40D21C0E0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669562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a:extLst>
            <a:ext uri="{FF2B5EF4-FFF2-40B4-BE49-F238E27FC236}">
              <a16:creationId xmlns:a16="http://schemas.microsoft.com/office/drawing/2014/main" id="{DCFACC8F-F070-4341-00AD-AE07C9B1B97A}"/>
            </a:ext>
          </a:extLst>
        </p:cNvPr>
        <p:cNvGrpSpPr/>
        <p:nvPr/>
      </p:nvGrpSpPr>
      <p:grpSpPr>
        <a:xfrm>
          <a:off x="0" y="0"/>
          <a:ext cx="0" cy="0"/>
          <a:chOff x="0" y="0"/>
          <a:chExt cx="0" cy="0"/>
        </a:xfrm>
      </p:grpSpPr>
      <p:sp>
        <p:nvSpPr>
          <p:cNvPr id="359" name="Google Shape;359;p6:notes">
            <a:extLst>
              <a:ext uri="{FF2B5EF4-FFF2-40B4-BE49-F238E27FC236}">
                <a16:creationId xmlns:a16="http://schemas.microsoft.com/office/drawing/2014/main" id="{77EF4D16-9A9E-B622-041D-2513F0364E8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0" name="Google Shape;360;p6:notes">
            <a:extLst>
              <a:ext uri="{FF2B5EF4-FFF2-40B4-BE49-F238E27FC236}">
                <a16:creationId xmlns:a16="http://schemas.microsoft.com/office/drawing/2014/main" id="{569FCBBD-7F27-7825-5E89-D556A713599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212288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a:extLst>
            <a:ext uri="{FF2B5EF4-FFF2-40B4-BE49-F238E27FC236}">
              <a16:creationId xmlns:a16="http://schemas.microsoft.com/office/drawing/2014/main" id="{CF953035-743F-7A69-AA3E-F2159810294D}"/>
            </a:ext>
          </a:extLst>
        </p:cNvPr>
        <p:cNvGrpSpPr/>
        <p:nvPr/>
      </p:nvGrpSpPr>
      <p:grpSpPr>
        <a:xfrm>
          <a:off x="0" y="0"/>
          <a:ext cx="0" cy="0"/>
          <a:chOff x="0" y="0"/>
          <a:chExt cx="0" cy="0"/>
        </a:xfrm>
      </p:grpSpPr>
      <p:sp>
        <p:nvSpPr>
          <p:cNvPr id="359" name="Google Shape;359;p6:notes">
            <a:extLst>
              <a:ext uri="{FF2B5EF4-FFF2-40B4-BE49-F238E27FC236}">
                <a16:creationId xmlns:a16="http://schemas.microsoft.com/office/drawing/2014/main" id="{0FBD8C61-407F-AFDF-D3FD-0066702F2D0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0" name="Google Shape;360;p6:notes">
            <a:extLst>
              <a:ext uri="{FF2B5EF4-FFF2-40B4-BE49-F238E27FC236}">
                <a16:creationId xmlns:a16="http://schemas.microsoft.com/office/drawing/2014/main" id="{CB5EE96C-AFBF-17F3-006D-7BA64CD1305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406178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a:extLst>
            <a:ext uri="{FF2B5EF4-FFF2-40B4-BE49-F238E27FC236}">
              <a16:creationId xmlns:a16="http://schemas.microsoft.com/office/drawing/2014/main" id="{CCE8CF9C-C771-3E85-3B3F-581DDA3C6B90}"/>
            </a:ext>
          </a:extLst>
        </p:cNvPr>
        <p:cNvGrpSpPr/>
        <p:nvPr/>
      </p:nvGrpSpPr>
      <p:grpSpPr>
        <a:xfrm>
          <a:off x="0" y="0"/>
          <a:ext cx="0" cy="0"/>
          <a:chOff x="0" y="0"/>
          <a:chExt cx="0" cy="0"/>
        </a:xfrm>
      </p:grpSpPr>
      <p:sp>
        <p:nvSpPr>
          <p:cNvPr id="359" name="Google Shape;359;p6:notes">
            <a:extLst>
              <a:ext uri="{FF2B5EF4-FFF2-40B4-BE49-F238E27FC236}">
                <a16:creationId xmlns:a16="http://schemas.microsoft.com/office/drawing/2014/main" id="{B3C3B6BF-67DC-1A0E-070C-949A9F50197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0" name="Google Shape;360;p6:notes">
            <a:extLst>
              <a:ext uri="{FF2B5EF4-FFF2-40B4-BE49-F238E27FC236}">
                <a16:creationId xmlns:a16="http://schemas.microsoft.com/office/drawing/2014/main" id="{75FB3326-153D-FFF6-97E6-6CBE2EC2F32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29167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a:extLst>
            <a:ext uri="{FF2B5EF4-FFF2-40B4-BE49-F238E27FC236}">
              <a16:creationId xmlns:a16="http://schemas.microsoft.com/office/drawing/2014/main" id="{A4776413-00FF-6689-6615-610913DABE70}"/>
            </a:ext>
          </a:extLst>
        </p:cNvPr>
        <p:cNvGrpSpPr/>
        <p:nvPr/>
      </p:nvGrpSpPr>
      <p:grpSpPr>
        <a:xfrm>
          <a:off x="0" y="0"/>
          <a:ext cx="0" cy="0"/>
          <a:chOff x="0" y="0"/>
          <a:chExt cx="0" cy="0"/>
        </a:xfrm>
      </p:grpSpPr>
      <p:sp>
        <p:nvSpPr>
          <p:cNvPr id="359" name="Google Shape;359;p6:notes">
            <a:extLst>
              <a:ext uri="{FF2B5EF4-FFF2-40B4-BE49-F238E27FC236}">
                <a16:creationId xmlns:a16="http://schemas.microsoft.com/office/drawing/2014/main" id="{566BB871-7DA2-7BB2-F3B3-DE3AABE7C1D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0" name="Google Shape;360;p6:notes">
            <a:extLst>
              <a:ext uri="{FF2B5EF4-FFF2-40B4-BE49-F238E27FC236}">
                <a16:creationId xmlns:a16="http://schemas.microsoft.com/office/drawing/2014/main" id="{84A5D40E-67CF-6BEF-4946-D8CB9DA6A82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12304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a:extLst>
            <a:ext uri="{FF2B5EF4-FFF2-40B4-BE49-F238E27FC236}">
              <a16:creationId xmlns:a16="http://schemas.microsoft.com/office/drawing/2014/main" id="{FD21C5E4-17B6-42FD-0A3F-F77273826827}"/>
            </a:ext>
          </a:extLst>
        </p:cNvPr>
        <p:cNvGrpSpPr/>
        <p:nvPr/>
      </p:nvGrpSpPr>
      <p:grpSpPr>
        <a:xfrm>
          <a:off x="0" y="0"/>
          <a:ext cx="0" cy="0"/>
          <a:chOff x="0" y="0"/>
          <a:chExt cx="0" cy="0"/>
        </a:xfrm>
      </p:grpSpPr>
      <p:sp>
        <p:nvSpPr>
          <p:cNvPr id="359" name="Google Shape;359;p6:notes">
            <a:extLst>
              <a:ext uri="{FF2B5EF4-FFF2-40B4-BE49-F238E27FC236}">
                <a16:creationId xmlns:a16="http://schemas.microsoft.com/office/drawing/2014/main" id="{8F0DFAA2-9C70-5404-F031-61D2AAE4A2C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0" name="Google Shape;360;p6:notes">
            <a:extLst>
              <a:ext uri="{FF2B5EF4-FFF2-40B4-BE49-F238E27FC236}">
                <a16:creationId xmlns:a16="http://schemas.microsoft.com/office/drawing/2014/main" id="{CB3D2473-6DE9-D02A-0C9F-8E165AADE05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03099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a:extLst>
            <a:ext uri="{FF2B5EF4-FFF2-40B4-BE49-F238E27FC236}">
              <a16:creationId xmlns:a16="http://schemas.microsoft.com/office/drawing/2014/main" id="{714C9847-822B-257F-2AC9-85D58E790035}"/>
            </a:ext>
          </a:extLst>
        </p:cNvPr>
        <p:cNvGrpSpPr/>
        <p:nvPr/>
      </p:nvGrpSpPr>
      <p:grpSpPr>
        <a:xfrm>
          <a:off x="0" y="0"/>
          <a:ext cx="0" cy="0"/>
          <a:chOff x="0" y="0"/>
          <a:chExt cx="0" cy="0"/>
        </a:xfrm>
      </p:grpSpPr>
      <p:sp>
        <p:nvSpPr>
          <p:cNvPr id="247" name="Google Shape;247;g3b4db1cfffc_2_167:notes">
            <a:extLst>
              <a:ext uri="{FF2B5EF4-FFF2-40B4-BE49-F238E27FC236}">
                <a16:creationId xmlns:a16="http://schemas.microsoft.com/office/drawing/2014/main" id="{73CA6F41-19D4-4B7A-69C1-061452DBA01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8" name="Google Shape;248;g3b4db1cfffc_2_167:notes">
            <a:extLst>
              <a:ext uri="{FF2B5EF4-FFF2-40B4-BE49-F238E27FC236}">
                <a16:creationId xmlns:a16="http://schemas.microsoft.com/office/drawing/2014/main" id="{C989AF82-FEC0-4F90-3D63-204473B9FA5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03585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a:extLst>
            <a:ext uri="{FF2B5EF4-FFF2-40B4-BE49-F238E27FC236}">
              <a16:creationId xmlns:a16="http://schemas.microsoft.com/office/drawing/2014/main" id="{C8212A66-E1B6-0EF1-8CD7-AC3CAC20943A}"/>
            </a:ext>
          </a:extLst>
        </p:cNvPr>
        <p:cNvGrpSpPr/>
        <p:nvPr/>
      </p:nvGrpSpPr>
      <p:grpSpPr>
        <a:xfrm>
          <a:off x="0" y="0"/>
          <a:ext cx="0" cy="0"/>
          <a:chOff x="0" y="0"/>
          <a:chExt cx="0" cy="0"/>
        </a:xfrm>
      </p:grpSpPr>
      <p:sp>
        <p:nvSpPr>
          <p:cNvPr id="264" name="Google Shape;264;g3b4db1cfffc_2_3:notes">
            <a:extLst>
              <a:ext uri="{FF2B5EF4-FFF2-40B4-BE49-F238E27FC236}">
                <a16:creationId xmlns:a16="http://schemas.microsoft.com/office/drawing/2014/main" id="{8703488B-AD87-5821-BB83-CF0B467ECE8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5" name="Google Shape;265;g3b4db1cfffc_2_3:notes">
            <a:extLst>
              <a:ext uri="{FF2B5EF4-FFF2-40B4-BE49-F238E27FC236}">
                <a16:creationId xmlns:a16="http://schemas.microsoft.com/office/drawing/2014/main" id="{E541EC47-A7F7-920B-24F5-E6E2E7D198A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036235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a:extLst>
            <a:ext uri="{FF2B5EF4-FFF2-40B4-BE49-F238E27FC236}">
              <a16:creationId xmlns:a16="http://schemas.microsoft.com/office/drawing/2014/main" id="{E82EF92F-64D2-7234-8DD5-D0A1BDEEC56C}"/>
            </a:ext>
          </a:extLst>
        </p:cNvPr>
        <p:cNvGrpSpPr/>
        <p:nvPr/>
      </p:nvGrpSpPr>
      <p:grpSpPr>
        <a:xfrm>
          <a:off x="0" y="0"/>
          <a:ext cx="0" cy="0"/>
          <a:chOff x="0" y="0"/>
          <a:chExt cx="0" cy="0"/>
        </a:xfrm>
      </p:grpSpPr>
      <p:sp>
        <p:nvSpPr>
          <p:cNvPr id="281" name="Google Shape;281;g3b4db1cfffc_2_20:notes">
            <a:extLst>
              <a:ext uri="{FF2B5EF4-FFF2-40B4-BE49-F238E27FC236}">
                <a16:creationId xmlns:a16="http://schemas.microsoft.com/office/drawing/2014/main" id="{F87E9133-BE96-D885-B427-39F18B18678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2" name="Google Shape;282;g3b4db1cfffc_2_20:notes">
            <a:extLst>
              <a:ext uri="{FF2B5EF4-FFF2-40B4-BE49-F238E27FC236}">
                <a16:creationId xmlns:a16="http://schemas.microsoft.com/office/drawing/2014/main" id="{414BC253-96FB-55B3-3032-EA3FA09EA7D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082955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D167C1C5-69AF-1C8C-091B-6338062A7923}"/>
            </a:ext>
          </a:extLst>
        </p:cNvPr>
        <p:cNvGrpSpPr/>
        <p:nvPr/>
      </p:nvGrpSpPr>
      <p:grpSpPr>
        <a:xfrm>
          <a:off x="0" y="0"/>
          <a:ext cx="0" cy="0"/>
          <a:chOff x="0" y="0"/>
          <a:chExt cx="0" cy="0"/>
        </a:xfrm>
      </p:grpSpPr>
      <p:sp>
        <p:nvSpPr>
          <p:cNvPr id="344" name="Google Shape;344;p5:notes">
            <a:extLst>
              <a:ext uri="{FF2B5EF4-FFF2-40B4-BE49-F238E27FC236}">
                <a16:creationId xmlns:a16="http://schemas.microsoft.com/office/drawing/2014/main" id="{A96C3087-32C7-9ECF-9B5F-2A710CD5B42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5" name="Google Shape;345;p5:notes">
            <a:extLst>
              <a:ext uri="{FF2B5EF4-FFF2-40B4-BE49-F238E27FC236}">
                <a16:creationId xmlns:a16="http://schemas.microsoft.com/office/drawing/2014/main" id="{27BDBD84-148D-4353-09E1-755332B0017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32811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a:extLst>
            <a:ext uri="{FF2B5EF4-FFF2-40B4-BE49-F238E27FC236}">
              <a16:creationId xmlns:a16="http://schemas.microsoft.com/office/drawing/2014/main" id="{7F0426DE-78D7-8F9A-256D-F7B89CD081E7}"/>
            </a:ext>
          </a:extLst>
        </p:cNvPr>
        <p:cNvGrpSpPr/>
        <p:nvPr/>
      </p:nvGrpSpPr>
      <p:grpSpPr>
        <a:xfrm>
          <a:off x="0" y="0"/>
          <a:ext cx="0" cy="0"/>
          <a:chOff x="0" y="0"/>
          <a:chExt cx="0" cy="0"/>
        </a:xfrm>
      </p:grpSpPr>
      <p:sp>
        <p:nvSpPr>
          <p:cNvPr id="359" name="Google Shape;359;p6:notes">
            <a:extLst>
              <a:ext uri="{FF2B5EF4-FFF2-40B4-BE49-F238E27FC236}">
                <a16:creationId xmlns:a16="http://schemas.microsoft.com/office/drawing/2014/main" id="{29328DC5-58E1-C9ED-9DC1-99CB3E88E3E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0" name="Google Shape;360;p6:notes">
            <a:extLst>
              <a:ext uri="{FF2B5EF4-FFF2-40B4-BE49-F238E27FC236}">
                <a16:creationId xmlns:a16="http://schemas.microsoft.com/office/drawing/2014/main" id="{E5FE896B-1D44-3B86-D709-93C97A1424E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68064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1AB27449-2905-755D-F163-1FA54A2774E8}"/>
            </a:ext>
          </a:extLst>
        </p:cNvPr>
        <p:cNvGrpSpPr/>
        <p:nvPr/>
      </p:nvGrpSpPr>
      <p:grpSpPr>
        <a:xfrm>
          <a:off x="0" y="0"/>
          <a:ext cx="0" cy="0"/>
          <a:chOff x="0" y="0"/>
          <a:chExt cx="0" cy="0"/>
        </a:xfrm>
      </p:grpSpPr>
      <p:sp>
        <p:nvSpPr>
          <p:cNvPr id="129" name="Google Shape;129;g3b4db1cfffc_0_39:notes">
            <a:extLst>
              <a:ext uri="{FF2B5EF4-FFF2-40B4-BE49-F238E27FC236}">
                <a16:creationId xmlns:a16="http://schemas.microsoft.com/office/drawing/2014/main" id="{417D9173-5A53-3C32-996F-03658266C4C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b="1">
                <a:solidFill>
                  <a:srgbClr val="BE6427"/>
                </a:solidFill>
                <a:latin typeface="Calibri"/>
                <a:ea typeface="Calibri"/>
                <a:cs typeface="Calibri"/>
                <a:sym typeface="Calibri"/>
              </a:rPr>
              <a:t>To WIN</a:t>
            </a:r>
            <a:r>
              <a:rPr lang="en-US" sz="1200">
                <a:solidFill>
                  <a:schemeClr val="dk1"/>
                </a:solidFill>
                <a:latin typeface="Calibri"/>
                <a:ea typeface="Calibri"/>
                <a:cs typeface="Calibri"/>
                <a:sym typeface="Calibri"/>
              </a:rPr>
              <a:t>- to evangelize IN the church and OUTSIDE the church</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To HOLD- to nurture, strengthen, and involve</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a:solidFill>
                  <a:srgbClr val="BE6427"/>
                </a:solidFill>
                <a:latin typeface="Calibri"/>
                <a:ea typeface="Calibri"/>
                <a:cs typeface="Calibri"/>
                <a:sym typeface="Calibri"/>
              </a:rPr>
              <a:t>To TRAIN</a:t>
            </a:r>
            <a:r>
              <a:rPr lang="en-US" sz="1200">
                <a:solidFill>
                  <a:schemeClr val="dk1"/>
                </a:solidFill>
                <a:latin typeface="Calibri"/>
                <a:ea typeface="Calibri"/>
                <a:cs typeface="Calibri"/>
                <a:sym typeface="Calibri"/>
              </a:rPr>
              <a:t>- to make disciples for Jesus Christ  </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130" name="Google Shape;130;g3b4db1cfffc_0_39:notes">
            <a:extLst>
              <a:ext uri="{FF2B5EF4-FFF2-40B4-BE49-F238E27FC236}">
                <a16:creationId xmlns:a16="http://schemas.microsoft.com/office/drawing/2014/main" id="{469745E8-8FDF-53EB-87A7-8F199B1D7E5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974164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a:extLst>
            <a:ext uri="{FF2B5EF4-FFF2-40B4-BE49-F238E27FC236}">
              <a16:creationId xmlns:a16="http://schemas.microsoft.com/office/drawing/2014/main" id="{B1DAE675-5A6A-66E0-5A25-20CAFC3630D1}"/>
            </a:ext>
          </a:extLst>
        </p:cNvPr>
        <p:cNvGrpSpPr/>
        <p:nvPr/>
      </p:nvGrpSpPr>
      <p:grpSpPr>
        <a:xfrm>
          <a:off x="0" y="0"/>
          <a:ext cx="0" cy="0"/>
          <a:chOff x="0" y="0"/>
          <a:chExt cx="0" cy="0"/>
        </a:xfrm>
      </p:grpSpPr>
      <p:sp>
        <p:nvSpPr>
          <p:cNvPr id="247" name="Google Shape;247;g3b4db1cfffc_2_167:notes">
            <a:extLst>
              <a:ext uri="{FF2B5EF4-FFF2-40B4-BE49-F238E27FC236}">
                <a16:creationId xmlns:a16="http://schemas.microsoft.com/office/drawing/2014/main" id="{46FCEED9-1377-D7D9-ECB6-A1F44E12367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8" name="Google Shape;248;g3b4db1cfffc_2_167:notes">
            <a:extLst>
              <a:ext uri="{FF2B5EF4-FFF2-40B4-BE49-F238E27FC236}">
                <a16:creationId xmlns:a16="http://schemas.microsoft.com/office/drawing/2014/main" id="{864AFD06-B6CF-6987-407B-630CDE4B9E9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3876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a:extLst>
            <a:ext uri="{FF2B5EF4-FFF2-40B4-BE49-F238E27FC236}">
              <a16:creationId xmlns:a16="http://schemas.microsoft.com/office/drawing/2014/main" id="{5205CF3D-16ED-9493-2B15-BEC834861D14}"/>
            </a:ext>
          </a:extLst>
        </p:cNvPr>
        <p:cNvGrpSpPr/>
        <p:nvPr/>
      </p:nvGrpSpPr>
      <p:grpSpPr>
        <a:xfrm>
          <a:off x="0" y="0"/>
          <a:ext cx="0" cy="0"/>
          <a:chOff x="0" y="0"/>
          <a:chExt cx="0" cy="0"/>
        </a:xfrm>
      </p:grpSpPr>
      <p:sp>
        <p:nvSpPr>
          <p:cNvPr id="264" name="Google Shape;264;g3b4db1cfffc_2_3:notes">
            <a:extLst>
              <a:ext uri="{FF2B5EF4-FFF2-40B4-BE49-F238E27FC236}">
                <a16:creationId xmlns:a16="http://schemas.microsoft.com/office/drawing/2014/main" id="{D022D171-7483-285A-3304-3FAE4B226AE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5" name="Google Shape;265;g3b4db1cfffc_2_3:notes">
            <a:extLst>
              <a:ext uri="{FF2B5EF4-FFF2-40B4-BE49-F238E27FC236}">
                <a16:creationId xmlns:a16="http://schemas.microsoft.com/office/drawing/2014/main" id="{01B7AB90-8BC9-C460-D238-ACF790EAE2B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13110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a:extLst>
            <a:ext uri="{FF2B5EF4-FFF2-40B4-BE49-F238E27FC236}">
              <a16:creationId xmlns:a16="http://schemas.microsoft.com/office/drawing/2014/main" id="{AD75E68E-AA53-78B9-53DF-C3CFBF7A474F}"/>
            </a:ext>
          </a:extLst>
        </p:cNvPr>
        <p:cNvGrpSpPr/>
        <p:nvPr/>
      </p:nvGrpSpPr>
      <p:grpSpPr>
        <a:xfrm>
          <a:off x="0" y="0"/>
          <a:ext cx="0" cy="0"/>
          <a:chOff x="0" y="0"/>
          <a:chExt cx="0" cy="0"/>
        </a:xfrm>
      </p:grpSpPr>
      <p:sp>
        <p:nvSpPr>
          <p:cNvPr id="281" name="Google Shape;281;g3b4db1cfffc_2_20:notes">
            <a:extLst>
              <a:ext uri="{FF2B5EF4-FFF2-40B4-BE49-F238E27FC236}">
                <a16:creationId xmlns:a16="http://schemas.microsoft.com/office/drawing/2014/main" id="{CF4E6BA1-2770-E913-A2D9-68092FBDA04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2" name="Google Shape;282;g3b4db1cfffc_2_20:notes">
            <a:extLst>
              <a:ext uri="{FF2B5EF4-FFF2-40B4-BE49-F238E27FC236}">
                <a16:creationId xmlns:a16="http://schemas.microsoft.com/office/drawing/2014/main" id="{8ED14001-A5EF-8CA8-3F07-150C51DAEC0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294270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a:extLst>
            <a:ext uri="{FF2B5EF4-FFF2-40B4-BE49-F238E27FC236}">
              <a16:creationId xmlns:a16="http://schemas.microsoft.com/office/drawing/2014/main" id="{CE0235B3-C02F-C7A6-3A4D-C8883AD62AA1}"/>
            </a:ext>
          </a:extLst>
        </p:cNvPr>
        <p:cNvGrpSpPr/>
        <p:nvPr/>
      </p:nvGrpSpPr>
      <p:grpSpPr>
        <a:xfrm>
          <a:off x="0" y="0"/>
          <a:ext cx="0" cy="0"/>
          <a:chOff x="0" y="0"/>
          <a:chExt cx="0" cy="0"/>
        </a:xfrm>
      </p:grpSpPr>
      <p:sp>
        <p:nvSpPr>
          <p:cNvPr id="281" name="Google Shape;281;g3b4db1cfffc_2_20:notes">
            <a:extLst>
              <a:ext uri="{FF2B5EF4-FFF2-40B4-BE49-F238E27FC236}">
                <a16:creationId xmlns:a16="http://schemas.microsoft.com/office/drawing/2014/main" id="{722F82E9-EB30-8D7A-9B15-D819A2CEAB2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2" name="Google Shape;282;g3b4db1cfffc_2_20:notes">
            <a:extLst>
              <a:ext uri="{FF2B5EF4-FFF2-40B4-BE49-F238E27FC236}">
                <a16:creationId xmlns:a16="http://schemas.microsoft.com/office/drawing/2014/main" id="{5592E849-258E-5821-DA68-B2247D5176B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97896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5"/>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7"/>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7"/>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8"/>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18"/>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9"/>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19"/>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19"/>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19"/>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1"/>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1"/>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21"/>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2"/>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2"/>
          <p:cNvSpPr>
            <a:spLocks noGrp="1"/>
          </p:cNvSpPr>
          <p:nvPr>
            <p:ph type="pic" idx="2"/>
          </p:nvPr>
        </p:nvSpPr>
        <p:spPr>
          <a:xfrm>
            <a:off x="1792288" y="612775"/>
            <a:ext cx="5486400" cy="4114800"/>
          </a:xfrm>
          <a:prstGeom prst="rect">
            <a:avLst/>
          </a:prstGeom>
          <a:noFill/>
          <a:ln>
            <a:noFill/>
          </a:ln>
        </p:spPr>
      </p:sp>
      <p:sp>
        <p:nvSpPr>
          <p:cNvPr id="64" name="Google Shape;64;p22"/>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3"/>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4"/>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4"/>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hyperlink" Target="https://ssnet.org/" TargetMode="External"/><Relationship Id="rId3" Type="http://schemas.openxmlformats.org/officeDocument/2006/relationships/image" Target="../media/image1.png"/><Relationship Id="rId7" Type="http://schemas.openxmlformats.org/officeDocument/2006/relationships/hyperlink" Target="https://www.sabbath.school/" TargetMode="External"/><Relationship Id="rId12" Type="http://schemas.openxmlformats.org/officeDocument/2006/relationships/hyperlink" Target="https://www.youtube.com/playlist?list=PLKejbZSBAyL-63Jm30Y5BYwA7JDs0Eyjq"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hyperlink" Target="https://sabbath-school.adventech.io/"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orldmissionsevangelism.com/wp-content/uploads/2020/10/Family-Disciple-Making-Mirrored-Margins.pdf" TargetMode="External"/><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p:nvPr/>
        </p:nvSpPr>
        <p:spPr>
          <a:xfrm>
            <a:off x="-180975" y="6746876"/>
            <a:ext cx="16057932" cy="4396110"/>
          </a:xfrm>
          <a:custGeom>
            <a:avLst/>
            <a:gdLst/>
            <a:ahLst/>
            <a:cxnLst/>
            <a:rect l="l" t="t" r="r" b="b"/>
            <a:pathLst>
              <a:path w="16057932" h="4396110" extrusionOk="0">
                <a:moveTo>
                  <a:pt x="0" y="0"/>
                </a:moveTo>
                <a:lnTo>
                  <a:pt x="16057932" y="0"/>
                </a:lnTo>
                <a:lnTo>
                  <a:pt x="16057932" y="4396110"/>
                </a:lnTo>
                <a:lnTo>
                  <a:pt x="0" y="4396110"/>
                </a:lnTo>
                <a:lnTo>
                  <a:pt x="0" y="0"/>
                </a:lnTo>
                <a:close/>
              </a:path>
            </a:pathLst>
          </a:custGeom>
          <a:blipFill rotWithShape="1">
            <a:blip r:embed="rId3">
              <a:alphaModFix amt="25000"/>
            </a:blip>
            <a:stretch>
              <a:fillRect t="-14336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 name="Google Shape;85;p1"/>
          <p:cNvSpPr/>
          <p:nvPr/>
        </p:nvSpPr>
        <p:spPr>
          <a:xfrm>
            <a:off x="15671806" y="0"/>
            <a:ext cx="2688634" cy="10287000"/>
          </a:xfrm>
          <a:custGeom>
            <a:avLst/>
            <a:gdLst/>
            <a:ahLst/>
            <a:cxnLst/>
            <a:rect l="l" t="t" r="r" b="b"/>
            <a:pathLst>
              <a:path w="2688634" h="10287000" extrusionOk="0">
                <a:moveTo>
                  <a:pt x="0" y="0"/>
                </a:moveTo>
                <a:lnTo>
                  <a:pt x="2688635" y="0"/>
                </a:lnTo>
                <a:lnTo>
                  <a:pt x="2688635" y="10287000"/>
                </a:lnTo>
                <a:lnTo>
                  <a:pt x="0" y="10287000"/>
                </a:lnTo>
                <a:lnTo>
                  <a:pt x="0" y="0"/>
                </a:lnTo>
                <a:close/>
              </a:path>
            </a:pathLst>
          </a:custGeom>
          <a:blipFill rotWithShape="1">
            <a:blip r:embed="rId4">
              <a:alphaModFix/>
            </a:blip>
            <a:stretch>
              <a:fillRect l="-267279" t="-7573" r="-92089" b="-878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86" name="Google Shape;86;p1"/>
          <p:cNvCxnSpPr/>
          <p:nvPr/>
        </p:nvCxnSpPr>
        <p:spPr>
          <a:xfrm>
            <a:off x="4232230" y="228756"/>
            <a:ext cx="0" cy="3266100"/>
          </a:xfrm>
          <a:prstGeom prst="straightConnector1">
            <a:avLst/>
          </a:prstGeom>
          <a:noFill/>
          <a:ln w="47625" cap="rnd" cmpd="sng">
            <a:solidFill>
              <a:srgbClr val="000000"/>
            </a:solidFill>
            <a:prstDash val="solid"/>
            <a:round/>
            <a:headEnd type="none" w="sm" len="sm"/>
            <a:tailEnd type="none" w="sm" len="sm"/>
          </a:ln>
        </p:spPr>
      </p:cxnSp>
      <p:sp>
        <p:nvSpPr>
          <p:cNvPr id="87" name="Google Shape;87;p1"/>
          <p:cNvSpPr/>
          <p:nvPr/>
        </p:nvSpPr>
        <p:spPr>
          <a:xfrm>
            <a:off x="2538475" y="363038"/>
            <a:ext cx="1527175" cy="1724025"/>
          </a:xfrm>
          <a:custGeom>
            <a:avLst/>
            <a:gdLst/>
            <a:ahLst/>
            <a:cxnLst/>
            <a:rect l="l" t="t" r="r" b="b"/>
            <a:pathLst>
              <a:path w="1270000" h="1270000" extrusionOk="0">
                <a:moveTo>
                  <a:pt x="0" y="0"/>
                </a:moveTo>
                <a:lnTo>
                  <a:pt x="1270000" y="0"/>
                </a:lnTo>
                <a:lnTo>
                  <a:pt x="1270000" y="1270000"/>
                </a:lnTo>
                <a:lnTo>
                  <a:pt x="0" y="127000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 name="Google Shape;88;p1"/>
          <p:cNvSpPr/>
          <p:nvPr/>
        </p:nvSpPr>
        <p:spPr>
          <a:xfrm>
            <a:off x="4970042" y="8156273"/>
            <a:ext cx="3893076" cy="734410"/>
          </a:xfrm>
          <a:custGeom>
            <a:avLst/>
            <a:gdLst/>
            <a:ahLst/>
            <a:cxnLst/>
            <a:rect l="l" t="t" r="r" b="b"/>
            <a:pathLst>
              <a:path w="1025337" h="193425" extrusionOk="0">
                <a:moveTo>
                  <a:pt x="96712" y="0"/>
                </a:moveTo>
                <a:lnTo>
                  <a:pt x="928624" y="0"/>
                </a:lnTo>
                <a:cubicBezTo>
                  <a:pt x="954274" y="0"/>
                  <a:pt x="978873" y="10189"/>
                  <a:pt x="997010" y="28326"/>
                </a:cubicBezTo>
                <a:cubicBezTo>
                  <a:pt x="1015147" y="46463"/>
                  <a:pt x="1025337" y="71063"/>
                  <a:pt x="1025337" y="96712"/>
                </a:cubicBezTo>
                <a:lnTo>
                  <a:pt x="1025337" y="96712"/>
                </a:lnTo>
                <a:cubicBezTo>
                  <a:pt x="1025337" y="150125"/>
                  <a:pt x="982037" y="193425"/>
                  <a:pt x="928624" y="193425"/>
                </a:cubicBezTo>
                <a:lnTo>
                  <a:pt x="96712" y="193425"/>
                </a:lnTo>
                <a:cubicBezTo>
                  <a:pt x="43300" y="193425"/>
                  <a:pt x="0" y="150125"/>
                  <a:pt x="0" y="96712"/>
                </a:cubicBezTo>
                <a:lnTo>
                  <a:pt x="0" y="96712"/>
                </a:lnTo>
                <a:cubicBezTo>
                  <a:pt x="0" y="43300"/>
                  <a:pt x="43300" y="0"/>
                  <a:pt x="96712" y="0"/>
                </a:cubicBezTo>
                <a:close/>
              </a:path>
            </a:pathLst>
          </a:custGeom>
          <a:solidFill>
            <a:srgbClr val="418D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9" name="Google Shape;89;p1"/>
          <p:cNvSpPr txBox="1"/>
          <p:nvPr/>
        </p:nvSpPr>
        <p:spPr>
          <a:xfrm>
            <a:off x="4970042" y="8102025"/>
            <a:ext cx="3893076" cy="842906"/>
          </a:xfrm>
          <a:prstGeom prst="rect">
            <a:avLst/>
          </a:prstGeom>
          <a:noFill/>
          <a:ln>
            <a:noFill/>
          </a:ln>
        </p:spPr>
        <p:txBody>
          <a:bodyPr spcFirstLastPara="1" wrap="square" lIns="50800" tIns="50800" rIns="50800" bIns="50800" anchor="ctr" anchorCtr="0">
            <a:noAutofit/>
          </a:bodyPr>
          <a:lstStyle/>
          <a:p>
            <a:pPr marL="0" marR="0" lvl="0" indent="0" algn="ctr" rtl="0">
              <a:lnSpc>
                <a:spcPct val="130000"/>
              </a:lnSpc>
              <a:spcBef>
                <a:spcPts val="0"/>
              </a:spcBef>
              <a:spcAft>
                <a:spcPts val="0"/>
              </a:spcAft>
              <a:buNone/>
            </a:pPr>
            <a:r>
              <a:rPr lang="en-US" sz="2500" b="1" dirty="0">
                <a:solidFill>
                  <a:srgbClr val="EDEAD0"/>
                </a:solidFill>
                <a:latin typeface="Noto Sans"/>
                <a:ea typeface="Noto Sans"/>
                <a:cs typeface="Noto Sans"/>
                <a:sym typeface="Noto Sans"/>
              </a:rPr>
              <a:t>JANUARY 12-14, 2026</a:t>
            </a:r>
            <a:endParaRPr dirty="0"/>
          </a:p>
        </p:txBody>
      </p:sp>
      <p:sp>
        <p:nvSpPr>
          <p:cNvPr id="90" name="Google Shape;90;p1"/>
          <p:cNvSpPr/>
          <p:nvPr/>
        </p:nvSpPr>
        <p:spPr>
          <a:xfrm>
            <a:off x="545975" y="8068111"/>
            <a:ext cx="3879630" cy="2997014"/>
          </a:xfrm>
          <a:custGeom>
            <a:avLst/>
            <a:gdLst/>
            <a:ahLst/>
            <a:cxnLst/>
            <a:rect l="l" t="t" r="r" b="b"/>
            <a:pathLst>
              <a:path w="3879630" h="2997014" extrusionOk="0">
                <a:moveTo>
                  <a:pt x="0" y="0"/>
                </a:moveTo>
                <a:lnTo>
                  <a:pt x="3879630" y="0"/>
                </a:lnTo>
                <a:lnTo>
                  <a:pt x="3879630" y="2997015"/>
                </a:lnTo>
                <a:lnTo>
                  <a:pt x="0" y="2997015"/>
                </a:lnTo>
                <a:lnTo>
                  <a:pt x="0" y="0"/>
                </a:lnTo>
                <a:close/>
              </a:path>
            </a:pathLst>
          </a:custGeom>
          <a:blipFill rotWithShape="1">
            <a:blip r:embed="rId6">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1" name="Google Shape;91;p1"/>
          <p:cNvSpPr txBox="1"/>
          <p:nvPr/>
        </p:nvSpPr>
        <p:spPr>
          <a:xfrm>
            <a:off x="3836774" y="4498513"/>
            <a:ext cx="13530900" cy="1875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12183">
                <a:solidFill>
                  <a:srgbClr val="31403D"/>
                </a:solidFill>
                <a:latin typeface="Arial"/>
                <a:ea typeface="Arial"/>
                <a:cs typeface="Arial"/>
                <a:sym typeface="Arial"/>
              </a:rPr>
              <a:t>ON-BOARDING</a:t>
            </a:r>
            <a:endParaRPr sz="200"/>
          </a:p>
        </p:txBody>
      </p:sp>
      <p:sp>
        <p:nvSpPr>
          <p:cNvPr id="92" name="Google Shape;92;p1"/>
          <p:cNvSpPr txBox="1"/>
          <p:nvPr/>
        </p:nvSpPr>
        <p:spPr>
          <a:xfrm>
            <a:off x="5581699" y="2777550"/>
            <a:ext cx="9413100" cy="1723800"/>
          </a:xfrm>
          <a:prstGeom prst="rect">
            <a:avLst/>
          </a:prstGeom>
          <a:noFill/>
          <a:ln>
            <a:noFill/>
          </a:ln>
        </p:spPr>
        <p:txBody>
          <a:bodyPr spcFirstLastPara="1" wrap="square" lIns="0" tIns="0" rIns="0" bIns="0" anchor="t" anchorCtr="0">
            <a:spAutoFit/>
          </a:bodyPr>
          <a:lstStyle/>
          <a:p>
            <a:pPr marL="0" marR="0" lvl="0" indent="0" algn="l" rtl="0">
              <a:lnSpc>
                <a:spcPct val="133002"/>
              </a:lnSpc>
              <a:spcBef>
                <a:spcPts val="0"/>
              </a:spcBef>
              <a:spcAft>
                <a:spcPts val="0"/>
              </a:spcAft>
              <a:buNone/>
            </a:pPr>
            <a:r>
              <a:rPr lang="en-US" sz="11199" dirty="0">
                <a:solidFill>
                  <a:srgbClr val="418D40"/>
                </a:solidFill>
              </a:rPr>
              <a:t>PASTORS</a:t>
            </a:r>
            <a:r>
              <a:rPr lang="en-US" sz="11199" dirty="0">
                <a:solidFill>
                  <a:srgbClr val="418D40"/>
                </a:solidFill>
                <a:latin typeface="Arial"/>
                <a:ea typeface="Arial"/>
                <a:cs typeface="Arial"/>
                <a:sym typeface="Arial"/>
              </a:rPr>
              <a:t>'</a:t>
            </a:r>
            <a:endParaRPr sz="1100" dirty="0"/>
          </a:p>
        </p:txBody>
      </p:sp>
      <p:sp>
        <p:nvSpPr>
          <p:cNvPr id="93" name="Google Shape;93;p1"/>
          <p:cNvSpPr txBox="1"/>
          <p:nvPr/>
        </p:nvSpPr>
        <p:spPr>
          <a:xfrm>
            <a:off x="2390150" y="6254300"/>
            <a:ext cx="13031100" cy="1813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11783">
                <a:solidFill>
                  <a:srgbClr val="31403D"/>
                </a:solidFill>
              </a:rPr>
              <a:t>      </a:t>
            </a:r>
            <a:endParaRPr sz="100"/>
          </a:p>
        </p:txBody>
      </p:sp>
      <p:sp>
        <p:nvSpPr>
          <p:cNvPr id="94" name="Google Shape;94;p1"/>
          <p:cNvSpPr txBox="1"/>
          <p:nvPr/>
        </p:nvSpPr>
        <p:spPr>
          <a:xfrm>
            <a:off x="4668517" y="228756"/>
            <a:ext cx="3001800" cy="1884900"/>
          </a:xfrm>
          <a:prstGeom prst="rect">
            <a:avLst/>
          </a:prstGeom>
          <a:noFill/>
          <a:ln>
            <a:noFill/>
          </a:ln>
        </p:spPr>
        <p:txBody>
          <a:bodyPr spcFirstLastPara="1" wrap="square" lIns="0" tIns="0" rIns="0" bIns="0" anchor="t" anchorCtr="0">
            <a:spAutoFit/>
          </a:bodyPr>
          <a:lstStyle/>
          <a:p>
            <a:pPr marL="0" marR="0" lvl="0" indent="0" algn="l" rtl="0">
              <a:lnSpc>
                <a:spcPct val="130011"/>
              </a:lnSpc>
              <a:spcBef>
                <a:spcPts val="0"/>
              </a:spcBef>
              <a:spcAft>
                <a:spcPts val="0"/>
              </a:spcAft>
              <a:buNone/>
            </a:pPr>
            <a:r>
              <a:rPr lang="en-US" sz="2499" b="1">
                <a:solidFill>
                  <a:srgbClr val="31403D"/>
                </a:solidFill>
                <a:latin typeface="Noto Sans"/>
                <a:ea typeface="Noto Sans"/>
                <a:cs typeface="Noto Sans"/>
                <a:sym typeface="Noto Sans"/>
              </a:rPr>
              <a:t>Central Luzon Provinces Mission</a:t>
            </a:r>
            <a:endParaRPr/>
          </a:p>
          <a:p>
            <a:pPr marL="0" marR="0" lvl="0" indent="0" algn="l" rtl="0">
              <a:lnSpc>
                <a:spcPct val="130011"/>
              </a:lnSpc>
              <a:spcBef>
                <a:spcPts val="0"/>
              </a:spcBef>
              <a:spcAft>
                <a:spcPts val="0"/>
              </a:spcAft>
              <a:buNone/>
            </a:pPr>
            <a:r>
              <a:rPr lang="en-US" sz="2499" b="1">
                <a:solidFill>
                  <a:srgbClr val="31403D"/>
                </a:solidFill>
                <a:latin typeface="Noto Sans"/>
                <a:ea typeface="Noto Sans"/>
                <a:cs typeface="Noto Sans"/>
                <a:sym typeface="Noto Sans"/>
              </a:rPr>
              <a:t>of the Seventh-day Adventists</a:t>
            </a:r>
            <a:endParaRPr/>
          </a:p>
        </p:txBody>
      </p:sp>
      <p:pic>
        <p:nvPicPr>
          <p:cNvPr id="95" name="Google Shape;95;p1"/>
          <p:cNvPicPr preferRelativeResize="0"/>
          <p:nvPr/>
        </p:nvPicPr>
        <p:blipFill>
          <a:blip r:embed="rId7">
            <a:alphaModFix/>
          </a:blip>
          <a:stretch>
            <a:fillRect/>
          </a:stretch>
        </p:blipFill>
        <p:spPr>
          <a:xfrm>
            <a:off x="537525" y="363150"/>
            <a:ext cx="1845200" cy="17238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3"/>
          <p:cNvSpPr/>
          <p:nvPr/>
        </p:nvSpPr>
        <p:spPr>
          <a:xfrm>
            <a:off x="-180975" y="6746876"/>
            <a:ext cx="16057932" cy="4396110"/>
          </a:xfrm>
          <a:custGeom>
            <a:avLst/>
            <a:gdLst/>
            <a:ahLst/>
            <a:cxnLst/>
            <a:rect l="l" t="t" r="r" b="b"/>
            <a:pathLst>
              <a:path w="16057932" h="4396110" extrusionOk="0">
                <a:moveTo>
                  <a:pt x="0" y="0"/>
                </a:moveTo>
                <a:lnTo>
                  <a:pt x="16057932" y="0"/>
                </a:lnTo>
                <a:lnTo>
                  <a:pt x="16057932" y="4396110"/>
                </a:lnTo>
                <a:lnTo>
                  <a:pt x="0" y="4396110"/>
                </a:lnTo>
                <a:lnTo>
                  <a:pt x="0" y="0"/>
                </a:lnTo>
                <a:close/>
              </a:path>
            </a:pathLst>
          </a:custGeom>
          <a:blipFill rotWithShape="1">
            <a:blip r:embed="rId3">
              <a:alphaModFix amt="25000"/>
            </a:blip>
            <a:stretch>
              <a:fillRect t="-14336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 name="Google Shape;101;p3"/>
          <p:cNvSpPr/>
          <p:nvPr/>
        </p:nvSpPr>
        <p:spPr>
          <a:xfrm>
            <a:off x="15671806" y="0"/>
            <a:ext cx="2616194" cy="10287000"/>
          </a:xfrm>
          <a:custGeom>
            <a:avLst/>
            <a:gdLst/>
            <a:ahLst/>
            <a:cxnLst/>
            <a:rect l="l" t="t" r="r" b="b"/>
            <a:pathLst>
              <a:path w="2616194" h="10287000" extrusionOk="0">
                <a:moveTo>
                  <a:pt x="0" y="0"/>
                </a:moveTo>
                <a:lnTo>
                  <a:pt x="2616194" y="0"/>
                </a:lnTo>
                <a:lnTo>
                  <a:pt x="2616194" y="10287000"/>
                </a:lnTo>
                <a:lnTo>
                  <a:pt x="0" y="10287000"/>
                </a:lnTo>
                <a:lnTo>
                  <a:pt x="0" y="0"/>
                </a:lnTo>
                <a:close/>
              </a:path>
            </a:pathLst>
          </a:custGeom>
          <a:blipFill rotWithShape="1">
            <a:blip r:embed="rId4">
              <a:alphaModFix/>
            </a:blip>
            <a:stretch>
              <a:fillRect l="-274686" t="-7573" r="-97412" b="-878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 name="Google Shape;102;p3"/>
          <p:cNvSpPr/>
          <p:nvPr/>
        </p:nvSpPr>
        <p:spPr>
          <a:xfrm>
            <a:off x="545975" y="8068111"/>
            <a:ext cx="3879630" cy="2997014"/>
          </a:xfrm>
          <a:custGeom>
            <a:avLst/>
            <a:gdLst/>
            <a:ahLst/>
            <a:cxnLst/>
            <a:rect l="l" t="t" r="r" b="b"/>
            <a:pathLst>
              <a:path w="3879630" h="2997014" extrusionOk="0">
                <a:moveTo>
                  <a:pt x="0" y="0"/>
                </a:moveTo>
                <a:lnTo>
                  <a:pt x="3879630" y="0"/>
                </a:lnTo>
                <a:lnTo>
                  <a:pt x="3879630" y="2997015"/>
                </a:lnTo>
                <a:lnTo>
                  <a:pt x="0" y="2997015"/>
                </a:lnTo>
                <a:lnTo>
                  <a:pt x="0" y="0"/>
                </a:lnTo>
                <a:close/>
              </a:path>
            </a:pathLst>
          </a:custGeom>
          <a:blipFill rotWithShape="1">
            <a:blip r:embed="rId5">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 name="Google Shape;103;p3"/>
          <p:cNvSpPr/>
          <p:nvPr/>
        </p:nvSpPr>
        <p:spPr>
          <a:xfrm>
            <a:off x="15864885" y="339322"/>
            <a:ext cx="2230037" cy="2230037"/>
          </a:xfrm>
          <a:custGeom>
            <a:avLst/>
            <a:gdLst/>
            <a:ahLst/>
            <a:cxnLst/>
            <a:rect l="l" t="t" r="r" b="b"/>
            <a:pathLst>
              <a:path w="2230037" h="2230037" extrusionOk="0">
                <a:moveTo>
                  <a:pt x="0" y="0"/>
                </a:moveTo>
                <a:lnTo>
                  <a:pt x="2230037" y="0"/>
                </a:lnTo>
                <a:lnTo>
                  <a:pt x="2230037" y="2230037"/>
                </a:lnTo>
                <a:lnTo>
                  <a:pt x="0" y="223003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04" name="Google Shape;104;p3"/>
          <p:cNvGrpSpPr/>
          <p:nvPr/>
        </p:nvGrpSpPr>
        <p:grpSpPr>
          <a:xfrm>
            <a:off x="9775493" y="9271143"/>
            <a:ext cx="5421843" cy="554787"/>
            <a:chOff x="0" y="-9525"/>
            <a:chExt cx="1427975" cy="146117"/>
          </a:xfrm>
        </p:grpSpPr>
        <p:sp>
          <p:nvSpPr>
            <p:cNvPr id="105" name="Google Shape;105;p3"/>
            <p:cNvSpPr/>
            <p:nvPr/>
          </p:nvSpPr>
          <p:spPr>
            <a:xfrm>
              <a:off x="0" y="0"/>
              <a:ext cx="1427975" cy="136592"/>
            </a:xfrm>
            <a:custGeom>
              <a:avLst/>
              <a:gdLst/>
              <a:ahLst/>
              <a:cxnLst/>
              <a:rect l="l" t="t" r="r" b="b"/>
              <a:pathLst>
                <a:path w="1427975" h="136592" extrusionOk="0">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6" name="Google Shape;106;p3"/>
            <p:cNvSpPr txBox="1"/>
            <p:nvPr/>
          </p:nvSpPr>
          <p:spPr>
            <a:xfrm>
              <a:off x="0" y="-9525"/>
              <a:ext cx="1427975" cy="146117"/>
            </a:xfrm>
            <a:prstGeom prst="rect">
              <a:avLst/>
            </a:prstGeom>
            <a:noFill/>
            <a:ln>
              <a:noFill/>
            </a:ln>
          </p:spPr>
          <p:txBody>
            <a:bodyPr spcFirstLastPara="1" wrap="square" lIns="50800" tIns="50800" rIns="50800" bIns="50800" anchor="ctr" anchorCtr="0">
              <a:noAutofit/>
            </a:bodyPr>
            <a:lstStyle/>
            <a:p>
              <a:pPr marL="0" marR="0" lvl="0" indent="0" algn="ctr" rtl="0">
                <a:lnSpc>
                  <a:spcPct val="130000"/>
                </a:lnSpc>
                <a:spcBef>
                  <a:spcPts val="0"/>
                </a:spcBef>
                <a:spcAft>
                  <a:spcPts val="0"/>
                </a:spcAft>
                <a:buNone/>
              </a:pPr>
              <a:r>
                <a:rPr lang="en-US" sz="1800" b="1">
                  <a:solidFill>
                    <a:srgbClr val="EDEAD0"/>
                  </a:solidFill>
                  <a:latin typeface="Noto Sans"/>
                  <a:ea typeface="Noto Sans"/>
                  <a:cs typeface="Noto Sans"/>
                  <a:sym typeface="Noto Sans"/>
                </a:rPr>
                <a:t>CLPM PASTORS' ON-BOARDING BOOTCAMP</a:t>
              </a:r>
              <a:endParaRPr/>
            </a:p>
          </p:txBody>
        </p:sp>
      </p:grpSp>
      <p:cxnSp>
        <p:nvCxnSpPr>
          <p:cNvPr id="107" name="Google Shape;107;p3"/>
          <p:cNvCxnSpPr/>
          <p:nvPr/>
        </p:nvCxnSpPr>
        <p:spPr>
          <a:xfrm>
            <a:off x="4634487" y="9566619"/>
            <a:ext cx="5278276" cy="0"/>
          </a:xfrm>
          <a:prstGeom prst="straightConnector1">
            <a:avLst/>
          </a:prstGeom>
          <a:noFill/>
          <a:ln w="38100" cap="rnd" cmpd="sng">
            <a:solidFill>
              <a:srgbClr val="53655B"/>
            </a:solidFill>
            <a:prstDash val="solid"/>
            <a:round/>
            <a:headEnd type="none" w="sm" len="sm"/>
            <a:tailEnd type="none" w="sm" len="sm"/>
          </a:ln>
        </p:spPr>
      </p:cxnSp>
      <p:cxnSp>
        <p:nvCxnSpPr>
          <p:cNvPr id="108" name="Google Shape;108;p3"/>
          <p:cNvCxnSpPr/>
          <p:nvPr/>
        </p:nvCxnSpPr>
        <p:spPr>
          <a:xfrm>
            <a:off x="1085680" y="2309808"/>
            <a:ext cx="0" cy="3266100"/>
          </a:xfrm>
          <a:prstGeom prst="straightConnector1">
            <a:avLst/>
          </a:prstGeom>
          <a:noFill/>
          <a:ln w="95250" cap="rnd" cmpd="sng">
            <a:solidFill>
              <a:srgbClr val="418D40"/>
            </a:solidFill>
            <a:prstDash val="dot"/>
            <a:round/>
            <a:headEnd type="none" w="sm" len="sm"/>
            <a:tailEnd type="none" w="sm" len="sm"/>
          </a:ln>
        </p:spPr>
      </p:cxnSp>
      <p:sp>
        <p:nvSpPr>
          <p:cNvPr id="109" name="Google Shape;109;p3"/>
          <p:cNvSpPr txBox="1"/>
          <p:nvPr/>
        </p:nvSpPr>
        <p:spPr>
          <a:xfrm>
            <a:off x="1551349" y="2689945"/>
            <a:ext cx="13152482" cy="304698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6600" b="1" dirty="0">
                <a:solidFill>
                  <a:srgbClr val="31403D"/>
                </a:solidFill>
              </a:rPr>
              <a:t>SABBATH SCHOOL </a:t>
            </a:r>
          </a:p>
          <a:p>
            <a:pPr marL="0" marR="0" lvl="0" indent="0" algn="ctr" rtl="0">
              <a:lnSpc>
                <a:spcPct val="100000"/>
              </a:lnSpc>
              <a:spcBef>
                <a:spcPts val="0"/>
              </a:spcBef>
              <a:spcAft>
                <a:spcPts val="0"/>
              </a:spcAft>
              <a:buNone/>
            </a:pPr>
            <a:r>
              <a:rPr lang="en-US" sz="6600" b="1" dirty="0">
                <a:solidFill>
                  <a:srgbClr val="31403D"/>
                </a:solidFill>
              </a:rPr>
              <a:t>&amp; PERSONAL MINISTRY DEPARTMENT DIRECTIVES</a:t>
            </a:r>
            <a:endParaRPr sz="6600" b="1" dirty="0"/>
          </a:p>
        </p:txBody>
      </p:sp>
      <p:pic>
        <p:nvPicPr>
          <p:cNvPr id="2" name="Google Shape;95;p1">
            <a:extLst>
              <a:ext uri="{FF2B5EF4-FFF2-40B4-BE49-F238E27FC236}">
                <a16:creationId xmlns:a16="http://schemas.microsoft.com/office/drawing/2014/main" id="{AAC355E3-CD43-53FF-662F-930F9233BECE}"/>
              </a:ext>
            </a:extLst>
          </p:cNvPr>
          <p:cNvPicPr preferRelativeResize="0"/>
          <p:nvPr/>
        </p:nvPicPr>
        <p:blipFill>
          <a:blip r:embed="rId7">
            <a:alphaModFix/>
          </a:blip>
          <a:stretch>
            <a:fillRect/>
          </a:stretch>
        </p:blipFill>
        <p:spPr>
          <a:xfrm>
            <a:off x="6282390" y="8409243"/>
            <a:ext cx="1845200" cy="1723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g3b4db1cfffc_0_39"/>
          <p:cNvSpPr/>
          <p:nvPr/>
        </p:nvSpPr>
        <p:spPr>
          <a:xfrm>
            <a:off x="-180975" y="6746876"/>
            <a:ext cx="16057932" cy="4396110"/>
          </a:xfrm>
          <a:custGeom>
            <a:avLst/>
            <a:gdLst/>
            <a:ahLst/>
            <a:cxnLst/>
            <a:rect l="l" t="t" r="r" b="b"/>
            <a:pathLst>
              <a:path w="16057932" h="4396110" extrusionOk="0">
                <a:moveTo>
                  <a:pt x="0" y="0"/>
                </a:moveTo>
                <a:lnTo>
                  <a:pt x="16057932" y="0"/>
                </a:lnTo>
                <a:lnTo>
                  <a:pt x="16057932" y="4396110"/>
                </a:lnTo>
                <a:lnTo>
                  <a:pt x="0" y="4396110"/>
                </a:lnTo>
                <a:lnTo>
                  <a:pt x="0" y="0"/>
                </a:lnTo>
                <a:close/>
              </a:path>
            </a:pathLst>
          </a:custGeom>
          <a:blipFill rotWithShape="1">
            <a:blip r:embed="rId3">
              <a:alphaModFix amt="25000"/>
            </a:blip>
            <a:stretch>
              <a:fillRect t="-14335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3" name="Google Shape;133;g3b4db1cfffc_0_39"/>
          <p:cNvSpPr/>
          <p:nvPr/>
        </p:nvSpPr>
        <p:spPr>
          <a:xfrm>
            <a:off x="15671806" y="0"/>
            <a:ext cx="2616194" cy="10287000"/>
          </a:xfrm>
          <a:custGeom>
            <a:avLst/>
            <a:gdLst/>
            <a:ahLst/>
            <a:cxnLst/>
            <a:rect l="l" t="t" r="r" b="b"/>
            <a:pathLst>
              <a:path w="2616194" h="10287000" extrusionOk="0">
                <a:moveTo>
                  <a:pt x="0" y="0"/>
                </a:moveTo>
                <a:lnTo>
                  <a:pt x="2616194" y="0"/>
                </a:lnTo>
                <a:lnTo>
                  <a:pt x="2616194" y="10287000"/>
                </a:lnTo>
                <a:lnTo>
                  <a:pt x="0" y="10287000"/>
                </a:lnTo>
                <a:lnTo>
                  <a:pt x="0" y="0"/>
                </a:lnTo>
                <a:close/>
              </a:path>
            </a:pathLst>
          </a:custGeom>
          <a:blipFill rotWithShape="1">
            <a:blip r:embed="rId4">
              <a:alphaModFix/>
            </a:blip>
            <a:stretch>
              <a:fillRect l="-274673" t="-7579" r="-97403" b="-877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4" name="Google Shape;134;g3b4db1cfffc_0_39"/>
          <p:cNvSpPr/>
          <p:nvPr/>
        </p:nvSpPr>
        <p:spPr>
          <a:xfrm>
            <a:off x="545975" y="8068111"/>
            <a:ext cx="3879630" cy="2997014"/>
          </a:xfrm>
          <a:custGeom>
            <a:avLst/>
            <a:gdLst/>
            <a:ahLst/>
            <a:cxnLst/>
            <a:rect l="l" t="t" r="r" b="b"/>
            <a:pathLst>
              <a:path w="3879630" h="2997014" extrusionOk="0">
                <a:moveTo>
                  <a:pt x="0" y="0"/>
                </a:moveTo>
                <a:lnTo>
                  <a:pt x="3879630" y="0"/>
                </a:lnTo>
                <a:lnTo>
                  <a:pt x="3879630" y="2997015"/>
                </a:lnTo>
                <a:lnTo>
                  <a:pt x="0" y="2997015"/>
                </a:lnTo>
                <a:lnTo>
                  <a:pt x="0" y="0"/>
                </a:lnTo>
                <a:close/>
              </a:path>
            </a:pathLst>
          </a:custGeom>
          <a:blipFill rotWithShape="1">
            <a:blip r:embed="rId5">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5" name="Google Shape;135;g3b4db1cfffc_0_39"/>
          <p:cNvSpPr/>
          <p:nvPr/>
        </p:nvSpPr>
        <p:spPr>
          <a:xfrm>
            <a:off x="15864885" y="339322"/>
            <a:ext cx="2230037" cy="2230037"/>
          </a:xfrm>
          <a:custGeom>
            <a:avLst/>
            <a:gdLst/>
            <a:ahLst/>
            <a:cxnLst/>
            <a:rect l="l" t="t" r="r" b="b"/>
            <a:pathLst>
              <a:path w="2230037" h="2230037" extrusionOk="0">
                <a:moveTo>
                  <a:pt x="0" y="0"/>
                </a:moveTo>
                <a:lnTo>
                  <a:pt x="2230037" y="0"/>
                </a:lnTo>
                <a:lnTo>
                  <a:pt x="2230037" y="2230037"/>
                </a:lnTo>
                <a:lnTo>
                  <a:pt x="0" y="223003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36" name="Google Shape;136;g3b4db1cfffc_0_39"/>
          <p:cNvGrpSpPr/>
          <p:nvPr/>
        </p:nvGrpSpPr>
        <p:grpSpPr>
          <a:xfrm>
            <a:off x="9775493" y="9271143"/>
            <a:ext cx="5421973" cy="554792"/>
            <a:chOff x="0" y="-9525"/>
            <a:chExt cx="1428000" cy="146117"/>
          </a:xfrm>
        </p:grpSpPr>
        <p:sp>
          <p:nvSpPr>
            <p:cNvPr id="137" name="Google Shape;137;g3b4db1cfffc_0_39"/>
            <p:cNvSpPr/>
            <p:nvPr/>
          </p:nvSpPr>
          <p:spPr>
            <a:xfrm>
              <a:off x="0" y="0"/>
              <a:ext cx="1427975" cy="136592"/>
            </a:xfrm>
            <a:custGeom>
              <a:avLst/>
              <a:gdLst/>
              <a:ahLst/>
              <a:cxnLst/>
              <a:rect l="l" t="t" r="r" b="b"/>
              <a:pathLst>
                <a:path w="1427975" h="136592" extrusionOk="0">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 name="Google Shape;138;g3b4db1cfffc_0_39"/>
            <p:cNvSpPr txBox="1"/>
            <p:nvPr/>
          </p:nvSpPr>
          <p:spPr>
            <a:xfrm>
              <a:off x="0" y="-9525"/>
              <a:ext cx="1428000" cy="146100"/>
            </a:xfrm>
            <a:prstGeom prst="rect">
              <a:avLst/>
            </a:prstGeom>
            <a:noFill/>
            <a:ln>
              <a:noFill/>
            </a:ln>
          </p:spPr>
          <p:txBody>
            <a:bodyPr spcFirstLastPara="1" wrap="square" lIns="50800" tIns="50800" rIns="50800" bIns="50800" anchor="ctr" anchorCtr="0">
              <a:noAutofit/>
            </a:bodyPr>
            <a:lstStyle/>
            <a:p>
              <a:pPr marL="0" marR="0" lvl="0" indent="0" algn="ctr" rtl="0">
                <a:lnSpc>
                  <a:spcPct val="130000"/>
                </a:lnSpc>
                <a:spcBef>
                  <a:spcPts val="0"/>
                </a:spcBef>
                <a:spcAft>
                  <a:spcPts val="0"/>
                </a:spcAft>
                <a:buNone/>
              </a:pPr>
              <a:r>
                <a:rPr lang="en-US" sz="1800" b="1">
                  <a:solidFill>
                    <a:srgbClr val="EDEAD0"/>
                  </a:solidFill>
                  <a:latin typeface="Noto Sans"/>
                  <a:ea typeface="Noto Sans"/>
                  <a:cs typeface="Noto Sans"/>
                  <a:sym typeface="Noto Sans"/>
                </a:rPr>
                <a:t>CLPM PASTORS' ON-BOARDING BOOTCAMP</a:t>
              </a:r>
              <a:endParaRPr/>
            </a:p>
          </p:txBody>
        </p:sp>
      </p:grpSp>
      <p:cxnSp>
        <p:nvCxnSpPr>
          <p:cNvPr id="139" name="Google Shape;139;g3b4db1cfffc_0_39"/>
          <p:cNvCxnSpPr/>
          <p:nvPr/>
        </p:nvCxnSpPr>
        <p:spPr>
          <a:xfrm>
            <a:off x="4634487" y="9566619"/>
            <a:ext cx="5278200" cy="0"/>
          </a:xfrm>
          <a:prstGeom prst="straightConnector1">
            <a:avLst/>
          </a:prstGeom>
          <a:noFill/>
          <a:ln w="38100" cap="rnd" cmpd="sng">
            <a:solidFill>
              <a:srgbClr val="53655B"/>
            </a:solidFill>
            <a:prstDash val="solid"/>
            <a:round/>
            <a:headEnd type="none" w="sm" len="sm"/>
            <a:tailEnd type="none" w="sm" len="sm"/>
          </a:ln>
        </p:spPr>
      </p:cxnSp>
      <p:cxnSp>
        <p:nvCxnSpPr>
          <p:cNvPr id="142" name="Google Shape;142;g3b4db1cfffc_0_39"/>
          <p:cNvCxnSpPr/>
          <p:nvPr/>
        </p:nvCxnSpPr>
        <p:spPr>
          <a:xfrm>
            <a:off x="351864" y="1436616"/>
            <a:ext cx="0" cy="5990400"/>
          </a:xfrm>
          <a:prstGeom prst="straightConnector1">
            <a:avLst/>
          </a:prstGeom>
          <a:noFill/>
          <a:ln w="95250" cap="rnd" cmpd="sng">
            <a:solidFill>
              <a:srgbClr val="5BAB5A"/>
            </a:solidFill>
            <a:prstDash val="dot"/>
            <a:round/>
            <a:headEnd type="none" w="sm" len="sm"/>
            <a:tailEnd type="none" w="sm" len="sm"/>
          </a:ln>
        </p:spPr>
      </p:cxnSp>
      <p:pic>
        <p:nvPicPr>
          <p:cNvPr id="3" name="Google Shape;95;p1">
            <a:extLst>
              <a:ext uri="{FF2B5EF4-FFF2-40B4-BE49-F238E27FC236}">
                <a16:creationId xmlns:a16="http://schemas.microsoft.com/office/drawing/2014/main" id="{CB52FBAE-9444-B139-0F5E-2F625A4EC60E}"/>
              </a:ext>
            </a:extLst>
          </p:cNvPr>
          <p:cNvPicPr preferRelativeResize="0"/>
          <p:nvPr/>
        </p:nvPicPr>
        <p:blipFill>
          <a:blip r:embed="rId7">
            <a:alphaModFix/>
          </a:blip>
          <a:stretch>
            <a:fillRect/>
          </a:stretch>
        </p:blipFill>
        <p:spPr>
          <a:xfrm>
            <a:off x="6282390" y="8409243"/>
            <a:ext cx="1845200" cy="1723800"/>
          </a:xfrm>
          <a:prstGeom prst="rect">
            <a:avLst/>
          </a:prstGeom>
          <a:noFill/>
          <a:ln>
            <a:noFill/>
          </a:ln>
        </p:spPr>
      </p:pic>
      <p:sp>
        <p:nvSpPr>
          <p:cNvPr id="5" name="TextBox 4">
            <a:extLst>
              <a:ext uri="{FF2B5EF4-FFF2-40B4-BE49-F238E27FC236}">
                <a16:creationId xmlns:a16="http://schemas.microsoft.com/office/drawing/2014/main" id="{F8881B4D-0DC5-724C-8FA3-38062C087743}"/>
              </a:ext>
            </a:extLst>
          </p:cNvPr>
          <p:cNvSpPr txBox="1"/>
          <p:nvPr/>
        </p:nvSpPr>
        <p:spPr>
          <a:xfrm>
            <a:off x="1727072" y="1508468"/>
            <a:ext cx="13470299" cy="6186309"/>
          </a:xfrm>
          <a:prstGeom prst="rect">
            <a:avLst/>
          </a:prstGeom>
          <a:noFill/>
        </p:spPr>
        <p:txBody>
          <a:bodyPr wrap="square">
            <a:spAutoFit/>
          </a:bodyPr>
          <a:lstStyle/>
          <a:p>
            <a:pPr>
              <a:buNone/>
            </a:pPr>
            <a:r>
              <a:rPr lang="en-PH" sz="3600" kern="100" dirty="0">
                <a:effectLst/>
                <a:latin typeface="Calibri" panose="020F0502020204030204" pitchFamily="34" charset="0"/>
                <a:ea typeface="PMingLiU" panose="02020500000000000000" pitchFamily="18" charset="-120"/>
                <a:cs typeface="Times New Roman" panose="02020603050405020304" pitchFamily="18" charset="0"/>
              </a:rPr>
              <a:t>The Sabbath School and Personal Ministries Department of the Central Luzon Provinces Mission (CLPM) </a:t>
            </a:r>
            <a:r>
              <a:rPr lang="en-PH" sz="3600" kern="100" dirty="0">
                <a:latin typeface="Calibri" panose="020F0502020204030204" pitchFamily="34" charset="0"/>
                <a:ea typeface="PMingLiU" panose="02020500000000000000" pitchFamily="18" charset="-120"/>
                <a:cs typeface="Times New Roman" panose="02020603050405020304" pitchFamily="18" charset="0"/>
              </a:rPr>
              <a:t>recognizes that the spiritual preparation of its members and their active participation in evangelism are crucial to the church's strength and growth.</a:t>
            </a:r>
          </a:p>
          <a:p>
            <a:pPr>
              <a:buNone/>
            </a:pPr>
            <a:r>
              <a:rPr lang="en-PH" sz="3600" kern="100" dirty="0">
                <a:effectLst/>
                <a:latin typeface="Calibri" panose="020F0502020204030204" pitchFamily="34" charset="0"/>
                <a:ea typeface="PMingLiU" panose="02020500000000000000" pitchFamily="18" charset="-120"/>
                <a:cs typeface="Times New Roman" panose="02020603050405020304" pitchFamily="18" charset="0"/>
              </a:rPr>
              <a:t>To ensure that every believer is equipped and engaged in fulfilling the gospel commission, the departments intensified their focus on training and evangelism as the twin pillars of its mission in 2026-2030. </a:t>
            </a:r>
            <a:endParaRPr lang="en-PH" sz="3600" kern="100" dirty="0">
              <a:latin typeface="Calibri" panose="020F0502020204030204" pitchFamily="34" charset="0"/>
              <a:ea typeface="PMingLiU" panose="02020500000000000000" pitchFamily="18" charset="-120"/>
              <a:cs typeface="Times New Roman" panose="02020603050405020304" pitchFamily="18" charset="0"/>
            </a:endParaRPr>
          </a:p>
          <a:p>
            <a:pPr>
              <a:buNone/>
            </a:pPr>
            <a:r>
              <a:rPr lang="en-PH" sz="3600" kern="100" dirty="0">
                <a:effectLst/>
                <a:latin typeface="Calibri" panose="020F0502020204030204" pitchFamily="34" charset="0"/>
                <a:ea typeface="PMingLiU" panose="02020500000000000000" pitchFamily="18" charset="-120"/>
                <a:cs typeface="Times New Roman" panose="02020603050405020304" pitchFamily="18" charset="0"/>
              </a:rPr>
              <a:t>The </a:t>
            </a:r>
            <a:r>
              <a:rPr lang="en-PH" sz="3600" kern="100" dirty="0">
                <a:latin typeface="Calibri" panose="020F0502020204030204" pitchFamily="34" charset="0"/>
                <a:ea typeface="PMingLiU" panose="02020500000000000000" pitchFamily="18" charset="-120"/>
                <a:cs typeface="Times New Roman" panose="02020603050405020304" pitchFamily="18" charset="0"/>
              </a:rPr>
              <a:t>department </a:t>
            </a:r>
            <a:r>
              <a:rPr lang="en-PH" sz="3600" kern="100" dirty="0">
                <a:effectLst/>
                <a:latin typeface="Calibri" panose="020F0502020204030204" pitchFamily="34" charset="0"/>
                <a:ea typeface="PMingLiU" panose="02020500000000000000" pitchFamily="18" charset="-120"/>
                <a:cs typeface="Times New Roman" panose="02020603050405020304" pitchFamily="18" charset="0"/>
              </a:rPr>
              <a:t>continues to empower both leaders and lay members to become faithful and effective disciples of Christ through organized training, leadership development, and coordinated evangelistic initiatives.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E8BBCA27-D7E9-3505-98E4-37C45602612C}"/>
            </a:ext>
          </a:extLst>
        </p:cNvPr>
        <p:cNvGrpSpPr/>
        <p:nvPr/>
      </p:nvGrpSpPr>
      <p:grpSpPr>
        <a:xfrm>
          <a:off x="0" y="0"/>
          <a:ext cx="0" cy="0"/>
          <a:chOff x="0" y="0"/>
          <a:chExt cx="0" cy="0"/>
        </a:xfrm>
      </p:grpSpPr>
      <p:sp>
        <p:nvSpPr>
          <p:cNvPr id="132" name="Google Shape;132;g3b4db1cfffc_0_39">
            <a:extLst>
              <a:ext uri="{FF2B5EF4-FFF2-40B4-BE49-F238E27FC236}">
                <a16:creationId xmlns:a16="http://schemas.microsoft.com/office/drawing/2014/main" id="{67870A90-6899-884B-DA34-5BE2B9BD7876}"/>
              </a:ext>
            </a:extLst>
          </p:cNvPr>
          <p:cNvSpPr/>
          <p:nvPr/>
        </p:nvSpPr>
        <p:spPr>
          <a:xfrm>
            <a:off x="-180975" y="6746876"/>
            <a:ext cx="16057932" cy="4396110"/>
          </a:xfrm>
          <a:custGeom>
            <a:avLst/>
            <a:gdLst/>
            <a:ahLst/>
            <a:cxnLst/>
            <a:rect l="l" t="t" r="r" b="b"/>
            <a:pathLst>
              <a:path w="16057932" h="4396110" extrusionOk="0">
                <a:moveTo>
                  <a:pt x="0" y="0"/>
                </a:moveTo>
                <a:lnTo>
                  <a:pt x="16057932" y="0"/>
                </a:lnTo>
                <a:lnTo>
                  <a:pt x="16057932" y="4396110"/>
                </a:lnTo>
                <a:lnTo>
                  <a:pt x="0" y="4396110"/>
                </a:lnTo>
                <a:lnTo>
                  <a:pt x="0" y="0"/>
                </a:lnTo>
                <a:close/>
              </a:path>
            </a:pathLst>
          </a:custGeom>
          <a:blipFill rotWithShape="1">
            <a:blip r:embed="rId3">
              <a:alphaModFix amt="25000"/>
            </a:blip>
            <a:stretch>
              <a:fillRect t="-14335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3" name="Google Shape;133;g3b4db1cfffc_0_39">
            <a:extLst>
              <a:ext uri="{FF2B5EF4-FFF2-40B4-BE49-F238E27FC236}">
                <a16:creationId xmlns:a16="http://schemas.microsoft.com/office/drawing/2014/main" id="{BF7E7EEF-6935-1831-0876-19E3A1B8F7BD}"/>
              </a:ext>
            </a:extLst>
          </p:cNvPr>
          <p:cNvSpPr/>
          <p:nvPr/>
        </p:nvSpPr>
        <p:spPr>
          <a:xfrm>
            <a:off x="15671806" y="0"/>
            <a:ext cx="2616194" cy="10287000"/>
          </a:xfrm>
          <a:custGeom>
            <a:avLst/>
            <a:gdLst/>
            <a:ahLst/>
            <a:cxnLst/>
            <a:rect l="l" t="t" r="r" b="b"/>
            <a:pathLst>
              <a:path w="2616194" h="10287000" extrusionOk="0">
                <a:moveTo>
                  <a:pt x="0" y="0"/>
                </a:moveTo>
                <a:lnTo>
                  <a:pt x="2616194" y="0"/>
                </a:lnTo>
                <a:lnTo>
                  <a:pt x="2616194" y="10287000"/>
                </a:lnTo>
                <a:lnTo>
                  <a:pt x="0" y="10287000"/>
                </a:lnTo>
                <a:lnTo>
                  <a:pt x="0" y="0"/>
                </a:lnTo>
                <a:close/>
              </a:path>
            </a:pathLst>
          </a:custGeom>
          <a:blipFill rotWithShape="1">
            <a:blip r:embed="rId4">
              <a:alphaModFix/>
            </a:blip>
            <a:stretch>
              <a:fillRect l="-274673" t="-7579" r="-97403" b="-877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4" name="Google Shape;134;g3b4db1cfffc_0_39">
            <a:extLst>
              <a:ext uri="{FF2B5EF4-FFF2-40B4-BE49-F238E27FC236}">
                <a16:creationId xmlns:a16="http://schemas.microsoft.com/office/drawing/2014/main" id="{F420DCE0-3F0F-8069-4262-1AAC3A80C131}"/>
              </a:ext>
            </a:extLst>
          </p:cNvPr>
          <p:cNvSpPr/>
          <p:nvPr/>
        </p:nvSpPr>
        <p:spPr>
          <a:xfrm>
            <a:off x="545975" y="8068111"/>
            <a:ext cx="3879630" cy="2997014"/>
          </a:xfrm>
          <a:custGeom>
            <a:avLst/>
            <a:gdLst/>
            <a:ahLst/>
            <a:cxnLst/>
            <a:rect l="l" t="t" r="r" b="b"/>
            <a:pathLst>
              <a:path w="3879630" h="2997014" extrusionOk="0">
                <a:moveTo>
                  <a:pt x="0" y="0"/>
                </a:moveTo>
                <a:lnTo>
                  <a:pt x="3879630" y="0"/>
                </a:lnTo>
                <a:lnTo>
                  <a:pt x="3879630" y="2997015"/>
                </a:lnTo>
                <a:lnTo>
                  <a:pt x="0" y="2997015"/>
                </a:lnTo>
                <a:lnTo>
                  <a:pt x="0" y="0"/>
                </a:lnTo>
                <a:close/>
              </a:path>
            </a:pathLst>
          </a:custGeom>
          <a:blipFill rotWithShape="1">
            <a:blip r:embed="rId5">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5" name="Google Shape;135;g3b4db1cfffc_0_39">
            <a:extLst>
              <a:ext uri="{FF2B5EF4-FFF2-40B4-BE49-F238E27FC236}">
                <a16:creationId xmlns:a16="http://schemas.microsoft.com/office/drawing/2014/main" id="{E730F281-7425-2462-FF95-433818510583}"/>
              </a:ext>
            </a:extLst>
          </p:cNvPr>
          <p:cNvSpPr/>
          <p:nvPr/>
        </p:nvSpPr>
        <p:spPr>
          <a:xfrm>
            <a:off x="15864885" y="339322"/>
            <a:ext cx="2230037" cy="2230037"/>
          </a:xfrm>
          <a:custGeom>
            <a:avLst/>
            <a:gdLst/>
            <a:ahLst/>
            <a:cxnLst/>
            <a:rect l="l" t="t" r="r" b="b"/>
            <a:pathLst>
              <a:path w="2230037" h="2230037" extrusionOk="0">
                <a:moveTo>
                  <a:pt x="0" y="0"/>
                </a:moveTo>
                <a:lnTo>
                  <a:pt x="2230037" y="0"/>
                </a:lnTo>
                <a:lnTo>
                  <a:pt x="2230037" y="2230037"/>
                </a:lnTo>
                <a:lnTo>
                  <a:pt x="0" y="223003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36" name="Google Shape;136;g3b4db1cfffc_0_39">
            <a:extLst>
              <a:ext uri="{FF2B5EF4-FFF2-40B4-BE49-F238E27FC236}">
                <a16:creationId xmlns:a16="http://schemas.microsoft.com/office/drawing/2014/main" id="{403A15B0-378B-1A40-3103-9DA0164733A8}"/>
              </a:ext>
            </a:extLst>
          </p:cNvPr>
          <p:cNvGrpSpPr/>
          <p:nvPr/>
        </p:nvGrpSpPr>
        <p:grpSpPr>
          <a:xfrm>
            <a:off x="9775493" y="9271143"/>
            <a:ext cx="5421973" cy="554792"/>
            <a:chOff x="0" y="-9525"/>
            <a:chExt cx="1428000" cy="146117"/>
          </a:xfrm>
        </p:grpSpPr>
        <p:sp>
          <p:nvSpPr>
            <p:cNvPr id="137" name="Google Shape;137;g3b4db1cfffc_0_39">
              <a:extLst>
                <a:ext uri="{FF2B5EF4-FFF2-40B4-BE49-F238E27FC236}">
                  <a16:creationId xmlns:a16="http://schemas.microsoft.com/office/drawing/2014/main" id="{5F12378F-B989-21C8-90F4-A400A0CBFB04}"/>
                </a:ext>
              </a:extLst>
            </p:cNvPr>
            <p:cNvSpPr/>
            <p:nvPr/>
          </p:nvSpPr>
          <p:spPr>
            <a:xfrm>
              <a:off x="0" y="0"/>
              <a:ext cx="1427975" cy="136592"/>
            </a:xfrm>
            <a:custGeom>
              <a:avLst/>
              <a:gdLst/>
              <a:ahLst/>
              <a:cxnLst/>
              <a:rect l="l" t="t" r="r" b="b"/>
              <a:pathLst>
                <a:path w="1427975" h="136592" extrusionOk="0">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 name="Google Shape;138;g3b4db1cfffc_0_39">
              <a:extLst>
                <a:ext uri="{FF2B5EF4-FFF2-40B4-BE49-F238E27FC236}">
                  <a16:creationId xmlns:a16="http://schemas.microsoft.com/office/drawing/2014/main" id="{44F770B3-D119-F294-66B1-6B595181C5D6}"/>
                </a:ext>
              </a:extLst>
            </p:cNvPr>
            <p:cNvSpPr txBox="1"/>
            <p:nvPr/>
          </p:nvSpPr>
          <p:spPr>
            <a:xfrm>
              <a:off x="0" y="-9525"/>
              <a:ext cx="1428000" cy="146100"/>
            </a:xfrm>
            <a:prstGeom prst="rect">
              <a:avLst/>
            </a:prstGeom>
            <a:noFill/>
            <a:ln>
              <a:noFill/>
            </a:ln>
          </p:spPr>
          <p:txBody>
            <a:bodyPr spcFirstLastPara="1" wrap="square" lIns="50800" tIns="50800" rIns="50800" bIns="50800" anchor="ctr" anchorCtr="0">
              <a:noAutofit/>
            </a:bodyPr>
            <a:lstStyle/>
            <a:p>
              <a:pPr marL="0" marR="0" lvl="0" indent="0" algn="ctr" rtl="0">
                <a:lnSpc>
                  <a:spcPct val="130000"/>
                </a:lnSpc>
                <a:spcBef>
                  <a:spcPts val="0"/>
                </a:spcBef>
                <a:spcAft>
                  <a:spcPts val="0"/>
                </a:spcAft>
                <a:buNone/>
              </a:pPr>
              <a:r>
                <a:rPr lang="en-US" sz="1800" b="1">
                  <a:solidFill>
                    <a:srgbClr val="EDEAD0"/>
                  </a:solidFill>
                  <a:latin typeface="Noto Sans"/>
                  <a:ea typeface="Noto Sans"/>
                  <a:cs typeface="Noto Sans"/>
                  <a:sym typeface="Noto Sans"/>
                </a:rPr>
                <a:t>CLPM PASTORS' ON-BOARDING BOOTCAMP</a:t>
              </a:r>
              <a:endParaRPr/>
            </a:p>
          </p:txBody>
        </p:sp>
      </p:grpSp>
      <p:cxnSp>
        <p:nvCxnSpPr>
          <p:cNvPr id="139" name="Google Shape;139;g3b4db1cfffc_0_39">
            <a:extLst>
              <a:ext uri="{FF2B5EF4-FFF2-40B4-BE49-F238E27FC236}">
                <a16:creationId xmlns:a16="http://schemas.microsoft.com/office/drawing/2014/main" id="{D64331D0-28FA-9288-2D16-CAE0DD495141}"/>
              </a:ext>
            </a:extLst>
          </p:cNvPr>
          <p:cNvCxnSpPr/>
          <p:nvPr/>
        </p:nvCxnSpPr>
        <p:spPr>
          <a:xfrm>
            <a:off x="4634487" y="9566619"/>
            <a:ext cx="5278200" cy="0"/>
          </a:xfrm>
          <a:prstGeom prst="straightConnector1">
            <a:avLst/>
          </a:prstGeom>
          <a:noFill/>
          <a:ln w="38100" cap="rnd" cmpd="sng">
            <a:solidFill>
              <a:srgbClr val="53655B"/>
            </a:solidFill>
            <a:prstDash val="solid"/>
            <a:round/>
            <a:headEnd type="none" w="sm" len="sm"/>
            <a:tailEnd type="none" w="sm" len="sm"/>
          </a:ln>
        </p:spPr>
      </p:cxnSp>
      <p:cxnSp>
        <p:nvCxnSpPr>
          <p:cNvPr id="142" name="Google Shape;142;g3b4db1cfffc_0_39">
            <a:extLst>
              <a:ext uri="{FF2B5EF4-FFF2-40B4-BE49-F238E27FC236}">
                <a16:creationId xmlns:a16="http://schemas.microsoft.com/office/drawing/2014/main" id="{76B4EF60-2D09-416A-E0EE-25B842A0759D}"/>
              </a:ext>
            </a:extLst>
          </p:cNvPr>
          <p:cNvCxnSpPr/>
          <p:nvPr/>
        </p:nvCxnSpPr>
        <p:spPr>
          <a:xfrm>
            <a:off x="1556195" y="1349669"/>
            <a:ext cx="0" cy="5990400"/>
          </a:xfrm>
          <a:prstGeom prst="straightConnector1">
            <a:avLst/>
          </a:prstGeom>
          <a:noFill/>
          <a:ln w="95250" cap="rnd" cmpd="sng">
            <a:solidFill>
              <a:srgbClr val="5BAB5A"/>
            </a:solidFill>
            <a:prstDash val="dot"/>
            <a:round/>
            <a:headEnd type="none" w="sm" len="sm"/>
            <a:tailEnd type="none" w="sm" len="sm"/>
          </a:ln>
        </p:spPr>
      </p:cxnSp>
      <p:pic>
        <p:nvPicPr>
          <p:cNvPr id="3" name="Google Shape;95;p1">
            <a:extLst>
              <a:ext uri="{FF2B5EF4-FFF2-40B4-BE49-F238E27FC236}">
                <a16:creationId xmlns:a16="http://schemas.microsoft.com/office/drawing/2014/main" id="{9C99D7B2-1CCD-EEA3-6347-2438935E41AE}"/>
              </a:ext>
            </a:extLst>
          </p:cNvPr>
          <p:cNvPicPr preferRelativeResize="0"/>
          <p:nvPr/>
        </p:nvPicPr>
        <p:blipFill>
          <a:blip r:embed="rId7">
            <a:alphaModFix/>
          </a:blip>
          <a:stretch>
            <a:fillRect/>
          </a:stretch>
        </p:blipFill>
        <p:spPr>
          <a:xfrm>
            <a:off x="6282390" y="8409243"/>
            <a:ext cx="1845200" cy="1723800"/>
          </a:xfrm>
          <a:prstGeom prst="rect">
            <a:avLst/>
          </a:prstGeom>
          <a:noFill/>
          <a:ln>
            <a:noFill/>
          </a:ln>
        </p:spPr>
      </p:pic>
      <p:sp>
        <p:nvSpPr>
          <p:cNvPr id="5" name="TextBox 4">
            <a:extLst>
              <a:ext uri="{FF2B5EF4-FFF2-40B4-BE49-F238E27FC236}">
                <a16:creationId xmlns:a16="http://schemas.microsoft.com/office/drawing/2014/main" id="{2FFF0C09-B085-245D-9797-CC9EB25D8257}"/>
              </a:ext>
            </a:extLst>
          </p:cNvPr>
          <p:cNvSpPr txBox="1"/>
          <p:nvPr/>
        </p:nvSpPr>
        <p:spPr>
          <a:xfrm>
            <a:off x="2320572" y="407453"/>
            <a:ext cx="12786324" cy="7725192"/>
          </a:xfrm>
          <a:prstGeom prst="rect">
            <a:avLst/>
          </a:prstGeom>
          <a:noFill/>
        </p:spPr>
        <p:txBody>
          <a:bodyPr wrap="square">
            <a:spAutoFit/>
          </a:bodyPr>
          <a:lstStyle/>
          <a:p>
            <a:pPr algn="ctr"/>
            <a:r>
              <a:rPr lang="en-PH" sz="3200" b="1" dirty="0"/>
              <a:t>PURPOSE AND OBJECTIVES</a:t>
            </a:r>
          </a:p>
          <a:p>
            <a:endParaRPr lang="en-PH" sz="3200" dirty="0"/>
          </a:p>
          <a:p>
            <a:r>
              <a:rPr lang="en-PH" sz="3600" dirty="0"/>
              <a:t>The purpose of the department’s training and evangelism programs is:</a:t>
            </a:r>
          </a:p>
          <a:p>
            <a:pPr marL="571500" indent="-571500">
              <a:buFont typeface="Wingdings" pitchFamily="2" charset="2"/>
              <a:buChar char="§"/>
            </a:pPr>
            <a:r>
              <a:rPr lang="en-PH" sz="4000" b="1" dirty="0"/>
              <a:t>To nurture </a:t>
            </a:r>
          </a:p>
          <a:p>
            <a:pPr marL="571500" indent="-571500">
              <a:buFont typeface="Wingdings" pitchFamily="2" charset="2"/>
              <a:buChar char="§"/>
            </a:pPr>
            <a:r>
              <a:rPr lang="en-PH" sz="4000" b="1" dirty="0"/>
              <a:t>To equip</a:t>
            </a:r>
          </a:p>
          <a:p>
            <a:pPr marL="571500" indent="-571500">
              <a:buFont typeface="Wingdings" pitchFamily="2" charset="2"/>
              <a:buChar char="§"/>
            </a:pPr>
            <a:r>
              <a:rPr lang="en-PH" sz="4000" b="1" dirty="0"/>
              <a:t>To mobilize</a:t>
            </a:r>
            <a:r>
              <a:rPr lang="en-PH" sz="3600" b="1" dirty="0"/>
              <a:t> </a:t>
            </a:r>
            <a:r>
              <a:rPr lang="en-PH" sz="3600" dirty="0"/>
              <a:t>members for dynamic participation in the church's mission.</a:t>
            </a:r>
            <a:r>
              <a:rPr lang="en-PH" sz="3200" dirty="0"/>
              <a:t> </a:t>
            </a:r>
          </a:p>
          <a:p>
            <a:endParaRPr lang="en-PH" sz="3200" dirty="0"/>
          </a:p>
          <a:p>
            <a:endParaRPr lang="en-PH" sz="3200" dirty="0"/>
          </a:p>
          <a:p>
            <a:r>
              <a:rPr lang="en-PH" sz="3600" dirty="0"/>
              <a:t>These initiatives aim to deepen faith, develop leadership, and inspire a spirit of service within the body of Christ.</a:t>
            </a:r>
          </a:p>
          <a:p>
            <a:endParaRPr lang="en-PH" sz="3600" dirty="0"/>
          </a:p>
          <a:p>
            <a:pPr>
              <a:buNone/>
            </a:pPr>
            <a:endParaRPr lang="en-PH" sz="3200" kern="100" dirty="0">
              <a:effectLst/>
              <a:latin typeface="Calibri" panose="020F0502020204030204" pitchFamily="34" charset="0"/>
              <a:ea typeface="PMingLiU"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3297006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50EDD84C-2FFD-5306-4555-0134E4C56D59}"/>
            </a:ext>
          </a:extLst>
        </p:cNvPr>
        <p:cNvGrpSpPr/>
        <p:nvPr/>
      </p:nvGrpSpPr>
      <p:grpSpPr>
        <a:xfrm>
          <a:off x="0" y="0"/>
          <a:ext cx="0" cy="0"/>
          <a:chOff x="0" y="0"/>
          <a:chExt cx="0" cy="0"/>
        </a:xfrm>
      </p:grpSpPr>
      <p:sp>
        <p:nvSpPr>
          <p:cNvPr id="132" name="Google Shape;132;g3b4db1cfffc_0_39">
            <a:extLst>
              <a:ext uri="{FF2B5EF4-FFF2-40B4-BE49-F238E27FC236}">
                <a16:creationId xmlns:a16="http://schemas.microsoft.com/office/drawing/2014/main" id="{D9BB3EEE-13F3-7C95-45AD-1E04EA93201D}"/>
              </a:ext>
            </a:extLst>
          </p:cNvPr>
          <p:cNvSpPr/>
          <p:nvPr/>
        </p:nvSpPr>
        <p:spPr>
          <a:xfrm>
            <a:off x="-180975" y="6746876"/>
            <a:ext cx="16057932" cy="4396110"/>
          </a:xfrm>
          <a:custGeom>
            <a:avLst/>
            <a:gdLst/>
            <a:ahLst/>
            <a:cxnLst/>
            <a:rect l="l" t="t" r="r" b="b"/>
            <a:pathLst>
              <a:path w="16057932" h="4396110" extrusionOk="0">
                <a:moveTo>
                  <a:pt x="0" y="0"/>
                </a:moveTo>
                <a:lnTo>
                  <a:pt x="16057932" y="0"/>
                </a:lnTo>
                <a:lnTo>
                  <a:pt x="16057932" y="4396110"/>
                </a:lnTo>
                <a:lnTo>
                  <a:pt x="0" y="4396110"/>
                </a:lnTo>
                <a:lnTo>
                  <a:pt x="0" y="0"/>
                </a:lnTo>
                <a:close/>
              </a:path>
            </a:pathLst>
          </a:custGeom>
          <a:blipFill rotWithShape="1">
            <a:blip r:embed="rId3">
              <a:alphaModFix amt="25000"/>
            </a:blip>
            <a:stretch>
              <a:fillRect t="-14335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3" name="Google Shape;133;g3b4db1cfffc_0_39">
            <a:extLst>
              <a:ext uri="{FF2B5EF4-FFF2-40B4-BE49-F238E27FC236}">
                <a16:creationId xmlns:a16="http://schemas.microsoft.com/office/drawing/2014/main" id="{B40571E1-783D-7C36-8C77-C74C7CC0AB99}"/>
              </a:ext>
            </a:extLst>
          </p:cNvPr>
          <p:cNvSpPr/>
          <p:nvPr/>
        </p:nvSpPr>
        <p:spPr>
          <a:xfrm>
            <a:off x="15671806" y="0"/>
            <a:ext cx="2616194" cy="10287000"/>
          </a:xfrm>
          <a:custGeom>
            <a:avLst/>
            <a:gdLst/>
            <a:ahLst/>
            <a:cxnLst/>
            <a:rect l="l" t="t" r="r" b="b"/>
            <a:pathLst>
              <a:path w="2616194" h="10287000" extrusionOk="0">
                <a:moveTo>
                  <a:pt x="0" y="0"/>
                </a:moveTo>
                <a:lnTo>
                  <a:pt x="2616194" y="0"/>
                </a:lnTo>
                <a:lnTo>
                  <a:pt x="2616194" y="10287000"/>
                </a:lnTo>
                <a:lnTo>
                  <a:pt x="0" y="10287000"/>
                </a:lnTo>
                <a:lnTo>
                  <a:pt x="0" y="0"/>
                </a:lnTo>
                <a:close/>
              </a:path>
            </a:pathLst>
          </a:custGeom>
          <a:blipFill rotWithShape="1">
            <a:blip r:embed="rId4">
              <a:alphaModFix/>
            </a:blip>
            <a:stretch>
              <a:fillRect l="-274673" t="-7579" r="-97403" b="-877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4" name="Google Shape;134;g3b4db1cfffc_0_39">
            <a:extLst>
              <a:ext uri="{FF2B5EF4-FFF2-40B4-BE49-F238E27FC236}">
                <a16:creationId xmlns:a16="http://schemas.microsoft.com/office/drawing/2014/main" id="{C9139EAA-6C04-6301-2E1F-29100DD85C64}"/>
              </a:ext>
            </a:extLst>
          </p:cNvPr>
          <p:cNvSpPr/>
          <p:nvPr/>
        </p:nvSpPr>
        <p:spPr>
          <a:xfrm>
            <a:off x="545975" y="8068111"/>
            <a:ext cx="3879630" cy="2997014"/>
          </a:xfrm>
          <a:custGeom>
            <a:avLst/>
            <a:gdLst/>
            <a:ahLst/>
            <a:cxnLst/>
            <a:rect l="l" t="t" r="r" b="b"/>
            <a:pathLst>
              <a:path w="3879630" h="2997014" extrusionOk="0">
                <a:moveTo>
                  <a:pt x="0" y="0"/>
                </a:moveTo>
                <a:lnTo>
                  <a:pt x="3879630" y="0"/>
                </a:lnTo>
                <a:lnTo>
                  <a:pt x="3879630" y="2997015"/>
                </a:lnTo>
                <a:lnTo>
                  <a:pt x="0" y="2997015"/>
                </a:lnTo>
                <a:lnTo>
                  <a:pt x="0" y="0"/>
                </a:lnTo>
                <a:close/>
              </a:path>
            </a:pathLst>
          </a:custGeom>
          <a:blipFill rotWithShape="1">
            <a:blip r:embed="rId5">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5" name="Google Shape;135;g3b4db1cfffc_0_39">
            <a:extLst>
              <a:ext uri="{FF2B5EF4-FFF2-40B4-BE49-F238E27FC236}">
                <a16:creationId xmlns:a16="http://schemas.microsoft.com/office/drawing/2014/main" id="{AF539D2C-0A7B-B3A3-05EF-EC411BD15154}"/>
              </a:ext>
            </a:extLst>
          </p:cNvPr>
          <p:cNvSpPr/>
          <p:nvPr/>
        </p:nvSpPr>
        <p:spPr>
          <a:xfrm>
            <a:off x="15864885" y="339322"/>
            <a:ext cx="2230037" cy="2230037"/>
          </a:xfrm>
          <a:custGeom>
            <a:avLst/>
            <a:gdLst/>
            <a:ahLst/>
            <a:cxnLst/>
            <a:rect l="l" t="t" r="r" b="b"/>
            <a:pathLst>
              <a:path w="2230037" h="2230037" extrusionOk="0">
                <a:moveTo>
                  <a:pt x="0" y="0"/>
                </a:moveTo>
                <a:lnTo>
                  <a:pt x="2230037" y="0"/>
                </a:lnTo>
                <a:lnTo>
                  <a:pt x="2230037" y="2230037"/>
                </a:lnTo>
                <a:lnTo>
                  <a:pt x="0" y="223003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36" name="Google Shape;136;g3b4db1cfffc_0_39">
            <a:extLst>
              <a:ext uri="{FF2B5EF4-FFF2-40B4-BE49-F238E27FC236}">
                <a16:creationId xmlns:a16="http://schemas.microsoft.com/office/drawing/2014/main" id="{4062A3D1-9BCE-B000-5538-32D61FBD66E6}"/>
              </a:ext>
            </a:extLst>
          </p:cNvPr>
          <p:cNvGrpSpPr/>
          <p:nvPr/>
        </p:nvGrpSpPr>
        <p:grpSpPr>
          <a:xfrm>
            <a:off x="9775493" y="9271143"/>
            <a:ext cx="5421973" cy="554792"/>
            <a:chOff x="0" y="-9525"/>
            <a:chExt cx="1428000" cy="146117"/>
          </a:xfrm>
        </p:grpSpPr>
        <p:sp>
          <p:nvSpPr>
            <p:cNvPr id="137" name="Google Shape;137;g3b4db1cfffc_0_39">
              <a:extLst>
                <a:ext uri="{FF2B5EF4-FFF2-40B4-BE49-F238E27FC236}">
                  <a16:creationId xmlns:a16="http://schemas.microsoft.com/office/drawing/2014/main" id="{F24C9EF2-E62C-FB98-AA1C-263B4DF1C05C}"/>
                </a:ext>
              </a:extLst>
            </p:cNvPr>
            <p:cNvSpPr/>
            <p:nvPr/>
          </p:nvSpPr>
          <p:spPr>
            <a:xfrm>
              <a:off x="0" y="0"/>
              <a:ext cx="1427975" cy="136592"/>
            </a:xfrm>
            <a:custGeom>
              <a:avLst/>
              <a:gdLst/>
              <a:ahLst/>
              <a:cxnLst/>
              <a:rect l="l" t="t" r="r" b="b"/>
              <a:pathLst>
                <a:path w="1427975" h="136592" extrusionOk="0">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 name="Google Shape;138;g3b4db1cfffc_0_39">
              <a:extLst>
                <a:ext uri="{FF2B5EF4-FFF2-40B4-BE49-F238E27FC236}">
                  <a16:creationId xmlns:a16="http://schemas.microsoft.com/office/drawing/2014/main" id="{28A8E8EB-4C7B-6F43-22AD-C5B35AA81EFF}"/>
                </a:ext>
              </a:extLst>
            </p:cNvPr>
            <p:cNvSpPr txBox="1"/>
            <p:nvPr/>
          </p:nvSpPr>
          <p:spPr>
            <a:xfrm>
              <a:off x="0" y="-9525"/>
              <a:ext cx="1428000" cy="146100"/>
            </a:xfrm>
            <a:prstGeom prst="rect">
              <a:avLst/>
            </a:prstGeom>
            <a:noFill/>
            <a:ln>
              <a:noFill/>
            </a:ln>
          </p:spPr>
          <p:txBody>
            <a:bodyPr spcFirstLastPara="1" wrap="square" lIns="50800" tIns="50800" rIns="50800" bIns="50800" anchor="ctr" anchorCtr="0">
              <a:noAutofit/>
            </a:bodyPr>
            <a:lstStyle/>
            <a:p>
              <a:pPr marL="0" marR="0" lvl="0" indent="0" algn="ctr" rtl="0">
                <a:lnSpc>
                  <a:spcPct val="130000"/>
                </a:lnSpc>
                <a:spcBef>
                  <a:spcPts val="0"/>
                </a:spcBef>
                <a:spcAft>
                  <a:spcPts val="0"/>
                </a:spcAft>
                <a:buNone/>
              </a:pPr>
              <a:r>
                <a:rPr lang="en-US" sz="1800" b="1">
                  <a:solidFill>
                    <a:srgbClr val="EDEAD0"/>
                  </a:solidFill>
                  <a:latin typeface="Noto Sans"/>
                  <a:ea typeface="Noto Sans"/>
                  <a:cs typeface="Noto Sans"/>
                  <a:sym typeface="Noto Sans"/>
                </a:rPr>
                <a:t>CLPM PASTORS' ON-BOARDING BOOTCAMP</a:t>
              </a:r>
              <a:endParaRPr/>
            </a:p>
          </p:txBody>
        </p:sp>
      </p:grpSp>
      <p:cxnSp>
        <p:nvCxnSpPr>
          <p:cNvPr id="139" name="Google Shape;139;g3b4db1cfffc_0_39">
            <a:extLst>
              <a:ext uri="{FF2B5EF4-FFF2-40B4-BE49-F238E27FC236}">
                <a16:creationId xmlns:a16="http://schemas.microsoft.com/office/drawing/2014/main" id="{E24C52F6-49EB-E054-E2AF-ABD999A0C199}"/>
              </a:ext>
            </a:extLst>
          </p:cNvPr>
          <p:cNvCxnSpPr/>
          <p:nvPr/>
        </p:nvCxnSpPr>
        <p:spPr>
          <a:xfrm>
            <a:off x="4634487" y="9566619"/>
            <a:ext cx="5278200" cy="0"/>
          </a:xfrm>
          <a:prstGeom prst="straightConnector1">
            <a:avLst/>
          </a:prstGeom>
          <a:noFill/>
          <a:ln w="38100" cap="rnd" cmpd="sng">
            <a:solidFill>
              <a:srgbClr val="53655B"/>
            </a:solidFill>
            <a:prstDash val="solid"/>
            <a:round/>
            <a:headEnd type="none" w="sm" len="sm"/>
            <a:tailEnd type="none" w="sm" len="sm"/>
          </a:ln>
        </p:spPr>
      </p:cxnSp>
      <p:cxnSp>
        <p:nvCxnSpPr>
          <p:cNvPr id="142" name="Google Shape;142;g3b4db1cfffc_0_39">
            <a:extLst>
              <a:ext uri="{FF2B5EF4-FFF2-40B4-BE49-F238E27FC236}">
                <a16:creationId xmlns:a16="http://schemas.microsoft.com/office/drawing/2014/main" id="{90CE962D-30C9-4E42-75C1-8D261BCB81E4}"/>
              </a:ext>
            </a:extLst>
          </p:cNvPr>
          <p:cNvCxnSpPr/>
          <p:nvPr/>
        </p:nvCxnSpPr>
        <p:spPr>
          <a:xfrm>
            <a:off x="1556195" y="1349669"/>
            <a:ext cx="0" cy="5990400"/>
          </a:xfrm>
          <a:prstGeom prst="straightConnector1">
            <a:avLst/>
          </a:prstGeom>
          <a:noFill/>
          <a:ln w="95250" cap="rnd" cmpd="sng">
            <a:solidFill>
              <a:srgbClr val="5BAB5A"/>
            </a:solidFill>
            <a:prstDash val="dot"/>
            <a:round/>
            <a:headEnd type="none" w="sm" len="sm"/>
            <a:tailEnd type="none" w="sm" len="sm"/>
          </a:ln>
        </p:spPr>
      </p:cxnSp>
      <p:pic>
        <p:nvPicPr>
          <p:cNvPr id="3" name="Google Shape;95;p1">
            <a:extLst>
              <a:ext uri="{FF2B5EF4-FFF2-40B4-BE49-F238E27FC236}">
                <a16:creationId xmlns:a16="http://schemas.microsoft.com/office/drawing/2014/main" id="{95EEA84A-4700-0E31-2961-396ACBEC3EA1}"/>
              </a:ext>
            </a:extLst>
          </p:cNvPr>
          <p:cNvPicPr preferRelativeResize="0"/>
          <p:nvPr/>
        </p:nvPicPr>
        <p:blipFill>
          <a:blip r:embed="rId7">
            <a:alphaModFix/>
          </a:blip>
          <a:stretch>
            <a:fillRect/>
          </a:stretch>
        </p:blipFill>
        <p:spPr>
          <a:xfrm>
            <a:off x="6282390" y="8409243"/>
            <a:ext cx="1845200" cy="1723800"/>
          </a:xfrm>
          <a:prstGeom prst="rect">
            <a:avLst/>
          </a:prstGeom>
          <a:noFill/>
          <a:ln>
            <a:noFill/>
          </a:ln>
        </p:spPr>
      </p:pic>
      <p:sp>
        <p:nvSpPr>
          <p:cNvPr id="5" name="TextBox 4">
            <a:extLst>
              <a:ext uri="{FF2B5EF4-FFF2-40B4-BE49-F238E27FC236}">
                <a16:creationId xmlns:a16="http://schemas.microsoft.com/office/drawing/2014/main" id="{964D35A7-DCA4-728B-AD25-A0CE3E274282}"/>
              </a:ext>
            </a:extLst>
          </p:cNvPr>
          <p:cNvSpPr txBox="1"/>
          <p:nvPr/>
        </p:nvSpPr>
        <p:spPr>
          <a:xfrm>
            <a:off x="2411043" y="-338524"/>
            <a:ext cx="13825992" cy="9079409"/>
          </a:xfrm>
          <a:prstGeom prst="rect">
            <a:avLst/>
          </a:prstGeom>
          <a:noFill/>
        </p:spPr>
        <p:txBody>
          <a:bodyPr wrap="square">
            <a:spAutoFit/>
          </a:bodyPr>
          <a:lstStyle/>
          <a:p>
            <a:pPr algn="ctr"/>
            <a:endParaRPr lang="en-PH" sz="3200" b="1" dirty="0"/>
          </a:p>
          <a:p>
            <a:r>
              <a:rPr lang="en-PH" sz="4000" dirty="0"/>
              <a:t>The Sabbath School and Personal Ministries</a:t>
            </a:r>
          </a:p>
          <a:p>
            <a:r>
              <a:rPr lang="en-PH" sz="4000" dirty="0"/>
              <a:t>Department aims:</a:t>
            </a:r>
          </a:p>
          <a:p>
            <a:endParaRPr lang="en-PH" sz="4000" dirty="0"/>
          </a:p>
          <a:p>
            <a:pPr marL="457200" indent="-457200">
              <a:buFont typeface="Wingdings" pitchFamily="2" charset="2"/>
              <a:buChar char="q"/>
            </a:pPr>
            <a:r>
              <a:rPr lang="en-PH" sz="4000" dirty="0"/>
              <a:t>To </a:t>
            </a:r>
            <a:r>
              <a:rPr lang="en-PH" sz="4000" b="1" dirty="0"/>
              <a:t>equip</a:t>
            </a:r>
            <a:r>
              <a:rPr lang="en-PH" sz="4000" dirty="0"/>
              <a:t> church members and leaders with Bible teaching skills.</a:t>
            </a:r>
          </a:p>
          <a:p>
            <a:pPr marL="457200" indent="-457200">
              <a:buFont typeface="Wingdings" pitchFamily="2" charset="2"/>
              <a:buChar char="q"/>
            </a:pPr>
            <a:r>
              <a:rPr lang="en-PH" sz="4000" dirty="0"/>
              <a:t>To </a:t>
            </a:r>
            <a:r>
              <a:rPr lang="en-PH" sz="4000" b="1" dirty="0"/>
              <a:t>strengthen</a:t>
            </a:r>
            <a:r>
              <a:rPr lang="en-PH" sz="4000" dirty="0"/>
              <a:t> the church's spiritual foundation.</a:t>
            </a:r>
          </a:p>
          <a:p>
            <a:pPr marL="457200" indent="-457200">
              <a:buFont typeface="Wingdings" pitchFamily="2" charset="2"/>
              <a:buChar char="q"/>
            </a:pPr>
            <a:r>
              <a:rPr lang="en-PH" sz="4000" dirty="0"/>
              <a:t>To </a:t>
            </a:r>
            <a:r>
              <a:rPr lang="en-PH" sz="4000" b="1" dirty="0"/>
              <a:t>promote</a:t>
            </a:r>
            <a:r>
              <a:rPr lang="en-PH" sz="4000" dirty="0"/>
              <a:t> total member involvement in evangelism.</a:t>
            </a:r>
          </a:p>
          <a:p>
            <a:pPr marL="457200" indent="-457200">
              <a:buFont typeface="Wingdings" pitchFamily="2" charset="2"/>
              <a:buChar char="q"/>
            </a:pPr>
            <a:r>
              <a:rPr lang="en-PH" sz="4000" dirty="0"/>
              <a:t>To </a:t>
            </a:r>
            <a:r>
              <a:rPr lang="en-PH" sz="4000" b="1" dirty="0"/>
              <a:t>enhance</a:t>
            </a:r>
            <a:r>
              <a:rPr lang="en-PH" sz="4000" dirty="0"/>
              <a:t> Sabbath School programs, nurture new</a:t>
            </a:r>
          </a:p>
          <a:p>
            <a:r>
              <a:rPr lang="en-PH" sz="4000" dirty="0"/>
              <a:t>    believers.</a:t>
            </a:r>
          </a:p>
          <a:p>
            <a:pPr marL="457200" indent="-457200">
              <a:buFont typeface="Wingdings" pitchFamily="2" charset="2"/>
              <a:buChar char="q"/>
            </a:pPr>
            <a:r>
              <a:rPr lang="en-PH" sz="4000" dirty="0"/>
              <a:t>To</a:t>
            </a:r>
            <a:r>
              <a:rPr lang="en-PH" sz="4000" b="1" dirty="0"/>
              <a:t> foster </a:t>
            </a:r>
            <a:r>
              <a:rPr lang="en-PH" sz="4000" dirty="0"/>
              <a:t>unity.</a:t>
            </a:r>
          </a:p>
          <a:p>
            <a:pPr marL="457200" indent="-457200">
              <a:buFont typeface="Wingdings" pitchFamily="2" charset="2"/>
              <a:buChar char="q"/>
            </a:pPr>
            <a:r>
              <a:rPr lang="en-PH" sz="4000" dirty="0"/>
              <a:t>To </a:t>
            </a:r>
            <a:r>
              <a:rPr lang="en-PH" sz="4000" b="1" dirty="0"/>
              <a:t>encourage </a:t>
            </a:r>
            <a:r>
              <a:rPr lang="en-PH" sz="4000" dirty="0"/>
              <a:t>daily Bible Study Guides.</a:t>
            </a:r>
          </a:p>
          <a:p>
            <a:pPr marL="457200" indent="-457200">
              <a:buFont typeface="Wingdings" pitchFamily="2" charset="2"/>
              <a:buChar char="q"/>
            </a:pPr>
            <a:r>
              <a:rPr lang="en-PH" sz="4000" dirty="0"/>
              <a:t>To </a:t>
            </a:r>
            <a:r>
              <a:rPr lang="en-PH" sz="4000" b="1" dirty="0"/>
              <a:t>empower </a:t>
            </a:r>
            <a:r>
              <a:rPr lang="en-PH" sz="4000" dirty="0"/>
              <a:t>lay members to lead small-group</a:t>
            </a:r>
          </a:p>
          <a:p>
            <a:r>
              <a:rPr lang="en-PH" sz="4000" dirty="0"/>
              <a:t>    evangelism and public evangelism initiatives.</a:t>
            </a:r>
          </a:p>
          <a:p>
            <a:pPr>
              <a:buNone/>
            </a:pPr>
            <a:endParaRPr lang="en-PH" sz="3200" kern="100" dirty="0">
              <a:effectLst/>
              <a:latin typeface="Calibri" panose="020F0502020204030204" pitchFamily="34" charset="0"/>
              <a:ea typeface="PMingLiU"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3595990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g3b4db1cfffc_2_167"/>
          <p:cNvSpPr/>
          <p:nvPr/>
        </p:nvSpPr>
        <p:spPr>
          <a:xfrm>
            <a:off x="-180987" y="6264951"/>
            <a:ext cx="16057932" cy="4396110"/>
          </a:xfrm>
          <a:custGeom>
            <a:avLst/>
            <a:gdLst/>
            <a:ahLst/>
            <a:cxnLst/>
            <a:rect l="l" t="t" r="r" b="b"/>
            <a:pathLst>
              <a:path w="16057932" h="4396110" extrusionOk="0">
                <a:moveTo>
                  <a:pt x="0" y="0"/>
                </a:moveTo>
                <a:lnTo>
                  <a:pt x="16057932" y="0"/>
                </a:lnTo>
                <a:lnTo>
                  <a:pt x="16057932" y="4396110"/>
                </a:lnTo>
                <a:lnTo>
                  <a:pt x="0" y="4396110"/>
                </a:lnTo>
                <a:lnTo>
                  <a:pt x="0" y="0"/>
                </a:lnTo>
                <a:close/>
              </a:path>
            </a:pathLst>
          </a:custGeom>
          <a:blipFill rotWithShape="1">
            <a:blip r:embed="rId3">
              <a:alphaModFix amt="25000"/>
            </a:blip>
            <a:stretch>
              <a:fillRect t="-14335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1" name="Google Shape;251;g3b4db1cfffc_2_167"/>
          <p:cNvSpPr/>
          <p:nvPr/>
        </p:nvSpPr>
        <p:spPr>
          <a:xfrm>
            <a:off x="15671806" y="0"/>
            <a:ext cx="2616194" cy="10287000"/>
          </a:xfrm>
          <a:custGeom>
            <a:avLst/>
            <a:gdLst/>
            <a:ahLst/>
            <a:cxnLst/>
            <a:rect l="l" t="t" r="r" b="b"/>
            <a:pathLst>
              <a:path w="2616194" h="10287000" extrusionOk="0">
                <a:moveTo>
                  <a:pt x="0" y="0"/>
                </a:moveTo>
                <a:lnTo>
                  <a:pt x="2616194" y="0"/>
                </a:lnTo>
                <a:lnTo>
                  <a:pt x="2616194" y="10287000"/>
                </a:lnTo>
                <a:lnTo>
                  <a:pt x="0" y="10287000"/>
                </a:lnTo>
                <a:lnTo>
                  <a:pt x="0" y="0"/>
                </a:lnTo>
                <a:close/>
              </a:path>
            </a:pathLst>
          </a:custGeom>
          <a:blipFill rotWithShape="1">
            <a:blip r:embed="rId4">
              <a:alphaModFix/>
            </a:blip>
            <a:stretch>
              <a:fillRect l="-274673" t="-7579" r="-97403" b="-877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2" name="Google Shape;252;g3b4db1cfffc_2_167"/>
          <p:cNvSpPr/>
          <p:nvPr/>
        </p:nvSpPr>
        <p:spPr>
          <a:xfrm>
            <a:off x="545975" y="8068111"/>
            <a:ext cx="3879630" cy="2997014"/>
          </a:xfrm>
          <a:custGeom>
            <a:avLst/>
            <a:gdLst/>
            <a:ahLst/>
            <a:cxnLst/>
            <a:rect l="l" t="t" r="r" b="b"/>
            <a:pathLst>
              <a:path w="3879630" h="2997014" extrusionOk="0">
                <a:moveTo>
                  <a:pt x="0" y="0"/>
                </a:moveTo>
                <a:lnTo>
                  <a:pt x="3879630" y="0"/>
                </a:lnTo>
                <a:lnTo>
                  <a:pt x="3879630" y="2997015"/>
                </a:lnTo>
                <a:lnTo>
                  <a:pt x="0" y="2997015"/>
                </a:lnTo>
                <a:lnTo>
                  <a:pt x="0" y="0"/>
                </a:lnTo>
                <a:close/>
              </a:path>
            </a:pathLst>
          </a:custGeom>
          <a:blipFill rotWithShape="1">
            <a:blip r:embed="rId5">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3" name="Google Shape;253;g3b4db1cfffc_2_167"/>
          <p:cNvSpPr/>
          <p:nvPr/>
        </p:nvSpPr>
        <p:spPr>
          <a:xfrm>
            <a:off x="15864885" y="339322"/>
            <a:ext cx="2230037" cy="2230037"/>
          </a:xfrm>
          <a:custGeom>
            <a:avLst/>
            <a:gdLst/>
            <a:ahLst/>
            <a:cxnLst/>
            <a:rect l="l" t="t" r="r" b="b"/>
            <a:pathLst>
              <a:path w="2230037" h="2230037" extrusionOk="0">
                <a:moveTo>
                  <a:pt x="0" y="0"/>
                </a:moveTo>
                <a:lnTo>
                  <a:pt x="2230037" y="0"/>
                </a:lnTo>
                <a:lnTo>
                  <a:pt x="2230037" y="2230037"/>
                </a:lnTo>
                <a:lnTo>
                  <a:pt x="0" y="223003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54" name="Google Shape;254;g3b4db1cfffc_2_167"/>
          <p:cNvGrpSpPr/>
          <p:nvPr/>
        </p:nvGrpSpPr>
        <p:grpSpPr>
          <a:xfrm>
            <a:off x="9775493" y="9271143"/>
            <a:ext cx="5421973" cy="554792"/>
            <a:chOff x="0" y="-9525"/>
            <a:chExt cx="1428000" cy="146117"/>
          </a:xfrm>
        </p:grpSpPr>
        <p:sp>
          <p:nvSpPr>
            <p:cNvPr id="255" name="Google Shape;255;g3b4db1cfffc_2_167"/>
            <p:cNvSpPr/>
            <p:nvPr/>
          </p:nvSpPr>
          <p:spPr>
            <a:xfrm>
              <a:off x="0" y="0"/>
              <a:ext cx="1427975" cy="136592"/>
            </a:xfrm>
            <a:custGeom>
              <a:avLst/>
              <a:gdLst/>
              <a:ahLst/>
              <a:cxnLst/>
              <a:rect l="l" t="t" r="r" b="b"/>
              <a:pathLst>
                <a:path w="1427975" h="136592" extrusionOk="0">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6" name="Google Shape;256;g3b4db1cfffc_2_167"/>
            <p:cNvSpPr txBox="1"/>
            <p:nvPr/>
          </p:nvSpPr>
          <p:spPr>
            <a:xfrm>
              <a:off x="0" y="-9525"/>
              <a:ext cx="1428000" cy="146100"/>
            </a:xfrm>
            <a:prstGeom prst="rect">
              <a:avLst/>
            </a:prstGeom>
            <a:noFill/>
            <a:ln>
              <a:noFill/>
            </a:ln>
          </p:spPr>
          <p:txBody>
            <a:bodyPr spcFirstLastPara="1" wrap="square" lIns="50800" tIns="50800" rIns="50800" bIns="50800" anchor="ctr" anchorCtr="0">
              <a:noAutofit/>
            </a:bodyPr>
            <a:lstStyle/>
            <a:p>
              <a:pPr marL="0" marR="0" lvl="0" indent="0" algn="ctr" rtl="0">
                <a:lnSpc>
                  <a:spcPct val="130000"/>
                </a:lnSpc>
                <a:spcBef>
                  <a:spcPts val="0"/>
                </a:spcBef>
                <a:spcAft>
                  <a:spcPts val="0"/>
                </a:spcAft>
                <a:buNone/>
              </a:pPr>
              <a:r>
                <a:rPr lang="en-US" sz="1800" b="1">
                  <a:solidFill>
                    <a:srgbClr val="EDEAD0"/>
                  </a:solidFill>
                  <a:latin typeface="Noto Sans"/>
                  <a:ea typeface="Noto Sans"/>
                  <a:cs typeface="Noto Sans"/>
                  <a:sym typeface="Noto Sans"/>
                </a:rPr>
                <a:t>CLPM PASTORS' ON-BOARDING BOOTCAMP</a:t>
              </a:r>
              <a:endParaRPr/>
            </a:p>
          </p:txBody>
        </p:sp>
      </p:grpSp>
      <p:cxnSp>
        <p:nvCxnSpPr>
          <p:cNvPr id="257" name="Google Shape;257;g3b4db1cfffc_2_167"/>
          <p:cNvCxnSpPr/>
          <p:nvPr/>
        </p:nvCxnSpPr>
        <p:spPr>
          <a:xfrm>
            <a:off x="4634487" y="9566619"/>
            <a:ext cx="5278200" cy="0"/>
          </a:xfrm>
          <a:prstGeom prst="straightConnector1">
            <a:avLst/>
          </a:prstGeom>
          <a:noFill/>
          <a:ln w="38100" cap="rnd" cmpd="sng">
            <a:solidFill>
              <a:srgbClr val="53655B"/>
            </a:solidFill>
            <a:prstDash val="solid"/>
            <a:round/>
            <a:headEnd type="none" w="sm" len="sm"/>
            <a:tailEnd type="none" w="sm" len="sm"/>
          </a:ln>
        </p:spPr>
      </p:cxnSp>
      <p:sp>
        <p:nvSpPr>
          <p:cNvPr id="258" name="Google Shape;258;g3b4db1cfffc_2_167"/>
          <p:cNvSpPr txBox="1"/>
          <p:nvPr/>
        </p:nvSpPr>
        <p:spPr>
          <a:xfrm>
            <a:off x="2794001" y="153957"/>
            <a:ext cx="11640000" cy="1637371"/>
          </a:xfrm>
          <a:prstGeom prst="rect">
            <a:avLst/>
          </a:prstGeom>
          <a:noFill/>
          <a:ln>
            <a:noFill/>
          </a:ln>
        </p:spPr>
        <p:txBody>
          <a:bodyPr spcFirstLastPara="1" wrap="square" lIns="0" tIns="0" rIns="0" bIns="0" anchor="t" anchorCtr="0">
            <a:spAutoFit/>
          </a:bodyPr>
          <a:lstStyle/>
          <a:p>
            <a:pPr marL="0" marR="0" lvl="0" indent="0" algn="ctr" rtl="0">
              <a:lnSpc>
                <a:spcPct val="133000"/>
              </a:lnSpc>
              <a:spcBef>
                <a:spcPts val="0"/>
              </a:spcBef>
              <a:spcAft>
                <a:spcPts val="0"/>
              </a:spcAft>
              <a:buNone/>
            </a:pPr>
            <a:r>
              <a:rPr lang="en-US" sz="4000" b="1" dirty="0">
                <a:solidFill>
                  <a:srgbClr val="2B8500"/>
                </a:solidFill>
              </a:rPr>
              <a:t>Sabbath School / Personal Ministry Department</a:t>
            </a:r>
          </a:p>
          <a:p>
            <a:pPr lvl="0" algn="ctr">
              <a:lnSpc>
                <a:spcPct val="133000"/>
              </a:lnSpc>
            </a:pPr>
            <a:r>
              <a:rPr lang="en-US" sz="4000" b="1" dirty="0">
                <a:solidFill>
                  <a:srgbClr val="2B8500"/>
                </a:solidFill>
              </a:rPr>
              <a:t>2026 CALENDAR OF ACTIVITIES</a:t>
            </a:r>
            <a:endParaRPr sz="4000" b="1" dirty="0"/>
          </a:p>
        </p:txBody>
      </p:sp>
      <p:cxnSp>
        <p:nvCxnSpPr>
          <p:cNvPr id="259" name="Google Shape;259;g3b4db1cfffc_2_167"/>
          <p:cNvCxnSpPr/>
          <p:nvPr/>
        </p:nvCxnSpPr>
        <p:spPr>
          <a:xfrm>
            <a:off x="652511" y="1454340"/>
            <a:ext cx="0" cy="5990400"/>
          </a:xfrm>
          <a:prstGeom prst="straightConnector1">
            <a:avLst/>
          </a:prstGeom>
          <a:noFill/>
          <a:ln w="95250" cap="rnd" cmpd="sng">
            <a:solidFill>
              <a:srgbClr val="5BAB5A"/>
            </a:solidFill>
            <a:prstDash val="dot"/>
            <a:round/>
            <a:headEnd type="none" w="sm" len="sm"/>
            <a:tailEnd type="none" w="sm" len="sm"/>
          </a:ln>
        </p:spPr>
      </p:cxnSp>
      <p:graphicFrame>
        <p:nvGraphicFramePr>
          <p:cNvPr id="262" name="Google Shape;262;g3b4db1cfffc_2_167"/>
          <p:cNvGraphicFramePr/>
          <p:nvPr>
            <p:extLst>
              <p:ext uri="{D42A27DB-BD31-4B8C-83A1-F6EECF244321}">
                <p14:modId xmlns:p14="http://schemas.microsoft.com/office/powerpoint/2010/main" val="2643081171"/>
              </p:ext>
            </p:extLst>
          </p:nvPr>
        </p:nvGraphicFramePr>
        <p:xfrm>
          <a:off x="1168165" y="2050639"/>
          <a:ext cx="14029206" cy="6034710"/>
        </p:xfrm>
        <a:graphic>
          <a:graphicData uri="http://schemas.openxmlformats.org/drawingml/2006/table">
            <a:tbl>
              <a:tblPr>
                <a:noFill/>
                <a:tableStyleId>{DEFFA9B4-8BD0-46F6-9DA8-41E9C3A1524E}</a:tableStyleId>
              </a:tblPr>
              <a:tblGrid>
                <a:gridCol w="3338276">
                  <a:extLst>
                    <a:ext uri="{9D8B030D-6E8A-4147-A177-3AD203B41FA5}">
                      <a16:colId xmlns:a16="http://schemas.microsoft.com/office/drawing/2014/main" val="20000"/>
                    </a:ext>
                  </a:extLst>
                </a:gridCol>
                <a:gridCol w="5886496">
                  <a:extLst>
                    <a:ext uri="{9D8B030D-6E8A-4147-A177-3AD203B41FA5}">
                      <a16:colId xmlns:a16="http://schemas.microsoft.com/office/drawing/2014/main" val="20001"/>
                    </a:ext>
                  </a:extLst>
                </a:gridCol>
                <a:gridCol w="2297162">
                  <a:extLst>
                    <a:ext uri="{9D8B030D-6E8A-4147-A177-3AD203B41FA5}">
                      <a16:colId xmlns:a16="http://schemas.microsoft.com/office/drawing/2014/main" val="450114319"/>
                    </a:ext>
                  </a:extLst>
                </a:gridCol>
                <a:gridCol w="2507272">
                  <a:extLst>
                    <a:ext uri="{9D8B030D-6E8A-4147-A177-3AD203B41FA5}">
                      <a16:colId xmlns:a16="http://schemas.microsoft.com/office/drawing/2014/main" val="2040310244"/>
                    </a:ext>
                  </a:extLst>
                </a:gridCol>
              </a:tblGrid>
              <a:tr h="381000">
                <a:tc gridSpan="2">
                  <a:txBody>
                    <a:bodyPr/>
                    <a:lstStyle/>
                    <a:p>
                      <a:pPr marL="0" lvl="0" indent="0" algn="l" rtl="0">
                        <a:spcBef>
                          <a:spcPts val="0"/>
                        </a:spcBef>
                        <a:spcAft>
                          <a:spcPts val="0"/>
                        </a:spcAft>
                        <a:buNone/>
                      </a:pPr>
                      <a:r>
                        <a:rPr lang="en-US" sz="2400" b="1" dirty="0"/>
                        <a:t>1. SABBATH SCHOOL LEADERSHIP CERTIFICATION (Level 1)</a:t>
                      </a:r>
                      <a:endParaRPr sz="2400" b="1" dirty="0"/>
                    </a:p>
                  </a:txBody>
                  <a:tcPr marL="91425" marR="91425" marT="91425" marB="91425"/>
                </a:tc>
                <a:tc hMerge="1">
                  <a:txBody>
                    <a:bodyPr/>
                    <a:lstStyle/>
                    <a:p>
                      <a:endParaRPr lang="en-US"/>
                    </a:p>
                  </a:txBody>
                  <a:tcPr/>
                </a:tc>
                <a:tc>
                  <a:txBody>
                    <a:bodyPr/>
                    <a:lstStyle/>
                    <a:p>
                      <a:pPr marL="0" lvl="0" indent="0" algn="l" rtl="0">
                        <a:spcBef>
                          <a:spcPts val="0"/>
                        </a:spcBef>
                        <a:spcAft>
                          <a:spcPts val="0"/>
                        </a:spcAft>
                        <a:buNone/>
                      </a:pPr>
                      <a:r>
                        <a:rPr lang="en-US" sz="2400" b="1" dirty="0"/>
                        <a:t>Place</a:t>
                      </a:r>
                      <a:endParaRPr sz="2400" b="1" dirty="0"/>
                    </a:p>
                  </a:txBody>
                  <a:tcPr marL="91425" marR="91425" marT="91425" marB="91425"/>
                </a:tc>
                <a:tc>
                  <a:txBody>
                    <a:bodyPr/>
                    <a:lstStyle/>
                    <a:p>
                      <a:pPr marL="0" lvl="0" indent="0" algn="l" rtl="0">
                        <a:spcBef>
                          <a:spcPts val="0"/>
                        </a:spcBef>
                        <a:spcAft>
                          <a:spcPts val="0"/>
                        </a:spcAft>
                        <a:buNone/>
                      </a:pPr>
                      <a:r>
                        <a:rPr lang="en-US" sz="2400" b="1" dirty="0"/>
                        <a:t>Participant</a:t>
                      </a:r>
                      <a:endParaRPr sz="2400" b="1" dirty="0"/>
                    </a:p>
                  </a:txBody>
                  <a:tcPr marL="91425" marR="91425" marT="91425" marB="91425"/>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US" sz="2400"/>
                        <a:t>AREA 1</a:t>
                      </a:r>
                      <a:endParaRPr sz="2400"/>
                    </a:p>
                  </a:txBody>
                  <a:tcPr marL="91425" marR="91425" marT="91425" marB="91425"/>
                </a:tc>
                <a:tc>
                  <a:txBody>
                    <a:bodyPr/>
                    <a:lstStyle/>
                    <a:p>
                      <a:pPr marL="0" lvl="0" indent="0" algn="l" rtl="0">
                        <a:spcBef>
                          <a:spcPts val="0"/>
                        </a:spcBef>
                        <a:spcAft>
                          <a:spcPts val="0"/>
                        </a:spcAft>
                        <a:buNone/>
                      </a:pPr>
                      <a:r>
                        <a:rPr lang="en-US" sz="2400"/>
                        <a:t>MAY 17</a:t>
                      </a:r>
                      <a:endParaRPr sz="2400"/>
                    </a:p>
                  </a:txBody>
                  <a:tcPr marL="91425" marR="91425" marT="91425" marB="91425"/>
                </a:tc>
                <a:tc>
                  <a:txBody>
                    <a:bodyPr/>
                    <a:lstStyle/>
                    <a:p>
                      <a:pPr marL="0" lvl="0" indent="0" algn="l" rtl="0">
                        <a:spcBef>
                          <a:spcPts val="0"/>
                        </a:spcBef>
                        <a:spcAft>
                          <a:spcPts val="0"/>
                        </a:spcAft>
                        <a:buNone/>
                      </a:pPr>
                      <a:r>
                        <a:rPr lang="en-US" sz="2400" dirty="0"/>
                        <a:t>Baler</a:t>
                      </a:r>
                      <a:endParaRPr sz="2400" dirty="0"/>
                    </a:p>
                  </a:txBody>
                  <a:tcPr marL="91425" marR="91425" marT="91425" marB="91425"/>
                </a:tc>
                <a:tc>
                  <a:txBody>
                    <a:bodyPr/>
                    <a:lstStyle/>
                    <a:p>
                      <a:pPr marL="0" lvl="0" indent="0" algn="l" rtl="0">
                        <a:spcBef>
                          <a:spcPts val="0"/>
                        </a:spcBef>
                        <a:spcAft>
                          <a:spcPts val="0"/>
                        </a:spcAft>
                        <a:buNone/>
                      </a:pPr>
                      <a:r>
                        <a:rPr lang="en-US" sz="2400" dirty="0"/>
                        <a:t>SS Personnel</a:t>
                      </a:r>
                      <a:endParaRPr sz="2400" dirty="0"/>
                    </a:p>
                  </a:txBody>
                  <a:tcPr marL="91425" marR="91425" marT="91425" marB="91425"/>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US" sz="2400" dirty="0"/>
                        <a:t>AREA 2</a:t>
                      </a:r>
                      <a:endParaRPr sz="2400" dirty="0"/>
                    </a:p>
                  </a:txBody>
                  <a:tcPr marL="91425" marR="91425" marT="91425" marB="91425"/>
                </a:tc>
                <a:tc>
                  <a:txBody>
                    <a:bodyPr/>
                    <a:lstStyle/>
                    <a:p>
                      <a:pPr marL="0" lvl="0" indent="0" algn="l" rtl="0">
                        <a:spcBef>
                          <a:spcPts val="0"/>
                        </a:spcBef>
                        <a:spcAft>
                          <a:spcPts val="0"/>
                        </a:spcAft>
                        <a:buNone/>
                      </a:pPr>
                      <a:r>
                        <a:rPr lang="en-US" sz="2400" dirty="0"/>
                        <a:t>JUNE14</a:t>
                      </a:r>
                      <a:endParaRPr sz="2400" dirty="0"/>
                    </a:p>
                  </a:txBody>
                  <a:tcPr marL="91425" marR="91425" marT="91425" marB="91425"/>
                </a:tc>
                <a:tc>
                  <a:txBody>
                    <a:bodyPr/>
                    <a:lstStyle/>
                    <a:p>
                      <a:pPr marL="0" lvl="0" indent="0" algn="l" rtl="0">
                        <a:spcBef>
                          <a:spcPts val="0"/>
                        </a:spcBef>
                        <a:spcAft>
                          <a:spcPts val="0"/>
                        </a:spcAft>
                        <a:buNone/>
                      </a:pPr>
                      <a:r>
                        <a:rPr lang="en-US" sz="2400" dirty="0"/>
                        <a:t>Cabanatuan</a:t>
                      </a:r>
                      <a:endParaRPr sz="2400" dirty="0"/>
                    </a:p>
                  </a:txBody>
                  <a:tcPr marL="91425" marR="91425" marT="91425" marB="91425"/>
                </a:tc>
                <a:tc>
                  <a:txBody>
                    <a:bodyPr/>
                    <a:lstStyle/>
                    <a:p>
                      <a:pPr marL="0" lvl="0" indent="0" algn="l" rtl="0">
                        <a:spcBef>
                          <a:spcPts val="0"/>
                        </a:spcBef>
                        <a:spcAft>
                          <a:spcPts val="0"/>
                        </a:spcAft>
                        <a:buNone/>
                      </a:pPr>
                      <a:r>
                        <a:rPr lang="en-US" sz="2400" dirty="0"/>
                        <a:t>SS Personnel</a:t>
                      </a:r>
                      <a:endParaRPr sz="2400" dirty="0"/>
                    </a:p>
                  </a:txBody>
                  <a:tcPr marL="91425" marR="91425" marT="91425" marB="91425"/>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r>
                        <a:rPr lang="en-US" sz="2400"/>
                        <a:t>AREA 3</a:t>
                      </a:r>
                      <a:endParaRPr sz="2400"/>
                    </a:p>
                  </a:txBody>
                  <a:tcPr marL="91425" marR="91425" marT="91425" marB="91425"/>
                </a:tc>
                <a:tc>
                  <a:txBody>
                    <a:bodyPr/>
                    <a:lstStyle/>
                    <a:p>
                      <a:pPr marL="0" lvl="0" indent="0" algn="l" rtl="0">
                        <a:spcBef>
                          <a:spcPts val="0"/>
                        </a:spcBef>
                        <a:spcAft>
                          <a:spcPts val="0"/>
                        </a:spcAft>
                        <a:buNone/>
                      </a:pPr>
                      <a:r>
                        <a:rPr lang="en-US" sz="2400" dirty="0"/>
                        <a:t>JULY 12</a:t>
                      </a:r>
                      <a:endParaRPr sz="2400" dirty="0"/>
                    </a:p>
                  </a:txBody>
                  <a:tcPr marL="91425" marR="91425" marT="91425" marB="91425"/>
                </a:tc>
                <a:tc>
                  <a:txBody>
                    <a:bodyPr/>
                    <a:lstStyle/>
                    <a:p>
                      <a:pPr marL="0" lvl="0" indent="0" algn="l" rtl="0">
                        <a:spcBef>
                          <a:spcPts val="0"/>
                        </a:spcBef>
                        <a:spcAft>
                          <a:spcPts val="0"/>
                        </a:spcAft>
                        <a:buNone/>
                      </a:pPr>
                      <a:r>
                        <a:rPr lang="en-US" sz="2400" dirty="0" err="1"/>
                        <a:t>Dinalupihan</a:t>
                      </a:r>
                      <a:endParaRPr sz="2400" dirty="0"/>
                    </a:p>
                  </a:txBody>
                  <a:tcPr marL="91425" marR="91425" marT="91425" marB="91425"/>
                </a:tc>
                <a:tc>
                  <a:txBody>
                    <a:bodyPr/>
                    <a:lstStyle/>
                    <a:p>
                      <a:pPr marL="0" lvl="0" indent="0" algn="l" rtl="0">
                        <a:spcBef>
                          <a:spcPts val="0"/>
                        </a:spcBef>
                        <a:spcAft>
                          <a:spcPts val="0"/>
                        </a:spcAft>
                        <a:buNone/>
                      </a:pPr>
                      <a:r>
                        <a:rPr lang="en-US" sz="2400" dirty="0"/>
                        <a:t>SS Personnel</a:t>
                      </a:r>
                      <a:endParaRPr sz="2400" dirty="0"/>
                    </a:p>
                  </a:txBody>
                  <a:tcPr marL="91425" marR="91425" marT="91425" marB="91425"/>
                </a:tc>
                <a:extLst>
                  <a:ext uri="{0D108BD9-81ED-4DB2-BD59-A6C34878D82A}">
                    <a16:rowId xmlns:a16="http://schemas.microsoft.com/office/drawing/2014/main" val="10003"/>
                  </a:ext>
                </a:extLst>
              </a:tr>
              <a:tr h="381000">
                <a:tc>
                  <a:txBody>
                    <a:bodyPr/>
                    <a:lstStyle/>
                    <a:p>
                      <a:pPr marL="0" lvl="0" indent="0" algn="ctr" rtl="0">
                        <a:spcBef>
                          <a:spcPts val="0"/>
                        </a:spcBef>
                        <a:spcAft>
                          <a:spcPts val="0"/>
                        </a:spcAft>
                        <a:buNone/>
                      </a:pPr>
                      <a:r>
                        <a:rPr lang="en-US" sz="2400" dirty="0"/>
                        <a:t>AREA 4</a:t>
                      </a:r>
                      <a:endParaRPr sz="2400" dirty="0"/>
                    </a:p>
                  </a:txBody>
                  <a:tcPr marL="91425" marR="91425" marT="91425" marB="91425"/>
                </a:tc>
                <a:tc>
                  <a:txBody>
                    <a:bodyPr/>
                    <a:lstStyle/>
                    <a:p>
                      <a:pPr marL="0" lvl="0" indent="0" algn="l" rtl="0">
                        <a:spcBef>
                          <a:spcPts val="0"/>
                        </a:spcBef>
                        <a:spcAft>
                          <a:spcPts val="0"/>
                        </a:spcAft>
                        <a:buNone/>
                      </a:pPr>
                      <a:r>
                        <a:rPr lang="en-US" sz="2400"/>
                        <a:t>SEPT 20</a:t>
                      </a:r>
                      <a:endParaRPr sz="2400"/>
                    </a:p>
                  </a:txBody>
                  <a:tcPr marL="91425" marR="91425" marT="91425" marB="91425"/>
                </a:tc>
                <a:tc>
                  <a:txBody>
                    <a:bodyPr/>
                    <a:lstStyle/>
                    <a:p>
                      <a:pPr marL="0" lvl="0" indent="0" algn="l" rtl="0">
                        <a:spcBef>
                          <a:spcPts val="0"/>
                        </a:spcBef>
                        <a:spcAft>
                          <a:spcPts val="0"/>
                        </a:spcAft>
                        <a:buNone/>
                      </a:pPr>
                      <a:r>
                        <a:rPr lang="en-US" sz="2400" dirty="0"/>
                        <a:t>Angeles</a:t>
                      </a:r>
                      <a:endParaRPr sz="2400" dirty="0"/>
                    </a:p>
                  </a:txBody>
                  <a:tcPr marL="91425" marR="91425" marT="91425" marB="91425"/>
                </a:tc>
                <a:tc>
                  <a:txBody>
                    <a:bodyPr/>
                    <a:lstStyle/>
                    <a:p>
                      <a:pPr marL="0" lvl="0" indent="0" algn="l" rtl="0">
                        <a:spcBef>
                          <a:spcPts val="0"/>
                        </a:spcBef>
                        <a:spcAft>
                          <a:spcPts val="0"/>
                        </a:spcAft>
                        <a:buNone/>
                      </a:pPr>
                      <a:r>
                        <a:rPr lang="en-US" sz="2400" dirty="0"/>
                        <a:t>SS Personnel</a:t>
                      </a:r>
                      <a:endParaRPr sz="2400" dirty="0"/>
                    </a:p>
                  </a:txBody>
                  <a:tcPr marL="91425" marR="91425" marT="91425" marB="91425"/>
                </a:tc>
                <a:extLst>
                  <a:ext uri="{0D108BD9-81ED-4DB2-BD59-A6C34878D82A}">
                    <a16:rowId xmlns:a16="http://schemas.microsoft.com/office/drawing/2014/main" val="10004"/>
                  </a:ext>
                </a:extLst>
              </a:tr>
              <a:tr h="381000">
                <a:tc>
                  <a:txBody>
                    <a:bodyPr/>
                    <a:lstStyle/>
                    <a:p>
                      <a:pPr marL="0" lvl="0" indent="0" algn="ctr" rtl="0">
                        <a:spcBef>
                          <a:spcPts val="0"/>
                        </a:spcBef>
                        <a:spcAft>
                          <a:spcPts val="0"/>
                        </a:spcAft>
                        <a:buNone/>
                      </a:pPr>
                      <a:r>
                        <a:rPr lang="en-US" sz="2400" dirty="0"/>
                        <a:t>AREA 5</a:t>
                      </a:r>
                      <a:endParaRPr sz="2400" dirty="0"/>
                    </a:p>
                  </a:txBody>
                  <a:tcPr marL="91425" marR="91425" marT="91425" marB="91425"/>
                </a:tc>
                <a:tc>
                  <a:txBody>
                    <a:bodyPr/>
                    <a:lstStyle/>
                    <a:p>
                      <a:pPr marL="0" lvl="0" indent="0" algn="l" rtl="0">
                        <a:spcBef>
                          <a:spcPts val="0"/>
                        </a:spcBef>
                        <a:spcAft>
                          <a:spcPts val="0"/>
                        </a:spcAft>
                        <a:buNone/>
                      </a:pPr>
                      <a:r>
                        <a:rPr lang="en-US" sz="2400" dirty="0"/>
                        <a:t>OCT 11</a:t>
                      </a:r>
                      <a:endParaRPr sz="2400" dirty="0"/>
                    </a:p>
                  </a:txBody>
                  <a:tcPr marL="91425" marR="91425" marT="91425" marB="91425"/>
                </a:tc>
                <a:tc>
                  <a:txBody>
                    <a:bodyPr/>
                    <a:lstStyle/>
                    <a:p>
                      <a:pPr marL="0" lvl="0" indent="0" algn="l" rtl="0">
                        <a:spcBef>
                          <a:spcPts val="0"/>
                        </a:spcBef>
                        <a:spcAft>
                          <a:spcPts val="0"/>
                        </a:spcAft>
                        <a:buNone/>
                      </a:pPr>
                      <a:r>
                        <a:rPr lang="en-US" sz="2400" dirty="0"/>
                        <a:t>Malolos</a:t>
                      </a:r>
                      <a:endParaRPr sz="2400" dirty="0"/>
                    </a:p>
                  </a:txBody>
                  <a:tcPr marL="91425" marR="91425" marT="91425" marB="91425"/>
                </a:tc>
                <a:tc>
                  <a:txBody>
                    <a:bodyPr/>
                    <a:lstStyle/>
                    <a:p>
                      <a:pPr marL="0" lvl="0" indent="0" algn="l" rtl="0">
                        <a:spcBef>
                          <a:spcPts val="0"/>
                        </a:spcBef>
                        <a:spcAft>
                          <a:spcPts val="0"/>
                        </a:spcAft>
                        <a:buNone/>
                      </a:pPr>
                      <a:r>
                        <a:rPr lang="en-US" sz="2400" dirty="0"/>
                        <a:t>SS Personnel</a:t>
                      </a:r>
                      <a:endParaRPr sz="2400" dirty="0"/>
                    </a:p>
                  </a:txBody>
                  <a:tcPr marL="91425" marR="91425" marT="91425" marB="91425"/>
                </a:tc>
                <a:extLst>
                  <a:ext uri="{0D108BD9-81ED-4DB2-BD59-A6C34878D82A}">
                    <a16:rowId xmlns:a16="http://schemas.microsoft.com/office/drawing/2014/main" val="10005"/>
                  </a:ext>
                </a:extLst>
              </a:tr>
              <a:tr h="381000">
                <a:tc gridSpan="2">
                  <a:txBody>
                    <a:bodyPr/>
                    <a:lstStyle/>
                    <a:p>
                      <a:pPr marL="0" lvl="0" indent="0" algn="l" rtl="0">
                        <a:spcBef>
                          <a:spcPts val="0"/>
                        </a:spcBef>
                        <a:spcAft>
                          <a:spcPts val="0"/>
                        </a:spcAft>
                        <a:buNone/>
                      </a:pPr>
                      <a:r>
                        <a:rPr lang="en-US" sz="2400" b="1" dirty="0"/>
                        <a:t>2. IICD ENROLLMENT- </a:t>
                      </a:r>
                      <a:r>
                        <a:rPr lang="en-US" sz="2400" dirty="0"/>
                        <a:t>FEBRUARY – MARCH </a:t>
                      </a:r>
                      <a:endParaRPr sz="2400" dirty="0"/>
                    </a:p>
                  </a:txBody>
                  <a:tcPr marL="91425" marR="91425" marT="91425" marB="91425"/>
                </a:tc>
                <a:tc hMerge="1">
                  <a:txBody>
                    <a:bodyPr/>
                    <a:lstStyle/>
                    <a:p>
                      <a:pPr marL="0" lvl="0" indent="0" algn="l" rtl="0">
                        <a:spcBef>
                          <a:spcPts val="0"/>
                        </a:spcBef>
                        <a:spcAft>
                          <a:spcPts val="0"/>
                        </a:spcAft>
                        <a:buNone/>
                      </a:pPr>
                      <a:endParaRPr sz="2900" dirty="0"/>
                    </a:p>
                  </a:txBody>
                  <a:tcPr marL="91425" marR="91425" marT="91425" marB="91425"/>
                </a:tc>
                <a:tc>
                  <a:txBody>
                    <a:bodyPr/>
                    <a:lstStyle/>
                    <a:p>
                      <a:pPr marL="0" lvl="0" indent="0" algn="l" rtl="0">
                        <a:spcBef>
                          <a:spcPts val="0"/>
                        </a:spcBef>
                        <a:spcAft>
                          <a:spcPts val="0"/>
                        </a:spcAft>
                        <a:buNone/>
                      </a:pPr>
                      <a:r>
                        <a:rPr lang="en-US" sz="2400" dirty="0"/>
                        <a:t>By District</a:t>
                      </a:r>
                      <a:endParaRPr sz="2400" dirty="0"/>
                    </a:p>
                  </a:txBody>
                  <a:tcPr marL="91425" marR="91425" marT="91425" marB="91425"/>
                </a:tc>
                <a:tc>
                  <a:txBody>
                    <a:bodyPr/>
                    <a:lstStyle/>
                    <a:p>
                      <a:pPr marL="0" lvl="0" indent="0" algn="l" rtl="0">
                        <a:spcBef>
                          <a:spcPts val="0"/>
                        </a:spcBef>
                        <a:spcAft>
                          <a:spcPts val="0"/>
                        </a:spcAft>
                        <a:buNone/>
                      </a:pPr>
                      <a:r>
                        <a:rPr lang="en-US" sz="2400" dirty="0"/>
                        <a:t>Pastor </a:t>
                      </a:r>
                      <a:endParaRPr sz="2400" dirty="0"/>
                    </a:p>
                  </a:txBody>
                  <a:tcPr marL="91425" marR="91425" marT="91425" marB="91425"/>
                </a:tc>
                <a:extLst>
                  <a:ext uri="{0D108BD9-81ED-4DB2-BD59-A6C34878D82A}">
                    <a16:rowId xmlns:a16="http://schemas.microsoft.com/office/drawing/2014/main" val="1194361371"/>
                  </a:ext>
                </a:extLst>
              </a:tr>
              <a:tr h="381000">
                <a:tc gridSpan="2">
                  <a:txBody>
                    <a:bodyPr/>
                    <a:lstStyle/>
                    <a:p>
                      <a:pPr marL="0" lvl="0" indent="0" algn="l" rtl="0">
                        <a:spcBef>
                          <a:spcPts val="0"/>
                        </a:spcBef>
                        <a:spcAft>
                          <a:spcPts val="0"/>
                        </a:spcAft>
                        <a:buNone/>
                      </a:pPr>
                      <a:r>
                        <a:rPr lang="en-US" sz="2400" b="1" dirty="0"/>
                        <a:t>3. IICD ORIENTATION </a:t>
                      </a:r>
                      <a:r>
                        <a:rPr lang="en-US" sz="2400" dirty="0"/>
                        <a:t>(Online) - April 5</a:t>
                      </a:r>
                      <a:endParaRPr sz="2400" dirty="0"/>
                    </a:p>
                  </a:txBody>
                  <a:tcPr marL="91425" marR="91425" marT="91425" marB="91425"/>
                </a:tc>
                <a:tc hMerge="1">
                  <a:txBody>
                    <a:bodyPr/>
                    <a:lstStyle/>
                    <a:p>
                      <a:endParaRPr lang="en-US"/>
                    </a:p>
                  </a:txBody>
                  <a:tcPr/>
                </a:tc>
                <a:tc>
                  <a:txBody>
                    <a:bodyPr/>
                    <a:lstStyle/>
                    <a:p>
                      <a:pPr marL="0" lvl="0" indent="0" algn="l" rtl="0">
                        <a:spcBef>
                          <a:spcPts val="0"/>
                        </a:spcBef>
                        <a:spcAft>
                          <a:spcPts val="0"/>
                        </a:spcAft>
                        <a:buNone/>
                      </a:pPr>
                      <a:r>
                        <a:rPr lang="en-US" sz="2400" dirty="0"/>
                        <a:t>Virtual</a:t>
                      </a:r>
                      <a:endParaRPr sz="2400" dirty="0"/>
                    </a:p>
                  </a:txBody>
                  <a:tcPr marL="91425" marR="91425" marT="91425" marB="91425"/>
                </a:tc>
                <a:tc>
                  <a:txBody>
                    <a:bodyPr/>
                    <a:lstStyle/>
                    <a:p>
                      <a:pPr marL="0" lvl="0" indent="0" algn="l" rtl="0">
                        <a:spcBef>
                          <a:spcPts val="0"/>
                        </a:spcBef>
                        <a:spcAft>
                          <a:spcPts val="0"/>
                        </a:spcAft>
                        <a:buNone/>
                      </a:pPr>
                      <a:r>
                        <a:rPr lang="en-US" sz="2400" dirty="0"/>
                        <a:t>Member / Leader</a:t>
                      </a:r>
                      <a:endParaRPr sz="2400" dirty="0"/>
                    </a:p>
                  </a:txBody>
                  <a:tcPr marL="91425" marR="91425" marT="91425" marB="91425"/>
                </a:tc>
                <a:extLst>
                  <a:ext uri="{0D108BD9-81ED-4DB2-BD59-A6C34878D82A}">
                    <a16:rowId xmlns:a16="http://schemas.microsoft.com/office/drawing/2014/main" val="3594948490"/>
                  </a:ext>
                </a:extLst>
              </a:tr>
              <a:tr h="381000">
                <a:tc gridSpan="2">
                  <a:txBody>
                    <a:bodyPr/>
                    <a:lstStyle/>
                    <a:p>
                      <a:pPr marL="0" lvl="0" indent="0" algn="l" rtl="0">
                        <a:spcBef>
                          <a:spcPts val="0"/>
                        </a:spcBef>
                        <a:spcAft>
                          <a:spcPts val="0"/>
                        </a:spcAft>
                        <a:buNone/>
                      </a:pPr>
                      <a:r>
                        <a:rPr lang="en-US" sz="2400" b="1" dirty="0"/>
                        <a:t>4. OPENING OF IICD TRAINING </a:t>
                      </a:r>
                      <a:r>
                        <a:rPr lang="en-US" sz="2400" dirty="0"/>
                        <a:t>- April 12</a:t>
                      </a:r>
                      <a:endParaRPr sz="2400" dirty="0"/>
                    </a:p>
                  </a:txBody>
                  <a:tcPr marL="91425" marR="91425" marT="91425" marB="91425"/>
                </a:tc>
                <a:tc hMerge="1">
                  <a:txBody>
                    <a:bodyPr/>
                    <a:lstStyle/>
                    <a:p>
                      <a:endParaRPr lang="en-US"/>
                    </a:p>
                  </a:txBody>
                  <a:tcPr/>
                </a:tc>
                <a:tc>
                  <a:txBody>
                    <a:bodyPr/>
                    <a:lstStyle/>
                    <a:p>
                      <a:pPr marL="0" lvl="0" indent="0" algn="l" rtl="0">
                        <a:spcBef>
                          <a:spcPts val="0"/>
                        </a:spcBef>
                        <a:spcAft>
                          <a:spcPts val="0"/>
                        </a:spcAft>
                        <a:buNone/>
                      </a:pPr>
                      <a:r>
                        <a:rPr lang="en-US" sz="2400" dirty="0"/>
                        <a:t>By District</a:t>
                      </a:r>
                      <a:endParaRPr sz="2400" dirty="0"/>
                    </a:p>
                  </a:txBody>
                  <a:tcPr marL="91425" marR="91425" marT="91425" marB="91425"/>
                </a:tc>
                <a:tc>
                  <a:txBody>
                    <a:bodyPr/>
                    <a:lstStyle/>
                    <a:p>
                      <a:pPr marL="0" lvl="0" indent="0" algn="l" rtl="0">
                        <a:spcBef>
                          <a:spcPts val="0"/>
                        </a:spcBef>
                        <a:spcAft>
                          <a:spcPts val="0"/>
                        </a:spcAft>
                        <a:buNone/>
                      </a:pPr>
                      <a:r>
                        <a:rPr lang="en-US" sz="2400" dirty="0"/>
                        <a:t>Member / Leader</a:t>
                      </a:r>
                      <a:endParaRPr sz="2400" dirty="0"/>
                    </a:p>
                  </a:txBody>
                  <a:tcPr marL="91425" marR="91425" marT="91425" marB="91425"/>
                </a:tc>
                <a:extLst>
                  <a:ext uri="{0D108BD9-81ED-4DB2-BD59-A6C34878D82A}">
                    <a16:rowId xmlns:a16="http://schemas.microsoft.com/office/drawing/2014/main" val="3473938191"/>
                  </a:ext>
                </a:extLst>
              </a:tr>
              <a:tr h="381000">
                <a:tc gridSpan="2">
                  <a:txBody>
                    <a:bodyPr/>
                    <a:lstStyle/>
                    <a:p>
                      <a:pPr marL="0" lvl="0" indent="0" algn="l" rtl="0">
                        <a:spcBef>
                          <a:spcPts val="0"/>
                        </a:spcBef>
                        <a:spcAft>
                          <a:spcPts val="0"/>
                        </a:spcAft>
                        <a:buNone/>
                      </a:pPr>
                      <a:r>
                        <a:rPr lang="en-US" sz="2400" b="1" dirty="0"/>
                        <a:t>5. IICD GRADUATION </a:t>
                      </a:r>
                      <a:r>
                        <a:rPr lang="en-US" sz="2400" dirty="0"/>
                        <a:t>– September 26</a:t>
                      </a:r>
                      <a:endParaRPr sz="2400" dirty="0"/>
                    </a:p>
                  </a:txBody>
                  <a:tcPr marL="91425" marR="91425" marT="91425" marB="91425"/>
                </a:tc>
                <a:tc hMerge="1">
                  <a:txBody>
                    <a:bodyPr/>
                    <a:lstStyle/>
                    <a:p>
                      <a:endParaRPr lang="en-US"/>
                    </a:p>
                  </a:txBody>
                  <a:tcPr/>
                </a:tc>
                <a:tc>
                  <a:txBody>
                    <a:bodyPr/>
                    <a:lstStyle/>
                    <a:p>
                      <a:pPr marL="0" lvl="0" indent="0" algn="l" rtl="0">
                        <a:spcBef>
                          <a:spcPts val="0"/>
                        </a:spcBef>
                        <a:spcAft>
                          <a:spcPts val="0"/>
                        </a:spcAft>
                        <a:buNone/>
                      </a:pPr>
                      <a:r>
                        <a:rPr lang="en-US" sz="2400" dirty="0"/>
                        <a:t>Pampanga</a:t>
                      </a:r>
                      <a:endParaRPr sz="2400" dirty="0"/>
                    </a:p>
                  </a:txBody>
                  <a:tcPr marL="91425" marR="91425" marT="91425" marB="91425"/>
                </a:tc>
                <a:tc>
                  <a:txBody>
                    <a:bodyPr/>
                    <a:lstStyle/>
                    <a:p>
                      <a:pPr marL="0" lvl="0" indent="0" algn="l" rtl="0">
                        <a:spcBef>
                          <a:spcPts val="0"/>
                        </a:spcBef>
                        <a:spcAft>
                          <a:spcPts val="0"/>
                        </a:spcAft>
                        <a:buNone/>
                      </a:pPr>
                      <a:r>
                        <a:rPr lang="en-US" sz="2400" dirty="0"/>
                        <a:t>Candidates</a:t>
                      </a:r>
                      <a:endParaRPr sz="2400" dirty="0"/>
                    </a:p>
                  </a:txBody>
                  <a:tcPr marL="91425" marR="91425" marT="91425" marB="91425"/>
                </a:tc>
                <a:extLst>
                  <a:ext uri="{0D108BD9-81ED-4DB2-BD59-A6C34878D82A}">
                    <a16:rowId xmlns:a16="http://schemas.microsoft.com/office/drawing/2014/main" val="4068291714"/>
                  </a:ext>
                </a:extLst>
              </a:tr>
              <a:tr h="381000">
                <a:tc gridSpan="2">
                  <a:txBody>
                    <a:bodyPr/>
                    <a:lstStyle/>
                    <a:p>
                      <a:pPr marL="0" lvl="0" indent="0" algn="l" rtl="0">
                        <a:spcBef>
                          <a:spcPts val="0"/>
                        </a:spcBef>
                        <a:spcAft>
                          <a:spcPts val="0"/>
                        </a:spcAft>
                        <a:buNone/>
                      </a:pPr>
                      <a:r>
                        <a:rPr lang="en-US" sz="2400" b="1" dirty="0"/>
                        <a:t>6. WEEK OF REVIVAL &amp; REFORMATION </a:t>
                      </a:r>
                      <a:r>
                        <a:rPr lang="en-US" sz="2400" dirty="0"/>
                        <a:t>– January 26-31</a:t>
                      </a:r>
                      <a:endParaRPr sz="2400" dirty="0"/>
                    </a:p>
                  </a:txBody>
                  <a:tcPr marL="91425" marR="91425" marT="91425" marB="91425"/>
                </a:tc>
                <a:tc hMerge="1">
                  <a:txBody>
                    <a:bodyPr/>
                    <a:lstStyle/>
                    <a:p>
                      <a:endParaRPr lang="en-US"/>
                    </a:p>
                  </a:txBody>
                  <a:tcPr/>
                </a:tc>
                <a:tc>
                  <a:txBody>
                    <a:bodyPr/>
                    <a:lstStyle/>
                    <a:p>
                      <a:pPr marL="0" lvl="0" indent="0" algn="l" rtl="0">
                        <a:spcBef>
                          <a:spcPts val="0"/>
                        </a:spcBef>
                        <a:spcAft>
                          <a:spcPts val="0"/>
                        </a:spcAft>
                        <a:buNone/>
                      </a:pPr>
                      <a:r>
                        <a:rPr lang="en-US" sz="2400" dirty="0"/>
                        <a:t>By Church</a:t>
                      </a:r>
                      <a:endParaRPr sz="2400" dirty="0"/>
                    </a:p>
                  </a:txBody>
                  <a:tcPr marL="91425" marR="91425" marT="91425" marB="91425"/>
                </a:tc>
                <a:tc>
                  <a:txBody>
                    <a:bodyPr/>
                    <a:lstStyle/>
                    <a:p>
                      <a:pPr marL="0" lvl="0" indent="0" algn="l" rtl="0">
                        <a:spcBef>
                          <a:spcPts val="0"/>
                        </a:spcBef>
                        <a:spcAft>
                          <a:spcPts val="0"/>
                        </a:spcAft>
                        <a:buNone/>
                      </a:pPr>
                      <a:r>
                        <a:rPr lang="en-US" sz="2400" dirty="0"/>
                        <a:t>By Church</a:t>
                      </a:r>
                      <a:endParaRPr sz="2400" dirty="0"/>
                    </a:p>
                  </a:txBody>
                  <a:tcPr marL="91425" marR="91425" marT="91425" marB="91425"/>
                </a:tc>
                <a:extLst>
                  <a:ext uri="{0D108BD9-81ED-4DB2-BD59-A6C34878D82A}">
                    <a16:rowId xmlns:a16="http://schemas.microsoft.com/office/drawing/2014/main" val="1080350096"/>
                  </a:ext>
                </a:extLst>
              </a:tr>
            </a:tbl>
          </a:graphicData>
        </a:graphic>
      </p:graphicFrame>
      <p:pic>
        <p:nvPicPr>
          <p:cNvPr id="2" name="Google Shape;95;p1">
            <a:extLst>
              <a:ext uri="{FF2B5EF4-FFF2-40B4-BE49-F238E27FC236}">
                <a16:creationId xmlns:a16="http://schemas.microsoft.com/office/drawing/2014/main" id="{B7BDD887-8F8A-372A-4FAA-26DD2CE00AE1}"/>
              </a:ext>
            </a:extLst>
          </p:cNvPr>
          <p:cNvPicPr preferRelativeResize="0"/>
          <p:nvPr/>
        </p:nvPicPr>
        <p:blipFill>
          <a:blip r:embed="rId7">
            <a:alphaModFix/>
          </a:blip>
          <a:stretch>
            <a:fillRect/>
          </a:stretch>
        </p:blipFill>
        <p:spPr>
          <a:xfrm>
            <a:off x="6282390" y="8409243"/>
            <a:ext cx="1845200" cy="17238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g3b4db1cfffc_2_3"/>
          <p:cNvSpPr/>
          <p:nvPr/>
        </p:nvSpPr>
        <p:spPr>
          <a:xfrm>
            <a:off x="-180987" y="6264951"/>
            <a:ext cx="16057932" cy="4396110"/>
          </a:xfrm>
          <a:custGeom>
            <a:avLst/>
            <a:gdLst/>
            <a:ahLst/>
            <a:cxnLst/>
            <a:rect l="l" t="t" r="r" b="b"/>
            <a:pathLst>
              <a:path w="16057932" h="4396110" extrusionOk="0">
                <a:moveTo>
                  <a:pt x="0" y="0"/>
                </a:moveTo>
                <a:lnTo>
                  <a:pt x="16057932" y="0"/>
                </a:lnTo>
                <a:lnTo>
                  <a:pt x="16057932" y="4396110"/>
                </a:lnTo>
                <a:lnTo>
                  <a:pt x="0" y="4396110"/>
                </a:lnTo>
                <a:lnTo>
                  <a:pt x="0" y="0"/>
                </a:lnTo>
                <a:close/>
              </a:path>
            </a:pathLst>
          </a:custGeom>
          <a:blipFill rotWithShape="1">
            <a:blip r:embed="rId3">
              <a:alphaModFix amt="25000"/>
            </a:blip>
            <a:stretch>
              <a:fillRect t="-14335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8" name="Google Shape;268;g3b4db1cfffc_2_3"/>
          <p:cNvSpPr/>
          <p:nvPr/>
        </p:nvSpPr>
        <p:spPr>
          <a:xfrm>
            <a:off x="15671806" y="0"/>
            <a:ext cx="2616194" cy="10287000"/>
          </a:xfrm>
          <a:custGeom>
            <a:avLst/>
            <a:gdLst/>
            <a:ahLst/>
            <a:cxnLst/>
            <a:rect l="l" t="t" r="r" b="b"/>
            <a:pathLst>
              <a:path w="2616194" h="10287000" extrusionOk="0">
                <a:moveTo>
                  <a:pt x="0" y="0"/>
                </a:moveTo>
                <a:lnTo>
                  <a:pt x="2616194" y="0"/>
                </a:lnTo>
                <a:lnTo>
                  <a:pt x="2616194" y="10287000"/>
                </a:lnTo>
                <a:lnTo>
                  <a:pt x="0" y="10287000"/>
                </a:lnTo>
                <a:lnTo>
                  <a:pt x="0" y="0"/>
                </a:lnTo>
                <a:close/>
              </a:path>
            </a:pathLst>
          </a:custGeom>
          <a:blipFill rotWithShape="1">
            <a:blip r:embed="rId4">
              <a:alphaModFix/>
            </a:blip>
            <a:stretch>
              <a:fillRect l="-274673" t="-7579" r="-97403" b="-877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9" name="Google Shape;269;g3b4db1cfffc_2_3"/>
          <p:cNvSpPr/>
          <p:nvPr/>
        </p:nvSpPr>
        <p:spPr>
          <a:xfrm>
            <a:off x="545975" y="8068111"/>
            <a:ext cx="3879630" cy="2997014"/>
          </a:xfrm>
          <a:custGeom>
            <a:avLst/>
            <a:gdLst/>
            <a:ahLst/>
            <a:cxnLst/>
            <a:rect l="l" t="t" r="r" b="b"/>
            <a:pathLst>
              <a:path w="3879630" h="2997014" extrusionOk="0">
                <a:moveTo>
                  <a:pt x="0" y="0"/>
                </a:moveTo>
                <a:lnTo>
                  <a:pt x="3879630" y="0"/>
                </a:lnTo>
                <a:lnTo>
                  <a:pt x="3879630" y="2997015"/>
                </a:lnTo>
                <a:lnTo>
                  <a:pt x="0" y="2997015"/>
                </a:lnTo>
                <a:lnTo>
                  <a:pt x="0" y="0"/>
                </a:lnTo>
                <a:close/>
              </a:path>
            </a:pathLst>
          </a:custGeom>
          <a:blipFill rotWithShape="1">
            <a:blip r:embed="rId5">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0" name="Google Shape;270;g3b4db1cfffc_2_3"/>
          <p:cNvSpPr/>
          <p:nvPr/>
        </p:nvSpPr>
        <p:spPr>
          <a:xfrm>
            <a:off x="15864885" y="339322"/>
            <a:ext cx="2230037" cy="2230037"/>
          </a:xfrm>
          <a:custGeom>
            <a:avLst/>
            <a:gdLst/>
            <a:ahLst/>
            <a:cxnLst/>
            <a:rect l="l" t="t" r="r" b="b"/>
            <a:pathLst>
              <a:path w="2230037" h="2230037" extrusionOk="0">
                <a:moveTo>
                  <a:pt x="0" y="0"/>
                </a:moveTo>
                <a:lnTo>
                  <a:pt x="2230037" y="0"/>
                </a:lnTo>
                <a:lnTo>
                  <a:pt x="2230037" y="2230037"/>
                </a:lnTo>
                <a:lnTo>
                  <a:pt x="0" y="223003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71" name="Google Shape;271;g3b4db1cfffc_2_3"/>
          <p:cNvGrpSpPr/>
          <p:nvPr/>
        </p:nvGrpSpPr>
        <p:grpSpPr>
          <a:xfrm>
            <a:off x="9775493" y="9271143"/>
            <a:ext cx="5421973" cy="554792"/>
            <a:chOff x="0" y="-9525"/>
            <a:chExt cx="1428000" cy="146117"/>
          </a:xfrm>
        </p:grpSpPr>
        <p:sp>
          <p:nvSpPr>
            <p:cNvPr id="272" name="Google Shape;272;g3b4db1cfffc_2_3"/>
            <p:cNvSpPr/>
            <p:nvPr/>
          </p:nvSpPr>
          <p:spPr>
            <a:xfrm>
              <a:off x="0" y="0"/>
              <a:ext cx="1427975" cy="136592"/>
            </a:xfrm>
            <a:custGeom>
              <a:avLst/>
              <a:gdLst/>
              <a:ahLst/>
              <a:cxnLst/>
              <a:rect l="l" t="t" r="r" b="b"/>
              <a:pathLst>
                <a:path w="1427975" h="136592" extrusionOk="0">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3" name="Google Shape;273;g3b4db1cfffc_2_3"/>
            <p:cNvSpPr txBox="1"/>
            <p:nvPr/>
          </p:nvSpPr>
          <p:spPr>
            <a:xfrm>
              <a:off x="0" y="-9525"/>
              <a:ext cx="1428000" cy="146100"/>
            </a:xfrm>
            <a:prstGeom prst="rect">
              <a:avLst/>
            </a:prstGeom>
            <a:noFill/>
            <a:ln>
              <a:noFill/>
            </a:ln>
          </p:spPr>
          <p:txBody>
            <a:bodyPr spcFirstLastPara="1" wrap="square" lIns="50800" tIns="50800" rIns="50800" bIns="50800" anchor="ctr" anchorCtr="0">
              <a:noAutofit/>
            </a:bodyPr>
            <a:lstStyle/>
            <a:p>
              <a:pPr marL="0" marR="0" lvl="0" indent="0" algn="ctr" rtl="0">
                <a:lnSpc>
                  <a:spcPct val="130000"/>
                </a:lnSpc>
                <a:spcBef>
                  <a:spcPts val="0"/>
                </a:spcBef>
                <a:spcAft>
                  <a:spcPts val="0"/>
                </a:spcAft>
                <a:buNone/>
              </a:pPr>
              <a:r>
                <a:rPr lang="en-US" sz="1800" b="1">
                  <a:solidFill>
                    <a:srgbClr val="EDEAD0"/>
                  </a:solidFill>
                  <a:latin typeface="Noto Sans"/>
                  <a:ea typeface="Noto Sans"/>
                  <a:cs typeface="Noto Sans"/>
                  <a:sym typeface="Noto Sans"/>
                </a:rPr>
                <a:t>CLPM PASTORS' ON-BOARDING BOOTCAMP</a:t>
              </a:r>
              <a:endParaRPr/>
            </a:p>
          </p:txBody>
        </p:sp>
      </p:grpSp>
      <p:cxnSp>
        <p:nvCxnSpPr>
          <p:cNvPr id="274" name="Google Shape;274;g3b4db1cfffc_2_3"/>
          <p:cNvCxnSpPr/>
          <p:nvPr/>
        </p:nvCxnSpPr>
        <p:spPr>
          <a:xfrm>
            <a:off x="4634487" y="9566619"/>
            <a:ext cx="5278200" cy="0"/>
          </a:xfrm>
          <a:prstGeom prst="straightConnector1">
            <a:avLst/>
          </a:prstGeom>
          <a:noFill/>
          <a:ln w="38100" cap="rnd" cmpd="sng">
            <a:solidFill>
              <a:srgbClr val="53655B"/>
            </a:solidFill>
            <a:prstDash val="solid"/>
            <a:round/>
            <a:headEnd type="none" w="sm" len="sm"/>
            <a:tailEnd type="none" w="sm" len="sm"/>
          </a:ln>
        </p:spPr>
      </p:cxnSp>
      <p:sp>
        <p:nvSpPr>
          <p:cNvPr id="275" name="Google Shape;275;g3b4db1cfffc_2_3"/>
          <p:cNvSpPr txBox="1"/>
          <p:nvPr/>
        </p:nvSpPr>
        <p:spPr>
          <a:xfrm>
            <a:off x="2027988" y="232650"/>
            <a:ext cx="11640000" cy="985200"/>
          </a:xfrm>
          <a:prstGeom prst="rect">
            <a:avLst/>
          </a:prstGeom>
          <a:noFill/>
          <a:ln>
            <a:noFill/>
          </a:ln>
        </p:spPr>
        <p:txBody>
          <a:bodyPr spcFirstLastPara="1" wrap="square" lIns="0" tIns="0" rIns="0" bIns="0" anchor="t" anchorCtr="0">
            <a:spAutoFit/>
          </a:bodyPr>
          <a:lstStyle/>
          <a:p>
            <a:pPr marL="0" marR="0" lvl="0" indent="0" algn="l" rtl="0">
              <a:lnSpc>
                <a:spcPct val="133000"/>
              </a:lnSpc>
              <a:spcBef>
                <a:spcPts val="0"/>
              </a:spcBef>
              <a:spcAft>
                <a:spcPts val="0"/>
              </a:spcAft>
              <a:buNone/>
            </a:pPr>
            <a:r>
              <a:rPr lang="en-US" sz="6400" b="1">
                <a:solidFill>
                  <a:srgbClr val="2B8500"/>
                </a:solidFill>
              </a:rPr>
              <a:t> DATA NEEDED GATHERING</a:t>
            </a:r>
            <a:endParaRPr sz="300" b="1"/>
          </a:p>
        </p:txBody>
      </p:sp>
      <p:cxnSp>
        <p:nvCxnSpPr>
          <p:cNvPr id="276" name="Google Shape;276;g3b4db1cfffc_2_3"/>
          <p:cNvCxnSpPr/>
          <p:nvPr/>
        </p:nvCxnSpPr>
        <p:spPr>
          <a:xfrm>
            <a:off x="1556195" y="1349669"/>
            <a:ext cx="0" cy="5990400"/>
          </a:xfrm>
          <a:prstGeom prst="straightConnector1">
            <a:avLst/>
          </a:prstGeom>
          <a:noFill/>
          <a:ln w="95250" cap="rnd" cmpd="sng">
            <a:solidFill>
              <a:srgbClr val="5BAB5A"/>
            </a:solidFill>
            <a:prstDash val="dot"/>
            <a:round/>
            <a:headEnd type="none" w="sm" len="sm"/>
            <a:tailEnd type="none" w="sm" len="sm"/>
          </a:ln>
        </p:spPr>
      </p:cxnSp>
      <p:graphicFrame>
        <p:nvGraphicFramePr>
          <p:cNvPr id="279" name="Google Shape;279;g3b4db1cfffc_2_3"/>
          <p:cNvGraphicFramePr/>
          <p:nvPr>
            <p:extLst>
              <p:ext uri="{D42A27DB-BD31-4B8C-83A1-F6EECF244321}">
                <p14:modId xmlns:p14="http://schemas.microsoft.com/office/powerpoint/2010/main" val="1741336498"/>
              </p:ext>
            </p:extLst>
          </p:nvPr>
        </p:nvGraphicFramePr>
        <p:xfrm>
          <a:off x="3082275" y="2295675"/>
          <a:ext cx="11063450" cy="4160490"/>
        </p:xfrm>
        <a:graphic>
          <a:graphicData uri="http://schemas.openxmlformats.org/drawingml/2006/table">
            <a:tbl>
              <a:tblPr>
                <a:noFill/>
                <a:tableStyleId>{DEFFA9B4-8BD0-46F6-9DA8-41E9C3A1524E}</a:tableStyleId>
              </a:tblPr>
              <a:tblGrid>
                <a:gridCol w="11063450">
                  <a:extLst>
                    <a:ext uri="{9D8B030D-6E8A-4147-A177-3AD203B41FA5}">
                      <a16:colId xmlns:a16="http://schemas.microsoft.com/office/drawing/2014/main" val="20000"/>
                    </a:ext>
                  </a:extLst>
                </a:gridCol>
              </a:tblGrid>
              <a:tr h="2286000">
                <a:tc>
                  <a:txBody>
                    <a:bodyPr/>
                    <a:lstStyle/>
                    <a:p>
                      <a:pPr marL="0" lvl="0" indent="0" algn="l" rtl="0">
                        <a:spcBef>
                          <a:spcPts val="0"/>
                        </a:spcBef>
                        <a:spcAft>
                          <a:spcPts val="0"/>
                        </a:spcAft>
                        <a:buNone/>
                      </a:pPr>
                      <a:r>
                        <a:rPr lang="en-US" sz="2900" dirty="0"/>
                        <a:t># OF FUNCTIONAL CARE GROUP</a:t>
                      </a:r>
                      <a:endParaRPr sz="2900" dirty="0"/>
                    </a:p>
                    <a:p>
                      <a:pPr marL="0" lvl="0" indent="0" algn="l" rtl="0">
                        <a:spcBef>
                          <a:spcPts val="0"/>
                        </a:spcBef>
                        <a:spcAft>
                          <a:spcPts val="0"/>
                        </a:spcAft>
                        <a:buNone/>
                      </a:pPr>
                      <a:endParaRPr sz="2900" dirty="0"/>
                    </a:p>
                    <a:p>
                      <a:pPr marL="0" lvl="0" indent="0" algn="l" rtl="0">
                        <a:spcBef>
                          <a:spcPts val="0"/>
                        </a:spcBef>
                        <a:spcAft>
                          <a:spcPts val="0"/>
                        </a:spcAft>
                        <a:buNone/>
                      </a:pPr>
                      <a:r>
                        <a:rPr lang="en-US" sz="2900" dirty="0"/>
                        <a:t># OF ELDERS SS CERTIFIED</a:t>
                      </a:r>
                    </a:p>
                    <a:p>
                      <a:pPr marL="0" lvl="0" indent="0" algn="l" rtl="0">
                        <a:spcBef>
                          <a:spcPts val="0"/>
                        </a:spcBef>
                        <a:spcAft>
                          <a:spcPts val="0"/>
                        </a:spcAft>
                        <a:buNone/>
                      </a:pPr>
                      <a:endParaRPr lang="en-US" sz="2900" dirty="0"/>
                    </a:p>
                    <a:p>
                      <a:pPr marL="0" lvl="0" indent="0" algn="l" rtl="0">
                        <a:spcBef>
                          <a:spcPts val="0"/>
                        </a:spcBef>
                        <a:spcAft>
                          <a:spcPts val="0"/>
                        </a:spcAft>
                        <a:buNone/>
                      </a:pPr>
                      <a:r>
                        <a:rPr lang="en-US" sz="2900" dirty="0"/>
                        <a:t># OF SS PERSONNEL  CERTIFIED</a:t>
                      </a:r>
                    </a:p>
                    <a:p>
                      <a:pPr marL="0" lvl="0" indent="0" algn="l" rtl="0">
                        <a:spcBef>
                          <a:spcPts val="0"/>
                        </a:spcBef>
                        <a:spcAft>
                          <a:spcPts val="0"/>
                        </a:spcAft>
                        <a:buNone/>
                      </a:pPr>
                      <a:endParaRPr lang="en-US" sz="2900" dirty="0"/>
                    </a:p>
                    <a:p>
                      <a:pPr marL="0" lvl="0" indent="0" algn="l" rtl="0">
                        <a:spcBef>
                          <a:spcPts val="0"/>
                        </a:spcBef>
                        <a:spcAft>
                          <a:spcPts val="0"/>
                        </a:spcAft>
                        <a:buNone/>
                      </a:pPr>
                      <a:r>
                        <a:rPr lang="en-US" sz="2900" dirty="0"/>
                        <a:t># OF SS SECRETARY CERTIFIED</a:t>
                      </a:r>
                      <a:endParaRPr sz="2900" dirty="0"/>
                    </a:p>
                    <a:p>
                      <a:pPr marL="0" lvl="0" indent="0" algn="l" rtl="0">
                        <a:spcBef>
                          <a:spcPts val="0"/>
                        </a:spcBef>
                        <a:spcAft>
                          <a:spcPts val="0"/>
                        </a:spcAft>
                        <a:buNone/>
                      </a:pPr>
                      <a:endParaRPr sz="2900" dirty="0"/>
                    </a:p>
                    <a:p>
                      <a:pPr marL="0" lvl="0" indent="0" algn="l" rtl="0">
                        <a:spcBef>
                          <a:spcPts val="0"/>
                        </a:spcBef>
                        <a:spcAft>
                          <a:spcPts val="0"/>
                        </a:spcAft>
                        <a:buNone/>
                      </a:pPr>
                      <a:r>
                        <a:rPr lang="en-US" sz="2900" dirty="0"/>
                        <a:t># OF CARE GROUP LEADER CERTIFIED</a:t>
                      </a:r>
                      <a:endParaRPr sz="2900" dirty="0"/>
                    </a:p>
                  </a:txBody>
                  <a:tcPr marL="91425" marR="91425" marT="91425" marB="91425"/>
                </a:tc>
                <a:extLst>
                  <a:ext uri="{0D108BD9-81ED-4DB2-BD59-A6C34878D82A}">
                    <a16:rowId xmlns:a16="http://schemas.microsoft.com/office/drawing/2014/main" val="10000"/>
                  </a:ext>
                </a:extLst>
              </a:tr>
            </a:tbl>
          </a:graphicData>
        </a:graphic>
      </p:graphicFrame>
      <p:pic>
        <p:nvPicPr>
          <p:cNvPr id="2" name="Google Shape;95;p1">
            <a:extLst>
              <a:ext uri="{FF2B5EF4-FFF2-40B4-BE49-F238E27FC236}">
                <a16:creationId xmlns:a16="http://schemas.microsoft.com/office/drawing/2014/main" id="{8D9FD821-0278-FCC5-C57C-0910405C5A57}"/>
              </a:ext>
            </a:extLst>
          </p:cNvPr>
          <p:cNvPicPr preferRelativeResize="0"/>
          <p:nvPr/>
        </p:nvPicPr>
        <p:blipFill>
          <a:blip r:embed="rId7">
            <a:alphaModFix/>
          </a:blip>
          <a:stretch>
            <a:fillRect/>
          </a:stretch>
        </p:blipFill>
        <p:spPr>
          <a:xfrm>
            <a:off x="6282390" y="8409243"/>
            <a:ext cx="1845200" cy="1723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g3b4db1cfffc_2_20"/>
          <p:cNvSpPr/>
          <p:nvPr/>
        </p:nvSpPr>
        <p:spPr>
          <a:xfrm>
            <a:off x="-180987" y="6264951"/>
            <a:ext cx="16057932" cy="4396110"/>
          </a:xfrm>
          <a:custGeom>
            <a:avLst/>
            <a:gdLst/>
            <a:ahLst/>
            <a:cxnLst/>
            <a:rect l="l" t="t" r="r" b="b"/>
            <a:pathLst>
              <a:path w="16057932" h="4396110" extrusionOk="0">
                <a:moveTo>
                  <a:pt x="0" y="0"/>
                </a:moveTo>
                <a:lnTo>
                  <a:pt x="16057932" y="0"/>
                </a:lnTo>
                <a:lnTo>
                  <a:pt x="16057932" y="4396110"/>
                </a:lnTo>
                <a:lnTo>
                  <a:pt x="0" y="4396110"/>
                </a:lnTo>
                <a:lnTo>
                  <a:pt x="0" y="0"/>
                </a:lnTo>
                <a:close/>
              </a:path>
            </a:pathLst>
          </a:custGeom>
          <a:blipFill rotWithShape="1">
            <a:blip r:embed="rId3">
              <a:alphaModFix amt="25000"/>
            </a:blip>
            <a:stretch>
              <a:fillRect t="-14335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5" name="Google Shape;285;g3b4db1cfffc_2_20"/>
          <p:cNvSpPr/>
          <p:nvPr/>
        </p:nvSpPr>
        <p:spPr>
          <a:xfrm>
            <a:off x="15671806" y="0"/>
            <a:ext cx="2616194" cy="10287000"/>
          </a:xfrm>
          <a:custGeom>
            <a:avLst/>
            <a:gdLst/>
            <a:ahLst/>
            <a:cxnLst/>
            <a:rect l="l" t="t" r="r" b="b"/>
            <a:pathLst>
              <a:path w="2616194" h="10287000" extrusionOk="0">
                <a:moveTo>
                  <a:pt x="0" y="0"/>
                </a:moveTo>
                <a:lnTo>
                  <a:pt x="2616194" y="0"/>
                </a:lnTo>
                <a:lnTo>
                  <a:pt x="2616194" y="10287000"/>
                </a:lnTo>
                <a:lnTo>
                  <a:pt x="0" y="10287000"/>
                </a:lnTo>
                <a:lnTo>
                  <a:pt x="0" y="0"/>
                </a:lnTo>
                <a:close/>
              </a:path>
            </a:pathLst>
          </a:custGeom>
          <a:blipFill rotWithShape="1">
            <a:blip r:embed="rId4">
              <a:alphaModFix/>
            </a:blip>
            <a:stretch>
              <a:fillRect l="-274673" t="-7579" r="-97403" b="-877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6" name="Google Shape;286;g3b4db1cfffc_2_20"/>
          <p:cNvSpPr/>
          <p:nvPr/>
        </p:nvSpPr>
        <p:spPr>
          <a:xfrm>
            <a:off x="545975" y="8068111"/>
            <a:ext cx="3879630" cy="2997014"/>
          </a:xfrm>
          <a:custGeom>
            <a:avLst/>
            <a:gdLst/>
            <a:ahLst/>
            <a:cxnLst/>
            <a:rect l="l" t="t" r="r" b="b"/>
            <a:pathLst>
              <a:path w="3879630" h="2997014" extrusionOk="0">
                <a:moveTo>
                  <a:pt x="0" y="0"/>
                </a:moveTo>
                <a:lnTo>
                  <a:pt x="3879630" y="0"/>
                </a:lnTo>
                <a:lnTo>
                  <a:pt x="3879630" y="2997015"/>
                </a:lnTo>
                <a:lnTo>
                  <a:pt x="0" y="2997015"/>
                </a:lnTo>
                <a:lnTo>
                  <a:pt x="0" y="0"/>
                </a:lnTo>
                <a:close/>
              </a:path>
            </a:pathLst>
          </a:custGeom>
          <a:blipFill rotWithShape="1">
            <a:blip r:embed="rId5">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7" name="Google Shape;287;g3b4db1cfffc_2_20"/>
          <p:cNvSpPr/>
          <p:nvPr/>
        </p:nvSpPr>
        <p:spPr>
          <a:xfrm>
            <a:off x="15864885" y="339322"/>
            <a:ext cx="2230037" cy="2230037"/>
          </a:xfrm>
          <a:custGeom>
            <a:avLst/>
            <a:gdLst/>
            <a:ahLst/>
            <a:cxnLst/>
            <a:rect l="l" t="t" r="r" b="b"/>
            <a:pathLst>
              <a:path w="2230037" h="2230037" extrusionOk="0">
                <a:moveTo>
                  <a:pt x="0" y="0"/>
                </a:moveTo>
                <a:lnTo>
                  <a:pt x="2230037" y="0"/>
                </a:lnTo>
                <a:lnTo>
                  <a:pt x="2230037" y="2230037"/>
                </a:lnTo>
                <a:lnTo>
                  <a:pt x="0" y="223003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88" name="Google Shape;288;g3b4db1cfffc_2_20"/>
          <p:cNvGrpSpPr/>
          <p:nvPr/>
        </p:nvGrpSpPr>
        <p:grpSpPr>
          <a:xfrm>
            <a:off x="9775493" y="9271143"/>
            <a:ext cx="5421973" cy="554792"/>
            <a:chOff x="0" y="-9525"/>
            <a:chExt cx="1428000" cy="146117"/>
          </a:xfrm>
        </p:grpSpPr>
        <p:sp>
          <p:nvSpPr>
            <p:cNvPr id="289" name="Google Shape;289;g3b4db1cfffc_2_20"/>
            <p:cNvSpPr/>
            <p:nvPr/>
          </p:nvSpPr>
          <p:spPr>
            <a:xfrm>
              <a:off x="0" y="0"/>
              <a:ext cx="1427975" cy="136592"/>
            </a:xfrm>
            <a:custGeom>
              <a:avLst/>
              <a:gdLst/>
              <a:ahLst/>
              <a:cxnLst/>
              <a:rect l="l" t="t" r="r" b="b"/>
              <a:pathLst>
                <a:path w="1427975" h="136592" extrusionOk="0">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0" name="Google Shape;290;g3b4db1cfffc_2_20"/>
            <p:cNvSpPr txBox="1"/>
            <p:nvPr/>
          </p:nvSpPr>
          <p:spPr>
            <a:xfrm>
              <a:off x="0" y="-9525"/>
              <a:ext cx="1428000" cy="146100"/>
            </a:xfrm>
            <a:prstGeom prst="rect">
              <a:avLst/>
            </a:prstGeom>
            <a:noFill/>
            <a:ln>
              <a:noFill/>
            </a:ln>
          </p:spPr>
          <p:txBody>
            <a:bodyPr spcFirstLastPara="1" wrap="square" lIns="50800" tIns="50800" rIns="50800" bIns="50800" anchor="ctr" anchorCtr="0">
              <a:noAutofit/>
            </a:bodyPr>
            <a:lstStyle/>
            <a:p>
              <a:pPr marL="0" marR="0" lvl="0" indent="0" algn="ctr" rtl="0">
                <a:lnSpc>
                  <a:spcPct val="130000"/>
                </a:lnSpc>
                <a:spcBef>
                  <a:spcPts val="0"/>
                </a:spcBef>
                <a:spcAft>
                  <a:spcPts val="0"/>
                </a:spcAft>
                <a:buNone/>
              </a:pPr>
              <a:r>
                <a:rPr lang="en-US" sz="1800" b="1">
                  <a:solidFill>
                    <a:srgbClr val="EDEAD0"/>
                  </a:solidFill>
                  <a:latin typeface="Noto Sans"/>
                  <a:ea typeface="Noto Sans"/>
                  <a:cs typeface="Noto Sans"/>
                  <a:sym typeface="Noto Sans"/>
                </a:rPr>
                <a:t>CLPM PASTORS' ON-BOARDING BOOTCAMP</a:t>
              </a:r>
              <a:endParaRPr/>
            </a:p>
          </p:txBody>
        </p:sp>
      </p:grpSp>
      <p:cxnSp>
        <p:nvCxnSpPr>
          <p:cNvPr id="291" name="Google Shape;291;g3b4db1cfffc_2_20"/>
          <p:cNvCxnSpPr/>
          <p:nvPr/>
        </p:nvCxnSpPr>
        <p:spPr>
          <a:xfrm>
            <a:off x="4634487" y="9566619"/>
            <a:ext cx="5278200" cy="0"/>
          </a:xfrm>
          <a:prstGeom prst="straightConnector1">
            <a:avLst/>
          </a:prstGeom>
          <a:noFill/>
          <a:ln w="38100" cap="rnd" cmpd="sng">
            <a:solidFill>
              <a:srgbClr val="53655B"/>
            </a:solidFill>
            <a:prstDash val="solid"/>
            <a:round/>
            <a:headEnd type="none" w="sm" len="sm"/>
            <a:tailEnd type="none" w="sm" len="sm"/>
          </a:ln>
        </p:spPr>
      </p:cxnSp>
      <p:sp>
        <p:nvSpPr>
          <p:cNvPr id="292" name="Google Shape;292;g3b4db1cfffc_2_20"/>
          <p:cNvSpPr txBox="1"/>
          <p:nvPr/>
        </p:nvSpPr>
        <p:spPr>
          <a:xfrm>
            <a:off x="2268938" y="339325"/>
            <a:ext cx="11640000" cy="708000"/>
          </a:xfrm>
          <a:prstGeom prst="rect">
            <a:avLst/>
          </a:prstGeom>
          <a:noFill/>
          <a:ln>
            <a:noFill/>
          </a:ln>
        </p:spPr>
        <p:txBody>
          <a:bodyPr spcFirstLastPara="1" wrap="square" lIns="0" tIns="0" rIns="0" bIns="0" anchor="t" anchorCtr="0">
            <a:spAutoFit/>
          </a:bodyPr>
          <a:lstStyle/>
          <a:p>
            <a:pPr marL="0" marR="0" lvl="0" indent="0" algn="l" rtl="0">
              <a:lnSpc>
                <a:spcPct val="133000"/>
              </a:lnSpc>
              <a:spcBef>
                <a:spcPts val="0"/>
              </a:spcBef>
              <a:spcAft>
                <a:spcPts val="0"/>
              </a:spcAft>
              <a:buNone/>
            </a:pPr>
            <a:r>
              <a:rPr lang="en-US" sz="4600" b="1">
                <a:solidFill>
                  <a:srgbClr val="2B8500"/>
                </a:solidFill>
              </a:rPr>
              <a:t>RESOURCES RELATED AVAILABLE</a:t>
            </a:r>
            <a:endParaRPr sz="100" b="1"/>
          </a:p>
        </p:txBody>
      </p:sp>
      <p:cxnSp>
        <p:nvCxnSpPr>
          <p:cNvPr id="293" name="Google Shape;293;g3b4db1cfffc_2_20"/>
          <p:cNvCxnSpPr/>
          <p:nvPr/>
        </p:nvCxnSpPr>
        <p:spPr>
          <a:xfrm>
            <a:off x="1556195" y="1349669"/>
            <a:ext cx="0" cy="5990400"/>
          </a:xfrm>
          <a:prstGeom prst="straightConnector1">
            <a:avLst/>
          </a:prstGeom>
          <a:noFill/>
          <a:ln w="95250" cap="rnd" cmpd="sng">
            <a:solidFill>
              <a:srgbClr val="5BAB5A"/>
            </a:solidFill>
            <a:prstDash val="dot"/>
            <a:round/>
            <a:headEnd type="none" w="sm" len="sm"/>
            <a:tailEnd type="none" w="sm" len="sm"/>
          </a:ln>
        </p:spPr>
      </p:cxnSp>
      <p:sp>
        <p:nvSpPr>
          <p:cNvPr id="297" name="Google Shape;297;g3b4db1cfffc_2_20"/>
          <p:cNvSpPr txBox="1"/>
          <p:nvPr/>
        </p:nvSpPr>
        <p:spPr>
          <a:xfrm>
            <a:off x="4990050" y="1760150"/>
            <a:ext cx="7319700" cy="5860548"/>
          </a:xfrm>
          <a:prstGeom prst="rect">
            <a:avLst/>
          </a:prstGeom>
          <a:noFill/>
          <a:ln>
            <a:noFill/>
          </a:ln>
        </p:spPr>
        <p:txBody>
          <a:bodyPr spcFirstLastPara="1" wrap="square" lIns="91425" tIns="91425" rIns="91425" bIns="91425" anchor="t" anchorCtr="0">
            <a:spAutoFit/>
          </a:bodyPr>
          <a:lstStyle/>
          <a:p>
            <a:pPr marL="0" lvl="0" indent="0" algn="l" rtl="0">
              <a:lnSpc>
                <a:spcPct val="200000"/>
              </a:lnSpc>
              <a:spcBef>
                <a:spcPts val="500"/>
              </a:spcBef>
              <a:spcAft>
                <a:spcPts val="0"/>
              </a:spcAft>
              <a:buNone/>
            </a:pPr>
            <a:r>
              <a:rPr lang="en-US" sz="2900" dirty="0">
                <a:solidFill>
                  <a:schemeClr val="dk1"/>
                </a:solidFill>
                <a:latin typeface="Calibri"/>
                <a:ea typeface="Calibri"/>
                <a:cs typeface="Calibri"/>
                <a:sym typeface="Calibri"/>
              </a:rPr>
              <a:t>1.  Sabbath School handbook</a:t>
            </a:r>
            <a:endParaRPr sz="2900" dirty="0">
              <a:solidFill>
                <a:schemeClr val="dk1"/>
              </a:solidFill>
              <a:latin typeface="Calibri"/>
              <a:ea typeface="Calibri"/>
              <a:cs typeface="Calibri"/>
              <a:sym typeface="Calibri"/>
            </a:endParaRPr>
          </a:p>
          <a:p>
            <a:pPr marL="0" lvl="0" indent="0" algn="l" rtl="0">
              <a:lnSpc>
                <a:spcPct val="200000"/>
              </a:lnSpc>
              <a:spcBef>
                <a:spcPts val="500"/>
              </a:spcBef>
              <a:spcAft>
                <a:spcPts val="0"/>
              </a:spcAft>
              <a:buNone/>
            </a:pPr>
            <a:r>
              <a:rPr lang="en-US" sz="2900" dirty="0">
                <a:solidFill>
                  <a:schemeClr val="dk1"/>
                </a:solidFill>
                <a:latin typeface="Calibri"/>
                <a:ea typeface="Calibri"/>
                <a:cs typeface="Calibri"/>
                <a:sym typeface="Calibri"/>
              </a:rPr>
              <a:t>2. Sabbath School superintendent Certification</a:t>
            </a:r>
            <a:endParaRPr sz="2900" dirty="0">
              <a:solidFill>
                <a:schemeClr val="dk1"/>
              </a:solidFill>
              <a:latin typeface="Calibri"/>
              <a:ea typeface="Calibri"/>
              <a:cs typeface="Calibri"/>
              <a:sym typeface="Calibri"/>
            </a:endParaRPr>
          </a:p>
          <a:p>
            <a:pPr marL="0" lvl="0" indent="0" algn="l" rtl="0">
              <a:lnSpc>
                <a:spcPct val="200000"/>
              </a:lnSpc>
              <a:spcBef>
                <a:spcPts val="500"/>
              </a:spcBef>
              <a:spcAft>
                <a:spcPts val="0"/>
              </a:spcAft>
              <a:buNone/>
            </a:pPr>
            <a:r>
              <a:rPr lang="en-US" sz="2900" dirty="0">
                <a:solidFill>
                  <a:schemeClr val="dk1"/>
                </a:solidFill>
                <a:latin typeface="Calibri"/>
                <a:ea typeface="Calibri"/>
                <a:cs typeface="Calibri"/>
                <a:sym typeface="Calibri"/>
              </a:rPr>
              <a:t>3. Sabbath School Teacher’s Certification</a:t>
            </a:r>
            <a:endParaRPr lang="en-PH" sz="2900" dirty="0">
              <a:solidFill>
                <a:schemeClr val="dk1"/>
              </a:solidFill>
              <a:latin typeface="Calibri"/>
              <a:ea typeface="Calibri"/>
              <a:cs typeface="Calibri"/>
              <a:sym typeface="Calibri"/>
            </a:endParaRPr>
          </a:p>
          <a:p>
            <a:pPr marL="0" lvl="0" indent="0" algn="l" rtl="0">
              <a:lnSpc>
                <a:spcPct val="200000"/>
              </a:lnSpc>
              <a:spcBef>
                <a:spcPts val="500"/>
              </a:spcBef>
              <a:spcAft>
                <a:spcPts val="0"/>
              </a:spcAft>
              <a:buNone/>
            </a:pPr>
            <a:r>
              <a:rPr lang="en-US" sz="2900" dirty="0">
                <a:solidFill>
                  <a:schemeClr val="dk1"/>
                </a:solidFill>
                <a:latin typeface="Calibri"/>
                <a:ea typeface="Calibri"/>
                <a:cs typeface="Calibri"/>
                <a:sym typeface="Calibri"/>
              </a:rPr>
              <a:t>4. Care Group Module</a:t>
            </a:r>
            <a:endParaRPr lang="en-PH" sz="2900" dirty="0">
              <a:solidFill>
                <a:schemeClr val="dk1"/>
              </a:solidFill>
              <a:latin typeface="Calibri"/>
              <a:ea typeface="Calibri"/>
              <a:cs typeface="Calibri"/>
              <a:sym typeface="Calibri"/>
            </a:endParaRPr>
          </a:p>
          <a:p>
            <a:pPr marL="0" lvl="0" indent="0" algn="l" rtl="0">
              <a:lnSpc>
                <a:spcPct val="200000"/>
              </a:lnSpc>
              <a:spcBef>
                <a:spcPts val="500"/>
              </a:spcBef>
              <a:spcAft>
                <a:spcPts val="0"/>
              </a:spcAft>
              <a:buNone/>
            </a:pPr>
            <a:r>
              <a:rPr lang="en-US" sz="2900" dirty="0">
                <a:solidFill>
                  <a:schemeClr val="dk1"/>
                </a:solidFill>
                <a:latin typeface="Calibri"/>
                <a:ea typeface="Calibri"/>
                <a:cs typeface="Calibri"/>
                <a:sym typeface="Calibri"/>
              </a:rPr>
              <a:t>5. Discipleship Handbook</a:t>
            </a:r>
          </a:p>
          <a:p>
            <a:pPr marL="0" lvl="0" indent="0" algn="l" rtl="0">
              <a:spcBef>
                <a:spcPts val="0"/>
              </a:spcBef>
              <a:spcAft>
                <a:spcPts val="0"/>
              </a:spcAft>
              <a:buNone/>
            </a:pPr>
            <a:endParaRPr lang="en-US" sz="2900" dirty="0">
              <a:solidFill>
                <a:schemeClr val="dk1"/>
              </a:solidFill>
              <a:latin typeface="Calibri"/>
              <a:ea typeface="Calibri"/>
              <a:cs typeface="Calibri"/>
              <a:sym typeface="Calibri"/>
            </a:endParaRPr>
          </a:p>
          <a:p>
            <a:pPr marL="0" lvl="0" indent="0" algn="l" rtl="0">
              <a:spcBef>
                <a:spcPts val="0"/>
              </a:spcBef>
              <a:spcAft>
                <a:spcPts val="0"/>
              </a:spcAft>
              <a:buNone/>
            </a:pPr>
            <a:r>
              <a:rPr lang="en-US" sz="2900" dirty="0">
                <a:solidFill>
                  <a:schemeClr val="dk1"/>
                </a:solidFill>
                <a:latin typeface="Calibri"/>
                <a:ea typeface="Calibri"/>
                <a:cs typeface="Calibri"/>
                <a:sym typeface="Calibri"/>
              </a:rPr>
              <a:t>6. Church Manual</a:t>
            </a:r>
            <a:endParaRPr sz="1900" dirty="0">
              <a:solidFill>
                <a:schemeClr val="dk1"/>
              </a:solidFill>
            </a:endParaRPr>
          </a:p>
        </p:txBody>
      </p:sp>
      <p:pic>
        <p:nvPicPr>
          <p:cNvPr id="2" name="Google Shape;95;p1">
            <a:extLst>
              <a:ext uri="{FF2B5EF4-FFF2-40B4-BE49-F238E27FC236}">
                <a16:creationId xmlns:a16="http://schemas.microsoft.com/office/drawing/2014/main" id="{960308C5-9A0D-74D3-ADF7-F5C2CF535D1C}"/>
              </a:ext>
            </a:extLst>
          </p:cNvPr>
          <p:cNvPicPr preferRelativeResize="0"/>
          <p:nvPr/>
        </p:nvPicPr>
        <p:blipFill>
          <a:blip r:embed="rId7">
            <a:alphaModFix/>
          </a:blip>
          <a:stretch>
            <a:fillRect/>
          </a:stretch>
        </p:blipFill>
        <p:spPr>
          <a:xfrm>
            <a:off x="6282390" y="8409243"/>
            <a:ext cx="1845200" cy="17238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g3b4db1cfffc_2_43"/>
          <p:cNvSpPr/>
          <p:nvPr/>
        </p:nvSpPr>
        <p:spPr>
          <a:xfrm>
            <a:off x="-193047" y="7025848"/>
            <a:ext cx="16057932" cy="3320992"/>
          </a:xfrm>
          <a:custGeom>
            <a:avLst/>
            <a:gdLst/>
            <a:ahLst/>
            <a:cxnLst/>
            <a:rect l="l" t="t" r="r" b="b"/>
            <a:pathLst>
              <a:path w="16057932" h="4396110" extrusionOk="0">
                <a:moveTo>
                  <a:pt x="0" y="0"/>
                </a:moveTo>
                <a:lnTo>
                  <a:pt x="16057932" y="0"/>
                </a:lnTo>
                <a:lnTo>
                  <a:pt x="16057932" y="4396110"/>
                </a:lnTo>
                <a:lnTo>
                  <a:pt x="0" y="4396110"/>
                </a:lnTo>
                <a:lnTo>
                  <a:pt x="0" y="0"/>
                </a:lnTo>
                <a:close/>
              </a:path>
            </a:pathLst>
          </a:custGeom>
          <a:blipFill rotWithShape="1">
            <a:blip r:embed="rId3">
              <a:alphaModFix amt="25000"/>
            </a:blip>
            <a:stretch>
              <a:fillRect t="-14335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3" name="Google Shape;303;g3b4db1cfffc_2_43"/>
          <p:cNvSpPr/>
          <p:nvPr/>
        </p:nvSpPr>
        <p:spPr>
          <a:xfrm>
            <a:off x="15671806" y="0"/>
            <a:ext cx="2616194" cy="10287000"/>
          </a:xfrm>
          <a:custGeom>
            <a:avLst/>
            <a:gdLst/>
            <a:ahLst/>
            <a:cxnLst/>
            <a:rect l="l" t="t" r="r" b="b"/>
            <a:pathLst>
              <a:path w="2616194" h="10287000" extrusionOk="0">
                <a:moveTo>
                  <a:pt x="0" y="0"/>
                </a:moveTo>
                <a:lnTo>
                  <a:pt x="2616194" y="0"/>
                </a:lnTo>
                <a:lnTo>
                  <a:pt x="2616194" y="10287000"/>
                </a:lnTo>
                <a:lnTo>
                  <a:pt x="0" y="10287000"/>
                </a:lnTo>
                <a:lnTo>
                  <a:pt x="0" y="0"/>
                </a:lnTo>
                <a:close/>
              </a:path>
            </a:pathLst>
          </a:custGeom>
          <a:blipFill rotWithShape="1">
            <a:blip r:embed="rId4">
              <a:alphaModFix/>
            </a:blip>
            <a:stretch>
              <a:fillRect l="-274673" t="-7579" r="-97403" b="-877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4" name="Google Shape;304;g3b4db1cfffc_2_43"/>
          <p:cNvSpPr/>
          <p:nvPr/>
        </p:nvSpPr>
        <p:spPr>
          <a:xfrm>
            <a:off x="545975" y="8068111"/>
            <a:ext cx="3879630" cy="2997014"/>
          </a:xfrm>
          <a:custGeom>
            <a:avLst/>
            <a:gdLst/>
            <a:ahLst/>
            <a:cxnLst/>
            <a:rect l="l" t="t" r="r" b="b"/>
            <a:pathLst>
              <a:path w="3879630" h="2997014" extrusionOk="0">
                <a:moveTo>
                  <a:pt x="0" y="0"/>
                </a:moveTo>
                <a:lnTo>
                  <a:pt x="3879630" y="0"/>
                </a:lnTo>
                <a:lnTo>
                  <a:pt x="3879630" y="2997015"/>
                </a:lnTo>
                <a:lnTo>
                  <a:pt x="0" y="2997015"/>
                </a:lnTo>
                <a:lnTo>
                  <a:pt x="0" y="0"/>
                </a:lnTo>
                <a:close/>
              </a:path>
            </a:pathLst>
          </a:custGeom>
          <a:blipFill rotWithShape="1">
            <a:blip r:embed="rId5">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5" name="Google Shape;305;g3b4db1cfffc_2_43"/>
          <p:cNvSpPr/>
          <p:nvPr/>
        </p:nvSpPr>
        <p:spPr>
          <a:xfrm>
            <a:off x="15864885" y="339322"/>
            <a:ext cx="2230037" cy="2230037"/>
          </a:xfrm>
          <a:custGeom>
            <a:avLst/>
            <a:gdLst/>
            <a:ahLst/>
            <a:cxnLst/>
            <a:rect l="l" t="t" r="r" b="b"/>
            <a:pathLst>
              <a:path w="2230037" h="2230037" extrusionOk="0">
                <a:moveTo>
                  <a:pt x="0" y="0"/>
                </a:moveTo>
                <a:lnTo>
                  <a:pt x="2230037" y="0"/>
                </a:lnTo>
                <a:lnTo>
                  <a:pt x="2230037" y="2230037"/>
                </a:lnTo>
                <a:lnTo>
                  <a:pt x="0" y="223003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06" name="Google Shape;306;g3b4db1cfffc_2_43"/>
          <p:cNvGrpSpPr/>
          <p:nvPr/>
        </p:nvGrpSpPr>
        <p:grpSpPr>
          <a:xfrm>
            <a:off x="9775493" y="9271143"/>
            <a:ext cx="5421973" cy="554792"/>
            <a:chOff x="0" y="-9525"/>
            <a:chExt cx="1428000" cy="146117"/>
          </a:xfrm>
        </p:grpSpPr>
        <p:sp>
          <p:nvSpPr>
            <p:cNvPr id="307" name="Google Shape;307;g3b4db1cfffc_2_43"/>
            <p:cNvSpPr/>
            <p:nvPr/>
          </p:nvSpPr>
          <p:spPr>
            <a:xfrm>
              <a:off x="0" y="0"/>
              <a:ext cx="1427975" cy="136592"/>
            </a:xfrm>
            <a:custGeom>
              <a:avLst/>
              <a:gdLst/>
              <a:ahLst/>
              <a:cxnLst/>
              <a:rect l="l" t="t" r="r" b="b"/>
              <a:pathLst>
                <a:path w="1427975" h="136592" extrusionOk="0">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8" name="Google Shape;308;g3b4db1cfffc_2_43"/>
            <p:cNvSpPr txBox="1"/>
            <p:nvPr/>
          </p:nvSpPr>
          <p:spPr>
            <a:xfrm>
              <a:off x="0" y="-9525"/>
              <a:ext cx="1428000" cy="146100"/>
            </a:xfrm>
            <a:prstGeom prst="rect">
              <a:avLst/>
            </a:prstGeom>
            <a:noFill/>
            <a:ln>
              <a:noFill/>
            </a:ln>
          </p:spPr>
          <p:txBody>
            <a:bodyPr spcFirstLastPara="1" wrap="square" lIns="50800" tIns="50800" rIns="50800" bIns="50800" anchor="ctr" anchorCtr="0">
              <a:noAutofit/>
            </a:bodyPr>
            <a:lstStyle/>
            <a:p>
              <a:pPr marL="0" marR="0" lvl="0" indent="0" algn="ctr" rtl="0">
                <a:lnSpc>
                  <a:spcPct val="130000"/>
                </a:lnSpc>
                <a:spcBef>
                  <a:spcPts val="0"/>
                </a:spcBef>
                <a:spcAft>
                  <a:spcPts val="0"/>
                </a:spcAft>
                <a:buNone/>
              </a:pPr>
              <a:r>
                <a:rPr lang="en-US" sz="1800" b="1">
                  <a:solidFill>
                    <a:srgbClr val="EDEAD0"/>
                  </a:solidFill>
                  <a:latin typeface="Noto Sans"/>
                  <a:ea typeface="Noto Sans"/>
                  <a:cs typeface="Noto Sans"/>
                  <a:sym typeface="Noto Sans"/>
                </a:rPr>
                <a:t>CLPM PASTORS' ON-BOARDING BOOTCAMP</a:t>
              </a:r>
              <a:endParaRPr/>
            </a:p>
          </p:txBody>
        </p:sp>
      </p:grpSp>
      <p:cxnSp>
        <p:nvCxnSpPr>
          <p:cNvPr id="309" name="Google Shape;309;g3b4db1cfffc_2_43"/>
          <p:cNvCxnSpPr/>
          <p:nvPr/>
        </p:nvCxnSpPr>
        <p:spPr>
          <a:xfrm>
            <a:off x="4634487" y="9566619"/>
            <a:ext cx="5278200" cy="0"/>
          </a:xfrm>
          <a:prstGeom prst="straightConnector1">
            <a:avLst/>
          </a:prstGeom>
          <a:noFill/>
          <a:ln w="38100" cap="rnd" cmpd="sng">
            <a:solidFill>
              <a:srgbClr val="53655B"/>
            </a:solidFill>
            <a:prstDash val="solid"/>
            <a:round/>
            <a:headEnd type="none" w="sm" len="sm"/>
            <a:tailEnd type="none" w="sm" len="sm"/>
          </a:ln>
        </p:spPr>
      </p:cxnSp>
      <p:sp>
        <p:nvSpPr>
          <p:cNvPr id="310" name="Google Shape;310;g3b4db1cfffc_2_43"/>
          <p:cNvSpPr txBox="1"/>
          <p:nvPr/>
        </p:nvSpPr>
        <p:spPr>
          <a:xfrm>
            <a:off x="4031806" y="334129"/>
            <a:ext cx="11640000" cy="708000"/>
          </a:xfrm>
          <a:prstGeom prst="rect">
            <a:avLst/>
          </a:prstGeom>
          <a:noFill/>
          <a:ln>
            <a:noFill/>
          </a:ln>
        </p:spPr>
        <p:txBody>
          <a:bodyPr spcFirstLastPara="1" wrap="square" lIns="0" tIns="0" rIns="0" bIns="0" anchor="t" anchorCtr="0">
            <a:spAutoFit/>
          </a:bodyPr>
          <a:lstStyle/>
          <a:p>
            <a:pPr marL="0" marR="0" lvl="0" indent="0" algn="l" rtl="0">
              <a:lnSpc>
                <a:spcPct val="133000"/>
              </a:lnSpc>
              <a:spcBef>
                <a:spcPts val="0"/>
              </a:spcBef>
              <a:spcAft>
                <a:spcPts val="0"/>
              </a:spcAft>
              <a:buNone/>
            </a:pPr>
            <a:r>
              <a:rPr lang="en-US" sz="4600" b="1" dirty="0">
                <a:solidFill>
                  <a:srgbClr val="2B8500"/>
                </a:solidFill>
              </a:rPr>
              <a:t>WEBSITE RECOMMENDATION</a:t>
            </a:r>
            <a:endParaRPr sz="100" b="1" dirty="0"/>
          </a:p>
        </p:txBody>
      </p:sp>
      <p:cxnSp>
        <p:nvCxnSpPr>
          <p:cNvPr id="311" name="Google Shape;311;g3b4db1cfffc_2_43"/>
          <p:cNvCxnSpPr/>
          <p:nvPr/>
        </p:nvCxnSpPr>
        <p:spPr>
          <a:xfrm>
            <a:off x="1556195" y="1349669"/>
            <a:ext cx="0" cy="5990400"/>
          </a:xfrm>
          <a:prstGeom prst="straightConnector1">
            <a:avLst/>
          </a:prstGeom>
          <a:noFill/>
          <a:ln w="95250" cap="rnd" cmpd="sng">
            <a:solidFill>
              <a:srgbClr val="5BAB5A"/>
            </a:solidFill>
            <a:prstDash val="dot"/>
            <a:round/>
            <a:headEnd type="none" w="sm" len="sm"/>
            <a:tailEnd type="none" w="sm" len="sm"/>
          </a:ln>
        </p:spPr>
      </p:cxnSp>
      <p:sp>
        <p:nvSpPr>
          <p:cNvPr id="315" name="Google Shape;315;g3b4db1cfffc_2_43"/>
          <p:cNvSpPr txBox="1"/>
          <p:nvPr/>
        </p:nvSpPr>
        <p:spPr>
          <a:xfrm>
            <a:off x="4990050" y="1760150"/>
            <a:ext cx="73197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900">
              <a:solidFill>
                <a:schemeClr val="dk1"/>
              </a:solidFill>
            </a:endParaRPr>
          </a:p>
        </p:txBody>
      </p:sp>
      <p:sp>
        <p:nvSpPr>
          <p:cNvPr id="317" name="Google Shape;317;g3b4db1cfffc_2_43"/>
          <p:cNvSpPr txBox="1"/>
          <p:nvPr/>
        </p:nvSpPr>
        <p:spPr>
          <a:xfrm>
            <a:off x="2618518" y="1337605"/>
            <a:ext cx="36801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2600" u="sng" dirty="0">
                <a:solidFill>
                  <a:srgbClr val="1A0DAB"/>
                </a:solidFill>
                <a:highlight>
                  <a:srgbClr val="FFFFFF"/>
                </a:highlight>
                <a:hlinkClick r:id="rId7">
                  <a:extLst>
                    <a:ext uri="{A12FA001-AC4F-418D-AE19-62706E023703}">
                      <ahyp:hlinkClr xmlns:ahyp="http://schemas.microsoft.com/office/drawing/2018/hyperlinkcolor" val="tx"/>
                    </a:ext>
                  </a:extLst>
                </a:hlinkClick>
              </a:rPr>
              <a:t>Sabbath School: Quarterly Lesson</a:t>
            </a:r>
            <a:endParaRPr sz="2600" u="sng" dirty="0">
              <a:solidFill>
                <a:srgbClr val="1A0DAB"/>
              </a:solidFill>
              <a:highlight>
                <a:srgbClr val="FFFFFF"/>
              </a:highlight>
              <a:hlinkClick r:id="rId7">
                <a:extLst>
                  <a:ext uri="{A12FA001-AC4F-418D-AE19-62706E023703}">
                    <ahyp:hlinkClr xmlns:ahyp="http://schemas.microsoft.com/office/drawing/2018/hyperlinkcolor" val="tx"/>
                  </a:ext>
                </a:extLst>
              </a:hlinkClick>
            </a:endParaRPr>
          </a:p>
          <a:p>
            <a:pPr marL="0" lvl="0" indent="0" algn="l" rtl="0">
              <a:lnSpc>
                <a:spcPct val="142857"/>
              </a:lnSpc>
              <a:spcBef>
                <a:spcPts val="0"/>
              </a:spcBef>
              <a:spcAft>
                <a:spcPts val="0"/>
              </a:spcAft>
              <a:buNone/>
            </a:pPr>
            <a:r>
              <a:rPr lang="en-US" sz="2150" dirty="0">
                <a:solidFill>
                  <a:srgbClr val="202124"/>
                </a:solidFill>
                <a:highlight>
                  <a:srgbClr val="FFFFFF"/>
                </a:highlight>
                <a:uFill>
                  <a:noFill/>
                </a:uFill>
                <a:hlinkClick r:id="rId7">
                  <a:extLst>
                    <a:ext uri="{A12FA001-AC4F-418D-AE19-62706E023703}">
                      <ahyp:hlinkClr xmlns:ahyp="http://schemas.microsoft.com/office/drawing/2018/hyperlinkcolor" val="tx"/>
                    </a:ext>
                  </a:extLst>
                </a:hlinkClick>
              </a:rPr>
              <a:t>Sabbath School</a:t>
            </a:r>
            <a:endParaRPr sz="2150" dirty="0">
              <a:solidFill>
                <a:srgbClr val="202124"/>
              </a:solidFill>
              <a:highlight>
                <a:srgbClr val="FFFFFF"/>
              </a:highlight>
              <a:uFill>
                <a:noFill/>
              </a:uFill>
              <a:hlinkClick r:id="rId7">
                <a:extLst>
                  <a:ext uri="{A12FA001-AC4F-418D-AE19-62706E023703}">
                    <ahyp:hlinkClr xmlns:ahyp="http://schemas.microsoft.com/office/drawing/2018/hyperlinkcolor" val="tx"/>
                  </a:ext>
                </a:extLst>
              </a:hlinkClick>
            </a:endParaRPr>
          </a:p>
          <a:p>
            <a:pPr marL="0" lvl="0" indent="0" algn="l" rtl="0">
              <a:lnSpc>
                <a:spcPct val="115000"/>
              </a:lnSpc>
              <a:spcBef>
                <a:spcPts val="0"/>
              </a:spcBef>
              <a:spcAft>
                <a:spcPts val="0"/>
              </a:spcAft>
              <a:buNone/>
            </a:pPr>
            <a:r>
              <a:rPr lang="en-US" sz="2000" dirty="0">
                <a:solidFill>
                  <a:srgbClr val="4D5156"/>
                </a:solidFill>
                <a:highlight>
                  <a:srgbClr val="FFFFFF"/>
                </a:highlight>
                <a:uFill>
                  <a:noFill/>
                </a:uFill>
                <a:hlinkClick r:id="rId7">
                  <a:extLst>
                    <a:ext uri="{A12FA001-AC4F-418D-AE19-62706E023703}">
                      <ahyp:hlinkClr xmlns:ahyp="http://schemas.microsoft.com/office/drawing/2018/hyperlinkcolor" val="tx"/>
                    </a:ext>
                  </a:extLst>
                </a:hlinkClick>
              </a:rPr>
              <a:t>https://www.sabbath.school</a:t>
            </a:r>
            <a:endParaRPr sz="2000" dirty="0">
              <a:solidFill>
                <a:srgbClr val="4D5156"/>
              </a:solidFill>
              <a:highlight>
                <a:srgbClr val="FFFFFF"/>
              </a:highlight>
              <a:uFill>
                <a:noFill/>
              </a:uFill>
              <a:hlinkClick r:id="rId7">
                <a:extLst>
                  <a:ext uri="{A12FA001-AC4F-418D-AE19-62706E023703}">
                    <ahyp:hlinkClr xmlns:ahyp="http://schemas.microsoft.com/office/drawing/2018/hyperlinkcolor" val="tx"/>
                  </a:ext>
                </a:extLst>
              </a:hlinkClick>
            </a:endParaRPr>
          </a:p>
        </p:txBody>
      </p:sp>
      <p:sp>
        <p:nvSpPr>
          <p:cNvPr id="318" name="Google Shape;318;g3b4db1cfffc_2_43"/>
          <p:cNvSpPr txBox="1"/>
          <p:nvPr/>
        </p:nvSpPr>
        <p:spPr>
          <a:xfrm>
            <a:off x="10945850" y="1794856"/>
            <a:ext cx="3000000" cy="1913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2400" u="sng" dirty="0">
                <a:solidFill>
                  <a:srgbClr val="1A0DAB"/>
                </a:solidFill>
                <a:highlight>
                  <a:srgbClr val="FFFFFF"/>
                </a:highlight>
                <a:hlinkClick r:id="rId8">
                  <a:extLst>
                    <a:ext uri="{A12FA001-AC4F-418D-AE19-62706E023703}">
                      <ahyp:hlinkClr xmlns:ahyp="http://schemas.microsoft.com/office/drawing/2018/hyperlinkcolor" val="tx"/>
                    </a:ext>
                  </a:extLst>
                </a:hlinkClick>
              </a:rPr>
              <a:t>Sabbath School Net: Home</a:t>
            </a:r>
            <a:endParaRPr sz="2400" u="sng" dirty="0">
              <a:solidFill>
                <a:srgbClr val="1A0DAB"/>
              </a:solidFill>
              <a:highlight>
                <a:srgbClr val="FFFFFF"/>
              </a:highlight>
              <a:hlinkClick r:id="rId8">
                <a:extLst>
                  <a:ext uri="{A12FA001-AC4F-418D-AE19-62706E023703}">
                    <ahyp:hlinkClr xmlns:ahyp="http://schemas.microsoft.com/office/drawing/2018/hyperlinkcolor" val="tx"/>
                  </a:ext>
                </a:extLst>
              </a:hlinkClick>
            </a:endParaRPr>
          </a:p>
          <a:p>
            <a:pPr marL="0" lvl="0" indent="0" algn="l" rtl="0">
              <a:lnSpc>
                <a:spcPct val="142857"/>
              </a:lnSpc>
              <a:spcBef>
                <a:spcPts val="0"/>
              </a:spcBef>
              <a:spcAft>
                <a:spcPts val="0"/>
              </a:spcAft>
              <a:buNone/>
            </a:pPr>
            <a:r>
              <a:rPr lang="en-US" sz="1950" dirty="0">
                <a:solidFill>
                  <a:srgbClr val="202124"/>
                </a:solidFill>
                <a:highlight>
                  <a:srgbClr val="FFFFFF"/>
                </a:highlight>
                <a:uFill>
                  <a:noFill/>
                </a:uFill>
                <a:hlinkClick r:id="rId8">
                  <a:extLst>
                    <a:ext uri="{A12FA001-AC4F-418D-AE19-62706E023703}">
                      <ahyp:hlinkClr xmlns:ahyp="http://schemas.microsoft.com/office/drawing/2018/hyperlinkcolor" val="tx"/>
                    </a:ext>
                  </a:extLst>
                </a:hlinkClick>
              </a:rPr>
              <a:t>Sabbath School Net</a:t>
            </a:r>
            <a:endParaRPr sz="1950" dirty="0">
              <a:solidFill>
                <a:srgbClr val="202124"/>
              </a:solidFill>
              <a:highlight>
                <a:srgbClr val="FFFFFF"/>
              </a:highlight>
              <a:uFill>
                <a:noFill/>
              </a:uFill>
              <a:hlinkClick r:id="rId8">
                <a:extLst>
                  <a:ext uri="{A12FA001-AC4F-418D-AE19-62706E023703}">
                    <ahyp:hlinkClr xmlns:ahyp="http://schemas.microsoft.com/office/drawing/2018/hyperlinkcolor" val="tx"/>
                  </a:ext>
                </a:extLst>
              </a:hlinkClick>
            </a:endParaRPr>
          </a:p>
          <a:p>
            <a:pPr marL="0" lvl="0" indent="0" algn="l" rtl="0">
              <a:lnSpc>
                <a:spcPct val="115000"/>
              </a:lnSpc>
              <a:spcBef>
                <a:spcPts val="0"/>
              </a:spcBef>
              <a:spcAft>
                <a:spcPts val="0"/>
              </a:spcAft>
              <a:buNone/>
            </a:pPr>
            <a:r>
              <a:rPr lang="en-US" sz="1800" dirty="0">
                <a:solidFill>
                  <a:srgbClr val="4D5156"/>
                </a:solidFill>
                <a:highlight>
                  <a:srgbClr val="FFFFFF"/>
                </a:highlight>
                <a:uFill>
                  <a:noFill/>
                </a:uFill>
                <a:hlinkClick r:id="rId8">
                  <a:extLst>
                    <a:ext uri="{A12FA001-AC4F-418D-AE19-62706E023703}">
                      <ahyp:hlinkClr xmlns:ahyp="http://schemas.microsoft.com/office/drawing/2018/hyperlinkcolor" val="tx"/>
                    </a:ext>
                  </a:extLst>
                </a:hlinkClick>
              </a:rPr>
              <a:t>https://ssnet.org</a:t>
            </a:r>
            <a:endParaRPr sz="1800" dirty="0">
              <a:solidFill>
                <a:srgbClr val="4D5156"/>
              </a:solidFill>
              <a:highlight>
                <a:srgbClr val="FFFFFF"/>
              </a:highlight>
              <a:uFill>
                <a:noFill/>
              </a:uFill>
              <a:hlinkClick r:id="rId8">
                <a:extLst>
                  <a:ext uri="{A12FA001-AC4F-418D-AE19-62706E023703}">
                    <ahyp:hlinkClr xmlns:ahyp="http://schemas.microsoft.com/office/drawing/2018/hyperlinkcolor" val="tx"/>
                  </a:ext>
                </a:extLst>
              </a:hlinkClick>
            </a:endParaRPr>
          </a:p>
        </p:txBody>
      </p:sp>
      <p:sp>
        <p:nvSpPr>
          <p:cNvPr id="320" name="Google Shape;320;g3b4db1cfffc_2_43"/>
          <p:cNvSpPr txBox="1"/>
          <p:nvPr/>
        </p:nvSpPr>
        <p:spPr>
          <a:xfrm>
            <a:off x="6788696" y="1477934"/>
            <a:ext cx="36801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2800" u="sng" dirty="0">
                <a:solidFill>
                  <a:srgbClr val="1A0DAB"/>
                </a:solidFill>
                <a:highlight>
                  <a:srgbClr val="FFFFFF"/>
                </a:highlight>
                <a:hlinkClick r:id="rId9">
                  <a:extLst>
                    <a:ext uri="{A12FA001-AC4F-418D-AE19-62706E023703}">
                      <ahyp:hlinkClr xmlns:ahyp="http://schemas.microsoft.com/office/drawing/2018/hyperlinkcolor" val="tx"/>
                    </a:ext>
                  </a:extLst>
                </a:hlinkClick>
              </a:rPr>
              <a:t>Sabbath School</a:t>
            </a:r>
            <a:endParaRPr sz="2800" u="sng" dirty="0">
              <a:solidFill>
                <a:srgbClr val="1A0DAB"/>
              </a:solidFill>
              <a:highlight>
                <a:srgbClr val="FFFFFF"/>
              </a:highlight>
              <a:hlinkClick r:id="rId9">
                <a:extLst>
                  <a:ext uri="{A12FA001-AC4F-418D-AE19-62706E023703}">
                    <ahyp:hlinkClr xmlns:ahyp="http://schemas.microsoft.com/office/drawing/2018/hyperlinkcolor" val="tx"/>
                  </a:ext>
                </a:extLst>
              </a:hlinkClick>
            </a:endParaRPr>
          </a:p>
          <a:p>
            <a:pPr marL="0" lvl="0" indent="0" algn="l" rtl="0">
              <a:lnSpc>
                <a:spcPct val="142857"/>
              </a:lnSpc>
              <a:spcBef>
                <a:spcPts val="0"/>
              </a:spcBef>
              <a:spcAft>
                <a:spcPts val="0"/>
              </a:spcAft>
              <a:buNone/>
            </a:pPr>
            <a:r>
              <a:rPr lang="en-US" sz="2800" dirty="0">
                <a:solidFill>
                  <a:srgbClr val="202124"/>
                </a:solidFill>
                <a:highlight>
                  <a:srgbClr val="FFFFFF"/>
                </a:highlight>
                <a:uFill>
                  <a:noFill/>
                </a:uFill>
                <a:hlinkClick r:id="rId9">
                  <a:extLst>
                    <a:ext uri="{A12FA001-AC4F-418D-AE19-62706E023703}">
                      <ahyp:hlinkClr xmlns:ahyp="http://schemas.microsoft.com/office/drawing/2018/hyperlinkcolor" val="tx"/>
                    </a:ext>
                  </a:extLst>
                </a:hlinkClick>
              </a:rPr>
              <a:t>Adventech</a:t>
            </a:r>
            <a:endParaRPr sz="2800" dirty="0">
              <a:solidFill>
                <a:srgbClr val="202124"/>
              </a:solidFill>
              <a:highlight>
                <a:srgbClr val="FFFFFF"/>
              </a:highlight>
              <a:uFill>
                <a:noFill/>
              </a:uFill>
              <a:hlinkClick r:id="rId9">
                <a:extLst>
                  <a:ext uri="{A12FA001-AC4F-418D-AE19-62706E023703}">
                    <ahyp:hlinkClr xmlns:ahyp="http://schemas.microsoft.com/office/drawing/2018/hyperlinkcolor" val="tx"/>
                  </a:ext>
                </a:extLst>
              </a:hlinkClick>
            </a:endParaRPr>
          </a:p>
          <a:p>
            <a:pPr marL="0" lvl="0" indent="0" algn="l" rtl="0">
              <a:lnSpc>
                <a:spcPct val="115000"/>
              </a:lnSpc>
              <a:spcBef>
                <a:spcPts val="0"/>
              </a:spcBef>
              <a:spcAft>
                <a:spcPts val="0"/>
              </a:spcAft>
              <a:buNone/>
            </a:pPr>
            <a:r>
              <a:rPr lang="en-US" sz="2800" dirty="0">
                <a:solidFill>
                  <a:srgbClr val="4D5156"/>
                </a:solidFill>
                <a:highlight>
                  <a:srgbClr val="FFFFFF"/>
                </a:highlight>
                <a:uFill>
                  <a:noFill/>
                </a:uFill>
                <a:hlinkClick r:id="rId9">
                  <a:extLst>
                    <a:ext uri="{A12FA001-AC4F-418D-AE19-62706E023703}">
                      <ahyp:hlinkClr xmlns:ahyp="http://schemas.microsoft.com/office/drawing/2018/hyperlinkcolor" val="tx"/>
                    </a:ext>
                  </a:extLst>
                </a:hlinkClick>
              </a:rPr>
              <a:t>https://sabbath-school.adventech.io</a:t>
            </a:r>
            <a:endParaRPr sz="2800" dirty="0">
              <a:solidFill>
                <a:srgbClr val="4D5156"/>
              </a:solidFill>
              <a:highlight>
                <a:srgbClr val="FFFFFF"/>
              </a:highlight>
              <a:uFill>
                <a:noFill/>
              </a:uFill>
              <a:hlinkClick r:id="rId9">
                <a:extLst>
                  <a:ext uri="{A12FA001-AC4F-418D-AE19-62706E023703}">
                    <ahyp:hlinkClr xmlns:ahyp="http://schemas.microsoft.com/office/drawing/2018/hyperlinkcolor" val="tx"/>
                  </a:ext>
                </a:extLst>
              </a:hlinkClick>
            </a:endParaRPr>
          </a:p>
        </p:txBody>
      </p:sp>
      <p:pic>
        <p:nvPicPr>
          <p:cNvPr id="321" name="Google Shape;321;g3b4db1cfffc_2_43"/>
          <p:cNvPicPr preferRelativeResize="0"/>
          <p:nvPr/>
        </p:nvPicPr>
        <p:blipFill rotWithShape="1">
          <a:blip r:embed="rId10">
            <a:alphaModFix/>
          </a:blip>
          <a:srcRect l="6562" t="29154" r="65877" b="62475"/>
          <a:stretch/>
        </p:blipFill>
        <p:spPr>
          <a:xfrm>
            <a:off x="7807174" y="4204254"/>
            <a:ext cx="1853500" cy="1913702"/>
          </a:xfrm>
          <a:prstGeom prst="rect">
            <a:avLst/>
          </a:prstGeom>
          <a:noFill/>
          <a:ln>
            <a:noFill/>
          </a:ln>
        </p:spPr>
      </p:pic>
      <p:sp>
        <p:nvSpPr>
          <p:cNvPr id="322" name="Google Shape;322;g3b4db1cfffc_2_43"/>
          <p:cNvSpPr txBox="1"/>
          <p:nvPr/>
        </p:nvSpPr>
        <p:spPr>
          <a:xfrm>
            <a:off x="6759206" y="6196969"/>
            <a:ext cx="68394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dirty="0">
                <a:solidFill>
                  <a:schemeClr val="dk1"/>
                </a:solidFill>
                <a:latin typeface="Calibri"/>
                <a:ea typeface="Calibri"/>
                <a:cs typeface="Calibri"/>
                <a:sym typeface="Calibri"/>
              </a:rPr>
              <a:t>Sabbath School Apps</a:t>
            </a:r>
            <a:endParaRPr sz="3200" dirty="0">
              <a:solidFill>
                <a:schemeClr val="dk1"/>
              </a:solidFill>
              <a:latin typeface="Calibri"/>
              <a:ea typeface="Calibri"/>
              <a:cs typeface="Calibri"/>
              <a:sym typeface="Calibri"/>
            </a:endParaRPr>
          </a:p>
        </p:txBody>
      </p:sp>
      <p:pic>
        <p:nvPicPr>
          <p:cNvPr id="2" name="Google Shape;95;p1">
            <a:extLst>
              <a:ext uri="{FF2B5EF4-FFF2-40B4-BE49-F238E27FC236}">
                <a16:creationId xmlns:a16="http://schemas.microsoft.com/office/drawing/2014/main" id="{B6CAD341-380B-0CBD-CA14-906B44820253}"/>
              </a:ext>
            </a:extLst>
          </p:cNvPr>
          <p:cNvPicPr preferRelativeResize="0"/>
          <p:nvPr/>
        </p:nvPicPr>
        <p:blipFill>
          <a:blip r:embed="rId11">
            <a:alphaModFix/>
          </a:blip>
          <a:stretch>
            <a:fillRect/>
          </a:stretch>
        </p:blipFill>
        <p:spPr>
          <a:xfrm>
            <a:off x="6282390" y="8409243"/>
            <a:ext cx="1845200" cy="1723800"/>
          </a:xfrm>
          <a:prstGeom prst="rect">
            <a:avLst/>
          </a:prstGeom>
          <a:noFill/>
          <a:ln>
            <a:noFill/>
          </a:ln>
        </p:spPr>
      </p:pic>
      <p:sp>
        <p:nvSpPr>
          <p:cNvPr id="4" name="TextBox 3">
            <a:extLst>
              <a:ext uri="{FF2B5EF4-FFF2-40B4-BE49-F238E27FC236}">
                <a16:creationId xmlns:a16="http://schemas.microsoft.com/office/drawing/2014/main" id="{982CDE71-63E9-DABA-73D0-8CB79959C977}"/>
              </a:ext>
            </a:extLst>
          </p:cNvPr>
          <p:cNvSpPr txBox="1"/>
          <p:nvPr/>
        </p:nvSpPr>
        <p:spPr>
          <a:xfrm>
            <a:off x="2043113" y="4444857"/>
            <a:ext cx="5182748" cy="584775"/>
          </a:xfrm>
          <a:prstGeom prst="rect">
            <a:avLst/>
          </a:prstGeom>
          <a:noFill/>
        </p:spPr>
        <p:txBody>
          <a:bodyPr wrap="square">
            <a:spAutoFit/>
          </a:bodyPr>
          <a:lstStyle/>
          <a:p>
            <a:r>
              <a:rPr lang="en-US" sz="3200" dirty="0"/>
              <a:t>https://</a:t>
            </a:r>
            <a:r>
              <a:rPr lang="en-US" sz="3200" dirty="0" err="1"/>
              <a:t>sspmadventist.org</a:t>
            </a:r>
            <a:r>
              <a:rPr lang="en-US" sz="3200" dirty="0"/>
              <a:t>/</a:t>
            </a:r>
          </a:p>
        </p:txBody>
      </p:sp>
      <p:sp>
        <p:nvSpPr>
          <p:cNvPr id="5" name="Google Shape;341;g3b4db1cfffc_2_72">
            <a:extLst>
              <a:ext uri="{FF2B5EF4-FFF2-40B4-BE49-F238E27FC236}">
                <a16:creationId xmlns:a16="http://schemas.microsoft.com/office/drawing/2014/main" id="{D1CD7D24-C79C-10F4-1069-1C3CED9181C1}"/>
              </a:ext>
            </a:extLst>
          </p:cNvPr>
          <p:cNvSpPr txBox="1"/>
          <p:nvPr/>
        </p:nvSpPr>
        <p:spPr>
          <a:xfrm>
            <a:off x="10371123" y="4461283"/>
            <a:ext cx="5101846" cy="124646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300" u="sng" dirty="0">
                <a:solidFill>
                  <a:schemeClr val="hlink"/>
                </a:solidFill>
                <a:hlinkClick r:id="rId12"/>
              </a:rPr>
              <a:t>https://www.youtube.com/playlist?list=PLKejbZSBAyL-63Jm30Y5BYwA7JDs0Eyjq</a:t>
            </a:r>
            <a:endParaRPr sz="2300" dirty="0"/>
          </a:p>
        </p:txBody>
      </p:sp>
      <p:sp>
        <p:nvSpPr>
          <p:cNvPr id="8" name="TextBox 7">
            <a:extLst>
              <a:ext uri="{FF2B5EF4-FFF2-40B4-BE49-F238E27FC236}">
                <a16:creationId xmlns:a16="http://schemas.microsoft.com/office/drawing/2014/main" id="{AA84CF82-232E-4F6A-EB70-F27AFBAE2034}"/>
              </a:ext>
            </a:extLst>
          </p:cNvPr>
          <p:cNvSpPr txBox="1"/>
          <p:nvPr/>
        </p:nvSpPr>
        <p:spPr>
          <a:xfrm>
            <a:off x="2116410" y="5764201"/>
            <a:ext cx="4161590" cy="954107"/>
          </a:xfrm>
          <a:prstGeom prst="rect">
            <a:avLst/>
          </a:prstGeom>
          <a:noFill/>
        </p:spPr>
        <p:txBody>
          <a:bodyPr wrap="square">
            <a:spAutoFit/>
          </a:bodyPr>
          <a:lstStyle/>
          <a:p>
            <a:pPr marL="0" lvl="0" indent="0" algn="l" rtl="0">
              <a:spcBef>
                <a:spcPts val="0"/>
              </a:spcBef>
              <a:spcAft>
                <a:spcPts val="0"/>
              </a:spcAft>
              <a:buNone/>
            </a:pPr>
            <a:r>
              <a:rPr lang="en-US" sz="2800" dirty="0"/>
              <a:t>https://</a:t>
            </a:r>
            <a:r>
              <a:rPr lang="en-US" sz="2800" dirty="0" err="1"/>
              <a:t>www.youtube.com</a:t>
            </a:r>
            <a:r>
              <a:rPr lang="en-US" sz="2800" dirty="0"/>
              <a:t>/</a:t>
            </a:r>
            <a:r>
              <a:rPr lang="en-US" sz="2800" dirty="0" err="1"/>
              <a:t>watch?v</a:t>
            </a:r>
            <a:r>
              <a:rPr lang="en-US" sz="2800" dirty="0"/>
              <a:t>=5_Af1r7qnRE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5"/>
          <p:cNvSpPr/>
          <p:nvPr/>
        </p:nvSpPr>
        <p:spPr>
          <a:xfrm>
            <a:off x="-180975" y="6746876"/>
            <a:ext cx="16057932" cy="4396110"/>
          </a:xfrm>
          <a:custGeom>
            <a:avLst/>
            <a:gdLst/>
            <a:ahLst/>
            <a:cxnLst/>
            <a:rect l="l" t="t" r="r" b="b"/>
            <a:pathLst>
              <a:path w="16057932" h="4396110" extrusionOk="0">
                <a:moveTo>
                  <a:pt x="0" y="0"/>
                </a:moveTo>
                <a:lnTo>
                  <a:pt x="16057932" y="0"/>
                </a:lnTo>
                <a:lnTo>
                  <a:pt x="16057932" y="4396110"/>
                </a:lnTo>
                <a:lnTo>
                  <a:pt x="0" y="4396110"/>
                </a:lnTo>
                <a:lnTo>
                  <a:pt x="0" y="0"/>
                </a:lnTo>
                <a:close/>
              </a:path>
            </a:pathLst>
          </a:custGeom>
          <a:blipFill rotWithShape="1">
            <a:blip r:embed="rId3">
              <a:alphaModFix amt="25000"/>
            </a:blip>
            <a:stretch>
              <a:fillRect t="-14336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8" name="Google Shape;348;p5"/>
          <p:cNvSpPr/>
          <p:nvPr/>
        </p:nvSpPr>
        <p:spPr>
          <a:xfrm>
            <a:off x="15671806" y="0"/>
            <a:ext cx="2616194" cy="10287000"/>
          </a:xfrm>
          <a:custGeom>
            <a:avLst/>
            <a:gdLst/>
            <a:ahLst/>
            <a:cxnLst/>
            <a:rect l="l" t="t" r="r" b="b"/>
            <a:pathLst>
              <a:path w="2616194" h="10287000" extrusionOk="0">
                <a:moveTo>
                  <a:pt x="0" y="0"/>
                </a:moveTo>
                <a:lnTo>
                  <a:pt x="2616194" y="0"/>
                </a:lnTo>
                <a:lnTo>
                  <a:pt x="2616194" y="10287000"/>
                </a:lnTo>
                <a:lnTo>
                  <a:pt x="0" y="10287000"/>
                </a:lnTo>
                <a:lnTo>
                  <a:pt x="0" y="0"/>
                </a:lnTo>
                <a:close/>
              </a:path>
            </a:pathLst>
          </a:custGeom>
          <a:blipFill rotWithShape="1">
            <a:blip r:embed="rId4">
              <a:alphaModFix/>
            </a:blip>
            <a:stretch>
              <a:fillRect l="-274686" t="-7573" r="-97412" b="-878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9" name="Google Shape;349;p5"/>
          <p:cNvSpPr/>
          <p:nvPr/>
        </p:nvSpPr>
        <p:spPr>
          <a:xfrm>
            <a:off x="545975" y="8068111"/>
            <a:ext cx="3879630" cy="2997014"/>
          </a:xfrm>
          <a:custGeom>
            <a:avLst/>
            <a:gdLst/>
            <a:ahLst/>
            <a:cxnLst/>
            <a:rect l="l" t="t" r="r" b="b"/>
            <a:pathLst>
              <a:path w="3879630" h="2997014" extrusionOk="0">
                <a:moveTo>
                  <a:pt x="0" y="0"/>
                </a:moveTo>
                <a:lnTo>
                  <a:pt x="3879630" y="0"/>
                </a:lnTo>
                <a:lnTo>
                  <a:pt x="3879630" y="2997015"/>
                </a:lnTo>
                <a:lnTo>
                  <a:pt x="0" y="2997015"/>
                </a:lnTo>
                <a:lnTo>
                  <a:pt x="0" y="0"/>
                </a:lnTo>
                <a:close/>
              </a:path>
            </a:pathLst>
          </a:custGeom>
          <a:blipFill rotWithShape="1">
            <a:blip r:embed="rId5">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0" name="Google Shape;350;p5"/>
          <p:cNvSpPr/>
          <p:nvPr/>
        </p:nvSpPr>
        <p:spPr>
          <a:xfrm>
            <a:off x="15864885" y="339322"/>
            <a:ext cx="2230037" cy="2230037"/>
          </a:xfrm>
          <a:custGeom>
            <a:avLst/>
            <a:gdLst/>
            <a:ahLst/>
            <a:cxnLst/>
            <a:rect l="l" t="t" r="r" b="b"/>
            <a:pathLst>
              <a:path w="2230037" h="2230037" extrusionOk="0">
                <a:moveTo>
                  <a:pt x="0" y="0"/>
                </a:moveTo>
                <a:lnTo>
                  <a:pt x="2230037" y="0"/>
                </a:lnTo>
                <a:lnTo>
                  <a:pt x="2230037" y="2230037"/>
                </a:lnTo>
                <a:lnTo>
                  <a:pt x="0" y="223003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51" name="Google Shape;351;p5"/>
          <p:cNvGrpSpPr/>
          <p:nvPr/>
        </p:nvGrpSpPr>
        <p:grpSpPr>
          <a:xfrm>
            <a:off x="9775493" y="9271143"/>
            <a:ext cx="5421843" cy="554787"/>
            <a:chOff x="0" y="-9525"/>
            <a:chExt cx="1427975" cy="146117"/>
          </a:xfrm>
        </p:grpSpPr>
        <p:sp>
          <p:nvSpPr>
            <p:cNvPr id="352" name="Google Shape;352;p5"/>
            <p:cNvSpPr/>
            <p:nvPr/>
          </p:nvSpPr>
          <p:spPr>
            <a:xfrm>
              <a:off x="0" y="0"/>
              <a:ext cx="1427975" cy="136592"/>
            </a:xfrm>
            <a:custGeom>
              <a:avLst/>
              <a:gdLst/>
              <a:ahLst/>
              <a:cxnLst/>
              <a:rect l="l" t="t" r="r" b="b"/>
              <a:pathLst>
                <a:path w="1427975" h="136592" extrusionOk="0">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3" name="Google Shape;353;p5"/>
            <p:cNvSpPr txBox="1"/>
            <p:nvPr/>
          </p:nvSpPr>
          <p:spPr>
            <a:xfrm>
              <a:off x="0" y="-9525"/>
              <a:ext cx="1427975" cy="146117"/>
            </a:xfrm>
            <a:prstGeom prst="rect">
              <a:avLst/>
            </a:prstGeom>
            <a:noFill/>
            <a:ln>
              <a:noFill/>
            </a:ln>
          </p:spPr>
          <p:txBody>
            <a:bodyPr spcFirstLastPara="1" wrap="square" lIns="50800" tIns="50800" rIns="50800" bIns="50800" anchor="ctr" anchorCtr="0">
              <a:noAutofit/>
            </a:bodyPr>
            <a:lstStyle/>
            <a:p>
              <a:pPr marL="0" marR="0" lvl="0" indent="0" algn="ctr" rtl="0">
                <a:lnSpc>
                  <a:spcPct val="130000"/>
                </a:lnSpc>
                <a:spcBef>
                  <a:spcPts val="0"/>
                </a:spcBef>
                <a:spcAft>
                  <a:spcPts val="0"/>
                </a:spcAft>
                <a:buNone/>
              </a:pPr>
              <a:r>
                <a:rPr lang="en-US" sz="1800" b="1">
                  <a:solidFill>
                    <a:srgbClr val="EDEAD0"/>
                  </a:solidFill>
                  <a:latin typeface="Noto Sans"/>
                  <a:ea typeface="Noto Sans"/>
                  <a:cs typeface="Noto Sans"/>
                  <a:sym typeface="Noto Sans"/>
                </a:rPr>
                <a:t>CLPM PASTORS' ON-BOARDING BOOTCAMP</a:t>
              </a:r>
              <a:endParaRPr/>
            </a:p>
          </p:txBody>
        </p:sp>
      </p:grpSp>
      <p:cxnSp>
        <p:nvCxnSpPr>
          <p:cNvPr id="354" name="Google Shape;354;p5"/>
          <p:cNvCxnSpPr/>
          <p:nvPr/>
        </p:nvCxnSpPr>
        <p:spPr>
          <a:xfrm>
            <a:off x="4634487" y="9566619"/>
            <a:ext cx="5278276" cy="0"/>
          </a:xfrm>
          <a:prstGeom prst="straightConnector1">
            <a:avLst/>
          </a:prstGeom>
          <a:noFill/>
          <a:ln w="38100" cap="rnd" cmpd="sng">
            <a:solidFill>
              <a:srgbClr val="53655B"/>
            </a:solidFill>
            <a:prstDash val="solid"/>
            <a:round/>
            <a:headEnd type="none" w="sm" len="sm"/>
            <a:tailEnd type="none" w="sm" len="sm"/>
          </a:ln>
        </p:spPr>
      </p:cxnSp>
      <p:cxnSp>
        <p:nvCxnSpPr>
          <p:cNvPr id="356" name="Google Shape;356;p5"/>
          <p:cNvCxnSpPr/>
          <p:nvPr/>
        </p:nvCxnSpPr>
        <p:spPr>
          <a:xfrm>
            <a:off x="1961432" y="2569359"/>
            <a:ext cx="0" cy="3266099"/>
          </a:xfrm>
          <a:prstGeom prst="straightConnector1">
            <a:avLst/>
          </a:prstGeom>
          <a:noFill/>
          <a:ln w="95250" cap="rnd" cmpd="sng">
            <a:solidFill>
              <a:srgbClr val="418D40"/>
            </a:solidFill>
            <a:prstDash val="dot"/>
            <a:round/>
            <a:headEnd type="none" w="sm" len="sm"/>
            <a:tailEnd type="none" w="sm" len="sm"/>
          </a:ln>
        </p:spPr>
      </p:cxnSp>
      <p:sp>
        <p:nvSpPr>
          <p:cNvPr id="357" name="Google Shape;357;p5"/>
          <p:cNvSpPr txBox="1"/>
          <p:nvPr/>
        </p:nvSpPr>
        <p:spPr>
          <a:xfrm>
            <a:off x="3519149" y="3028499"/>
            <a:ext cx="10144200" cy="270843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8800" dirty="0"/>
              <a:t>NDR-IEL</a:t>
            </a:r>
          </a:p>
          <a:p>
            <a:pPr marL="0" marR="0" lvl="0" indent="0" algn="ctr" rtl="0">
              <a:lnSpc>
                <a:spcPct val="100000"/>
              </a:lnSpc>
              <a:spcBef>
                <a:spcPts val="0"/>
              </a:spcBef>
              <a:spcAft>
                <a:spcPts val="0"/>
              </a:spcAft>
              <a:buNone/>
            </a:pPr>
            <a:r>
              <a:rPr lang="en-US" sz="8800" dirty="0"/>
              <a:t>DIRECTIVES</a:t>
            </a:r>
          </a:p>
        </p:txBody>
      </p:sp>
      <p:pic>
        <p:nvPicPr>
          <p:cNvPr id="2" name="Google Shape;95;p1">
            <a:extLst>
              <a:ext uri="{FF2B5EF4-FFF2-40B4-BE49-F238E27FC236}">
                <a16:creationId xmlns:a16="http://schemas.microsoft.com/office/drawing/2014/main" id="{3253D608-B397-7621-3C85-1EF774435B1B}"/>
              </a:ext>
            </a:extLst>
          </p:cNvPr>
          <p:cNvPicPr preferRelativeResize="0"/>
          <p:nvPr/>
        </p:nvPicPr>
        <p:blipFill>
          <a:blip r:embed="rId7">
            <a:alphaModFix/>
          </a:blip>
          <a:stretch>
            <a:fillRect/>
          </a:stretch>
        </p:blipFill>
        <p:spPr>
          <a:xfrm>
            <a:off x="6282390" y="8409243"/>
            <a:ext cx="1845200" cy="17238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6"/>
          <p:cNvSpPr/>
          <p:nvPr/>
        </p:nvSpPr>
        <p:spPr>
          <a:xfrm>
            <a:off x="-180975" y="6746876"/>
            <a:ext cx="16057932" cy="4396110"/>
          </a:xfrm>
          <a:custGeom>
            <a:avLst/>
            <a:gdLst/>
            <a:ahLst/>
            <a:cxnLst/>
            <a:rect l="l" t="t" r="r" b="b"/>
            <a:pathLst>
              <a:path w="16057932" h="4396110" extrusionOk="0">
                <a:moveTo>
                  <a:pt x="0" y="0"/>
                </a:moveTo>
                <a:lnTo>
                  <a:pt x="16057932" y="0"/>
                </a:lnTo>
                <a:lnTo>
                  <a:pt x="16057932" y="4396110"/>
                </a:lnTo>
                <a:lnTo>
                  <a:pt x="0" y="4396110"/>
                </a:lnTo>
                <a:lnTo>
                  <a:pt x="0" y="0"/>
                </a:lnTo>
                <a:close/>
              </a:path>
            </a:pathLst>
          </a:custGeom>
          <a:blipFill rotWithShape="1">
            <a:blip r:embed="rId3">
              <a:alphaModFix amt="25000"/>
            </a:blip>
            <a:stretch>
              <a:fillRect t="-14336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3" name="Google Shape;363;p6"/>
          <p:cNvSpPr/>
          <p:nvPr/>
        </p:nvSpPr>
        <p:spPr>
          <a:xfrm>
            <a:off x="15671806" y="0"/>
            <a:ext cx="2616194" cy="10287000"/>
          </a:xfrm>
          <a:custGeom>
            <a:avLst/>
            <a:gdLst/>
            <a:ahLst/>
            <a:cxnLst/>
            <a:rect l="l" t="t" r="r" b="b"/>
            <a:pathLst>
              <a:path w="2616194" h="10287000" extrusionOk="0">
                <a:moveTo>
                  <a:pt x="0" y="0"/>
                </a:moveTo>
                <a:lnTo>
                  <a:pt x="2616194" y="0"/>
                </a:lnTo>
                <a:lnTo>
                  <a:pt x="2616194" y="10287000"/>
                </a:lnTo>
                <a:lnTo>
                  <a:pt x="0" y="10287000"/>
                </a:lnTo>
                <a:lnTo>
                  <a:pt x="0" y="0"/>
                </a:lnTo>
                <a:close/>
              </a:path>
            </a:pathLst>
          </a:custGeom>
          <a:blipFill rotWithShape="1">
            <a:blip r:embed="rId4">
              <a:alphaModFix/>
            </a:blip>
            <a:stretch>
              <a:fillRect l="-274686" t="-7573" r="-97412" b="-878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4" name="Google Shape;364;p6"/>
          <p:cNvSpPr/>
          <p:nvPr/>
        </p:nvSpPr>
        <p:spPr>
          <a:xfrm>
            <a:off x="545975" y="8068111"/>
            <a:ext cx="3879630" cy="2997014"/>
          </a:xfrm>
          <a:custGeom>
            <a:avLst/>
            <a:gdLst/>
            <a:ahLst/>
            <a:cxnLst/>
            <a:rect l="l" t="t" r="r" b="b"/>
            <a:pathLst>
              <a:path w="3879630" h="2997014" extrusionOk="0">
                <a:moveTo>
                  <a:pt x="0" y="0"/>
                </a:moveTo>
                <a:lnTo>
                  <a:pt x="3879630" y="0"/>
                </a:lnTo>
                <a:lnTo>
                  <a:pt x="3879630" y="2997015"/>
                </a:lnTo>
                <a:lnTo>
                  <a:pt x="0" y="2997015"/>
                </a:lnTo>
                <a:lnTo>
                  <a:pt x="0" y="0"/>
                </a:lnTo>
                <a:close/>
              </a:path>
            </a:pathLst>
          </a:custGeom>
          <a:blipFill rotWithShape="1">
            <a:blip r:embed="rId5">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5" name="Google Shape;365;p6"/>
          <p:cNvSpPr/>
          <p:nvPr/>
        </p:nvSpPr>
        <p:spPr>
          <a:xfrm>
            <a:off x="15864885" y="339322"/>
            <a:ext cx="2230037" cy="2230037"/>
          </a:xfrm>
          <a:custGeom>
            <a:avLst/>
            <a:gdLst/>
            <a:ahLst/>
            <a:cxnLst/>
            <a:rect l="l" t="t" r="r" b="b"/>
            <a:pathLst>
              <a:path w="2230037" h="2230037" extrusionOk="0">
                <a:moveTo>
                  <a:pt x="0" y="0"/>
                </a:moveTo>
                <a:lnTo>
                  <a:pt x="2230037" y="0"/>
                </a:lnTo>
                <a:lnTo>
                  <a:pt x="2230037" y="2230037"/>
                </a:lnTo>
                <a:lnTo>
                  <a:pt x="0" y="223003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66" name="Google Shape;366;p6"/>
          <p:cNvGrpSpPr/>
          <p:nvPr/>
        </p:nvGrpSpPr>
        <p:grpSpPr>
          <a:xfrm>
            <a:off x="9775493" y="9271143"/>
            <a:ext cx="5421843" cy="554787"/>
            <a:chOff x="0" y="-9525"/>
            <a:chExt cx="1427975" cy="146117"/>
          </a:xfrm>
        </p:grpSpPr>
        <p:sp>
          <p:nvSpPr>
            <p:cNvPr id="367" name="Google Shape;367;p6"/>
            <p:cNvSpPr/>
            <p:nvPr/>
          </p:nvSpPr>
          <p:spPr>
            <a:xfrm>
              <a:off x="0" y="0"/>
              <a:ext cx="1427975" cy="136592"/>
            </a:xfrm>
            <a:custGeom>
              <a:avLst/>
              <a:gdLst/>
              <a:ahLst/>
              <a:cxnLst/>
              <a:rect l="l" t="t" r="r" b="b"/>
              <a:pathLst>
                <a:path w="1427975" h="136592" extrusionOk="0">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8" name="Google Shape;368;p6"/>
            <p:cNvSpPr txBox="1"/>
            <p:nvPr/>
          </p:nvSpPr>
          <p:spPr>
            <a:xfrm>
              <a:off x="0" y="-9525"/>
              <a:ext cx="1427975" cy="146117"/>
            </a:xfrm>
            <a:prstGeom prst="rect">
              <a:avLst/>
            </a:prstGeom>
            <a:noFill/>
            <a:ln>
              <a:noFill/>
            </a:ln>
          </p:spPr>
          <p:txBody>
            <a:bodyPr spcFirstLastPara="1" wrap="square" lIns="50800" tIns="50800" rIns="50800" bIns="50800" anchor="ctr" anchorCtr="0">
              <a:noAutofit/>
            </a:bodyPr>
            <a:lstStyle/>
            <a:p>
              <a:pPr marL="0" marR="0" lvl="0" indent="0" algn="ctr" rtl="0">
                <a:lnSpc>
                  <a:spcPct val="130000"/>
                </a:lnSpc>
                <a:spcBef>
                  <a:spcPts val="0"/>
                </a:spcBef>
                <a:spcAft>
                  <a:spcPts val="0"/>
                </a:spcAft>
                <a:buNone/>
              </a:pPr>
              <a:r>
                <a:rPr lang="en-US" sz="1800" b="1">
                  <a:solidFill>
                    <a:srgbClr val="EDEAD0"/>
                  </a:solidFill>
                  <a:latin typeface="Noto Sans"/>
                  <a:ea typeface="Noto Sans"/>
                  <a:cs typeface="Noto Sans"/>
                  <a:sym typeface="Noto Sans"/>
                </a:rPr>
                <a:t>CLPM PASTORS' ON-BOARDING BOOTCAMP</a:t>
              </a:r>
              <a:endParaRPr/>
            </a:p>
          </p:txBody>
        </p:sp>
      </p:grpSp>
      <p:cxnSp>
        <p:nvCxnSpPr>
          <p:cNvPr id="369" name="Google Shape;369;p6"/>
          <p:cNvCxnSpPr/>
          <p:nvPr/>
        </p:nvCxnSpPr>
        <p:spPr>
          <a:xfrm>
            <a:off x="4634487" y="9566619"/>
            <a:ext cx="5278276" cy="0"/>
          </a:xfrm>
          <a:prstGeom prst="straightConnector1">
            <a:avLst/>
          </a:prstGeom>
          <a:noFill/>
          <a:ln w="38100" cap="rnd" cmpd="sng">
            <a:solidFill>
              <a:srgbClr val="53655B"/>
            </a:solidFill>
            <a:prstDash val="solid"/>
            <a:round/>
            <a:headEnd type="none" w="sm" len="sm"/>
            <a:tailEnd type="none" w="sm" len="sm"/>
          </a:ln>
        </p:spPr>
      </p:cxnSp>
      <p:sp>
        <p:nvSpPr>
          <p:cNvPr id="371" name="Google Shape;371;p6"/>
          <p:cNvSpPr txBox="1"/>
          <p:nvPr/>
        </p:nvSpPr>
        <p:spPr>
          <a:xfrm>
            <a:off x="2686512" y="1706063"/>
            <a:ext cx="12318954" cy="5429179"/>
          </a:xfrm>
          <a:prstGeom prst="rect">
            <a:avLst/>
          </a:prstGeom>
          <a:noFill/>
          <a:ln>
            <a:noFill/>
          </a:ln>
        </p:spPr>
        <p:txBody>
          <a:bodyPr spcFirstLastPara="1" wrap="square" lIns="0" tIns="0" rIns="0" bIns="0" anchor="t" anchorCtr="0">
            <a:spAutoFit/>
          </a:bodyPr>
          <a:lstStyle/>
          <a:p>
            <a:pPr lvl="0">
              <a:lnSpc>
                <a:spcPct val="140011"/>
              </a:lnSpc>
            </a:pPr>
            <a:r>
              <a:rPr lang="en-PH" sz="3600" dirty="0"/>
              <a:t>The Nurture, Discipleship, and Reclamation (NDR-IEL) program of the Central Luzon Provinces Mission continues to be one of the most vital strategies for church stability and spiritual growth. </a:t>
            </a:r>
          </a:p>
          <a:p>
            <a:pPr lvl="0">
              <a:lnSpc>
                <a:spcPct val="140011"/>
              </a:lnSpc>
            </a:pPr>
            <a:r>
              <a:rPr lang="en-PH" sz="3600" b="1" dirty="0"/>
              <a:t>This initiative aims to strengthen the faith of new and long-time believers, reclaim missing members, and equip disciples to actively participate in God’s mission. </a:t>
            </a:r>
            <a:endParaRPr sz="3600" b="1" dirty="0"/>
          </a:p>
        </p:txBody>
      </p:sp>
      <p:cxnSp>
        <p:nvCxnSpPr>
          <p:cNvPr id="372" name="Google Shape;372;p6"/>
          <p:cNvCxnSpPr/>
          <p:nvPr/>
        </p:nvCxnSpPr>
        <p:spPr>
          <a:xfrm>
            <a:off x="1556195" y="1349669"/>
            <a:ext cx="0" cy="5990384"/>
          </a:xfrm>
          <a:prstGeom prst="straightConnector1">
            <a:avLst/>
          </a:prstGeom>
          <a:noFill/>
          <a:ln w="95250" cap="rnd" cmpd="sng">
            <a:solidFill>
              <a:srgbClr val="5BAB5A"/>
            </a:solidFill>
            <a:prstDash val="dot"/>
            <a:round/>
            <a:headEnd type="none" w="sm" len="sm"/>
            <a:tailEnd type="none" w="sm" len="sm"/>
          </a:ln>
        </p:spPr>
      </p:cxnSp>
      <p:pic>
        <p:nvPicPr>
          <p:cNvPr id="2" name="Google Shape;95;p1">
            <a:extLst>
              <a:ext uri="{FF2B5EF4-FFF2-40B4-BE49-F238E27FC236}">
                <a16:creationId xmlns:a16="http://schemas.microsoft.com/office/drawing/2014/main" id="{25A190F6-96A7-6431-56CE-B28747A1A80D}"/>
              </a:ext>
            </a:extLst>
          </p:cNvPr>
          <p:cNvPicPr preferRelativeResize="0"/>
          <p:nvPr/>
        </p:nvPicPr>
        <p:blipFill>
          <a:blip r:embed="rId7">
            <a:alphaModFix/>
          </a:blip>
          <a:stretch>
            <a:fillRect/>
          </a:stretch>
        </p:blipFill>
        <p:spPr>
          <a:xfrm>
            <a:off x="6282390" y="8409243"/>
            <a:ext cx="1845200" cy="17238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61">
          <a:extLst>
            <a:ext uri="{FF2B5EF4-FFF2-40B4-BE49-F238E27FC236}">
              <a16:creationId xmlns:a16="http://schemas.microsoft.com/office/drawing/2014/main" id="{1ABEA931-177F-F9C7-CB24-85285E6A7475}"/>
            </a:ext>
          </a:extLst>
        </p:cNvPr>
        <p:cNvGrpSpPr/>
        <p:nvPr/>
      </p:nvGrpSpPr>
      <p:grpSpPr>
        <a:xfrm>
          <a:off x="0" y="0"/>
          <a:ext cx="0" cy="0"/>
          <a:chOff x="0" y="0"/>
          <a:chExt cx="0" cy="0"/>
        </a:xfrm>
      </p:grpSpPr>
      <p:sp>
        <p:nvSpPr>
          <p:cNvPr id="362" name="Google Shape;362;p6">
            <a:extLst>
              <a:ext uri="{FF2B5EF4-FFF2-40B4-BE49-F238E27FC236}">
                <a16:creationId xmlns:a16="http://schemas.microsoft.com/office/drawing/2014/main" id="{AFFFB91F-22F2-B2CE-788D-B2E63BA1670A}"/>
              </a:ext>
            </a:extLst>
          </p:cNvPr>
          <p:cNvSpPr/>
          <p:nvPr/>
        </p:nvSpPr>
        <p:spPr>
          <a:xfrm>
            <a:off x="-180975" y="6746876"/>
            <a:ext cx="16057932" cy="4396110"/>
          </a:xfrm>
          <a:custGeom>
            <a:avLst/>
            <a:gdLst/>
            <a:ahLst/>
            <a:cxnLst/>
            <a:rect l="l" t="t" r="r" b="b"/>
            <a:pathLst>
              <a:path w="16057932" h="4396110" extrusionOk="0">
                <a:moveTo>
                  <a:pt x="0" y="0"/>
                </a:moveTo>
                <a:lnTo>
                  <a:pt x="16057932" y="0"/>
                </a:lnTo>
                <a:lnTo>
                  <a:pt x="16057932" y="4396110"/>
                </a:lnTo>
                <a:lnTo>
                  <a:pt x="0" y="4396110"/>
                </a:lnTo>
                <a:lnTo>
                  <a:pt x="0" y="0"/>
                </a:lnTo>
                <a:close/>
              </a:path>
            </a:pathLst>
          </a:custGeom>
          <a:blipFill rotWithShape="1">
            <a:blip r:embed="rId3">
              <a:alphaModFix amt="25000"/>
            </a:blip>
            <a:stretch>
              <a:fillRect t="-14336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3" name="Google Shape;363;p6">
            <a:extLst>
              <a:ext uri="{FF2B5EF4-FFF2-40B4-BE49-F238E27FC236}">
                <a16:creationId xmlns:a16="http://schemas.microsoft.com/office/drawing/2014/main" id="{D118B925-8C9D-9186-65BE-6C0A6AB2E104}"/>
              </a:ext>
            </a:extLst>
          </p:cNvPr>
          <p:cNvSpPr/>
          <p:nvPr/>
        </p:nvSpPr>
        <p:spPr>
          <a:xfrm>
            <a:off x="15671806" y="0"/>
            <a:ext cx="2616194" cy="10287000"/>
          </a:xfrm>
          <a:custGeom>
            <a:avLst/>
            <a:gdLst/>
            <a:ahLst/>
            <a:cxnLst/>
            <a:rect l="l" t="t" r="r" b="b"/>
            <a:pathLst>
              <a:path w="2616194" h="10287000" extrusionOk="0">
                <a:moveTo>
                  <a:pt x="0" y="0"/>
                </a:moveTo>
                <a:lnTo>
                  <a:pt x="2616194" y="0"/>
                </a:lnTo>
                <a:lnTo>
                  <a:pt x="2616194" y="10287000"/>
                </a:lnTo>
                <a:lnTo>
                  <a:pt x="0" y="10287000"/>
                </a:lnTo>
                <a:lnTo>
                  <a:pt x="0" y="0"/>
                </a:lnTo>
                <a:close/>
              </a:path>
            </a:pathLst>
          </a:custGeom>
          <a:blipFill rotWithShape="1">
            <a:blip r:embed="rId4">
              <a:alphaModFix/>
            </a:blip>
            <a:stretch>
              <a:fillRect l="-274686" t="-7573" r="-97412" b="-878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4" name="Google Shape;364;p6">
            <a:extLst>
              <a:ext uri="{FF2B5EF4-FFF2-40B4-BE49-F238E27FC236}">
                <a16:creationId xmlns:a16="http://schemas.microsoft.com/office/drawing/2014/main" id="{F55D5FCD-A352-A69E-20D4-151FE68528FD}"/>
              </a:ext>
            </a:extLst>
          </p:cNvPr>
          <p:cNvSpPr/>
          <p:nvPr/>
        </p:nvSpPr>
        <p:spPr>
          <a:xfrm>
            <a:off x="545975" y="8068111"/>
            <a:ext cx="3879630" cy="2997014"/>
          </a:xfrm>
          <a:custGeom>
            <a:avLst/>
            <a:gdLst/>
            <a:ahLst/>
            <a:cxnLst/>
            <a:rect l="l" t="t" r="r" b="b"/>
            <a:pathLst>
              <a:path w="3879630" h="2997014" extrusionOk="0">
                <a:moveTo>
                  <a:pt x="0" y="0"/>
                </a:moveTo>
                <a:lnTo>
                  <a:pt x="3879630" y="0"/>
                </a:lnTo>
                <a:lnTo>
                  <a:pt x="3879630" y="2997015"/>
                </a:lnTo>
                <a:lnTo>
                  <a:pt x="0" y="2997015"/>
                </a:lnTo>
                <a:lnTo>
                  <a:pt x="0" y="0"/>
                </a:lnTo>
                <a:close/>
              </a:path>
            </a:pathLst>
          </a:custGeom>
          <a:blipFill rotWithShape="1">
            <a:blip r:embed="rId5">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5" name="Google Shape;365;p6">
            <a:extLst>
              <a:ext uri="{FF2B5EF4-FFF2-40B4-BE49-F238E27FC236}">
                <a16:creationId xmlns:a16="http://schemas.microsoft.com/office/drawing/2014/main" id="{90D0AECF-41EB-18D9-7E9D-21E0AEBD3347}"/>
              </a:ext>
            </a:extLst>
          </p:cNvPr>
          <p:cNvSpPr/>
          <p:nvPr/>
        </p:nvSpPr>
        <p:spPr>
          <a:xfrm>
            <a:off x="15864885" y="339322"/>
            <a:ext cx="2230037" cy="2230037"/>
          </a:xfrm>
          <a:custGeom>
            <a:avLst/>
            <a:gdLst/>
            <a:ahLst/>
            <a:cxnLst/>
            <a:rect l="l" t="t" r="r" b="b"/>
            <a:pathLst>
              <a:path w="2230037" h="2230037" extrusionOk="0">
                <a:moveTo>
                  <a:pt x="0" y="0"/>
                </a:moveTo>
                <a:lnTo>
                  <a:pt x="2230037" y="0"/>
                </a:lnTo>
                <a:lnTo>
                  <a:pt x="2230037" y="2230037"/>
                </a:lnTo>
                <a:lnTo>
                  <a:pt x="0" y="223003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66" name="Google Shape;366;p6">
            <a:extLst>
              <a:ext uri="{FF2B5EF4-FFF2-40B4-BE49-F238E27FC236}">
                <a16:creationId xmlns:a16="http://schemas.microsoft.com/office/drawing/2014/main" id="{62EBD990-479B-A504-8E2E-CCF509600BFC}"/>
              </a:ext>
            </a:extLst>
          </p:cNvPr>
          <p:cNvGrpSpPr/>
          <p:nvPr/>
        </p:nvGrpSpPr>
        <p:grpSpPr>
          <a:xfrm>
            <a:off x="9775493" y="9271143"/>
            <a:ext cx="5421843" cy="554787"/>
            <a:chOff x="0" y="-9525"/>
            <a:chExt cx="1427975" cy="146117"/>
          </a:xfrm>
        </p:grpSpPr>
        <p:sp>
          <p:nvSpPr>
            <p:cNvPr id="367" name="Google Shape;367;p6">
              <a:extLst>
                <a:ext uri="{FF2B5EF4-FFF2-40B4-BE49-F238E27FC236}">
                  <a16:creationId xmlns:a16="http://schemas.microsoft.com/office/drawing/2014/main" id="{029DFB48-2568-4BFA-A5F6-EDD86D240D3A}"/>
                </a:ext>
              </a:extLst>
            </p:cNvPr>
            <p:cNvSpPr/>
            <p:nvPr/>
          </p:nvSpPr>
          <p:spPr>
            <a:xfrm>
              <a:off x="0" y="0"/>
              <a:ext cx="1427975" cy="136592"/>
            </a:xfrm>
            <a:custGeom>
              <a:avLst/>
              <a:gdLst/>
              <a:ahLst/>
              <a:cxnLst/>
              <a:rect l="l" t="t" r="r" b="b"/>
              <a:pathLst>
                <a:path w="1427975" h="136592" extrusionOk="0">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8" name="Google Shape;368;p6">
              <a:extLst>
                <a:ext uri="{FF2B5EF4-FFF2-40B4-BE49-F238E27FC236}">
                  <a16:creationId xmlns:a16="http://schemas.microsoft.com/office/drawing/2014/main" id="{2B02B7E7-EC19-8438-E6A4-C30F8E735B18}"/>
                </a:ext>
              </a:extLst>
            </p:cNvPr>
            <p:cNvSpPr txBox="1"/>
            <p:nvPr/>
          </p:nvSpPr>
          <p:spPr>
            <a:xfrm>
              <a:off x="0" y="-9525"/>
              <a:ext cx="1427975" cy="146117"/>
            </a:xfrm>
            <a:prstGeom prst="rect">
              <a:avLst/>
            </a:prstGeom>
            <a:noFill/>
            <a:ln>
              <a:noFill/>
            </a:ln>
          </p:spPr>
          <p:txBody>
            <a:bodyPr spcFirstLastPara="1" wrap="square" lIns="50800" tIns="50800" rIns="50800" bIns="50800" anchor="ctr" anchorCtr="0">
              <a:noAutofit/>
            </a:bodyPr>
            <a:lstStyle/>
            <a:p>
              <a:pPr marL="0" marR="0" lvl="0" indent="0" algn="ctr" rtl="0">
                <a:lnSpc>
                  <a:spcPct val="130000"/>
                </a:lnSpc>
                <a:spcBef>
                  <a:spcPts val="0"/>
                </a:spcBef>
                <a:spcAft>
                  <a:spcPts val="0"/>
                </a:spcAft>
                <a:buNone/>
              </a:pPr>
              <a:r>
                <a:rPr lang="en-US" sz="1800" b="1">
                  <a:solidFill>
                    <a:srgbClr val="EDEAD0"/>
                  </a:solidFill>
                  <a:latin typeface="Noto Sans"/>
                  <a:ea typeface="Noto Sans"/>
                  <a:cs typeface="Noto Sans"/>
                  <a:sym typeface="Noto Sans"/>
                </a:rPr>
                <a:t>CLPM PASTORS' ON-BOARDING BOOTCAMP</a:t>
              </a:r>
              <a:endParaRPr/>
            </a:p>
          </p:txBody>
        </p:sp>
      </p:grpSp>
      <p:cxnSp>
        <p:nvCxnSpPr>
          <p:cNvPr id="369" name="Google Shape;369;p6">
            <a:extLst>
              <a:ext uri="{FF2B5EF4-FFF2-40B4-BE49-F238E27FC236}">
                <a16:creationId xmlns:a16="http://schemas.microsoft.com/office/drawing/2014/main" id="{6B22FF5C-C820-96CA-B5ED-665C0E7DA53F}"/>
              </a:ext>
            </a:extLst>
          </p:cNvPr>
          <p:cNvCxnSpPr/>
          <p:nvPr/>
        </p:nvCxnSpPr>
        <p:spPr>
          <a:xfrm>
            <a:off x="4634487" y="9566619"/>
            <a:ext cx="5278276" cy="0"/>
          </a:xfrm>
          <a:prstGeom prst="straightConnector1">
            <a:avLst/>
          </a:prstGeom>
          <a:noFill/>
          <a:ln w="38100" cap="rnd" cmpd="sng">
            <a:solidFill>
              <a:srgbClr val="53655B"/>
            </a:solidFill>
            <a:prstDash val="solid"/>
            <a:round/>
            <a:headEnd type="none" w="sm" len="sm"/>
            <a:tailEnd type="none" w="sm" len="sm"/>
          </a:ln>
        </p:spPr>
      </p:cxnSp>
      <p:sp>
        <p:nvSpPr>
          <p:cNvPr id="371" name="Google Shape;371;p6">
            <a:extLst>
              <a:ext uri="{FF2B5EF4-FFF2-40B4-BE49-F238E27FC236}">
                <a16:creationId xmlns:a16="http://schemas.microsoft.com/office/drawing/2014/main" id="{ACFAB470-5A2F-19DD-0279-76142A2EC557}"/>
              </a:ext>
            </a:extLst>
          </p:cNvPr>
          <p:cNvSpPr txBox="1"/>
          <p:nvPr/>
        </p:nvSpPr>
        <p:spPr>
          <a:xfrm>
            <a:off x="2411043" y="296388"/>
            <a:ext cx="11990132" cy="9270230"/>
          </a:xfrm>
          <a:prstGeom prst="rect">
            <a:avLst/>
          </a:prstGeom>
          <a:noFill/>
          <a:ln>
            <a:noFill/>
          </a:ln>
        </p:spPr>
        <p:txBody>
          <a:bodyPr spcFirstLastPara="1" wrap="square" lIns="0" tIns="0" rIns="0" bIns="0" anchor="t" anchorCtr="0">
            <a:spAutoFit/>
          </a:bodyPr>
          <a:lstStyle/>
          <a:p>
            <a:pPr algn="ctr"/>
            <a:r>
              <a:rPr lang="en-PH" sz="3600" dirty="0"/>
              <a:t>Purpose and Objectives</a:t>
            </a:r>
          </a:p>
          <a:p>
            <a:endParaRPr lang="en-PH" sz="3600" dirty="0"/>
          </a:p>
          <a:p>
            <a:r>
              <a:rPr lang="en-PH" sz="4000" dirty="0"/>
              <a:t>The </a:t>
            </a:r>
            <a:r>
              <a:rPr lang="en-PH" sz="4000" b="1" dirty="0"/>
              <a:t>purpose</a:t>
            </a:r>
            <a:r>
              <a:rPr lang="en-PH" sz="4000" dirty="0"/>
              <a:t> is:</a:t>
            </a:r>
          </a:p>
          <a:p>
            <a:r>
              <a:rPr lang="en-PH" sz="4000" dirty="0"/>
              <a:t>To </a:t>
            </a:r>
            <a:r>
              <a:rPr lang="en-PH" sz="4000" b="1" dirty="0"/>
              <a:t>guide</a:t>
            </a:r>
            <a:r>
              <a:rPr lang="en-PH" sz="4000" dirty="0"/>
              <a:t> new believers through Bible study, prayer, and fellowship. </a:t>
            </a:r>
          </a:p>
          <a:p>
            <a:endParaRPr lang="en-PH" sz="4000" dirty="0"/>
          </a:p>
          <a:p>
            <a:r>
              <a:rPr lang="en-PH" sz="4000" dirty="0"/>
              <a:t>To </a:t>
            </a:r>
            <a:r>
              <a:rPr lang="en-PH" sz="4000" b="1" dirty="0"/>
              <a:t>equip</a:t>
            </a:r>
            <a:r>
              <a:rPr lang="en-PH" sz="4000" dirty="0"/>
              <a:t> church members for discipleship.</a:t>
            </a:r>
          </a:p>
          <a:p>
            <a:endParaRPr lang="en-PH" sz="4000" dirty="0"/>
          </a:p>
          <a:p>
            <a:r>
              <a:rPr lang="en-PH" sz="4000" dirty="0"/>
              <a:t>To </a:t>
            </a:r>
            <a:r>
              <a:rPr lang="en-PH" sz="4000" b="1" dirty="0"/>
              <a:t>reclaim</a:t>
            </a:r>
            <a:r>
              <a:rPr lang="en-PH" sz="4000" dirty="0"/>
              <a:t> former members.</a:t>
            </a:r>
          </a:p>
          <a:p>
            <a:endParaRPr lang="en-PH" sz="4000" dirty="0"/>
          </a:p>
          <a:p>
            <a:r>
              <a:rPr lang="en-PH" sz="4000" dirty="0"/>
              <a:t>To </a:t>
            </a:r>
            <a:r>
              <a:rPr lang="en-PH" sz="4000" b="1" dirty="0"/>
              <a:t>strengthen</a:t>
            </a:r>
            <a:r>
              <a:rPr lang="en-PH" sz="4000" dirty="0"/>
              <a:t> unity.</a:t>
            </a:r>
          </a:p>
          <a:p>
            <a:endParaRPr lang="en-PH" sz="4000" dirty="0"/>
          </a:p>
          <a:p>
            <a:r>
              <a:rPr lang="en-PH" sz="4000" dirty="0"/>
              <a:t> To </a:t>
            </a:r>
            <a:r>
              <a:rPr lang="en-PH" sz="4000" b="1" dirty="0"/>
              <a:t>sustain</a:t>
            </a:r>
            <a:r>
              <a:rPr lang="en-PH" sz="4000" dirty="0"/>
              <a:t> growth and retention.</a:t>
            </a:r>
          </a:p>
          <a:p>
            <a:endParaRPr lang="en-PH" sz="4000" dirty="0"/>
          </a:p>
          <a:p>
            <a:pPr lvl="0">
              <a:lnSpc>
                <a:spcPct val="140011"/>
              </a:lnSpc>
            </a:pPr>
            <a:endParaRPr sz="3600" dirty="0"/>
          </a:p>
        </p:txBody>
      </p:sp>
      <p:cxnSp>
        <p:nvCxnSpPr>
          <p:cNvPr id="372" name="Google Shape;372;p6">
            <a:extLst>
              <a:ext uri="{FF2B5EF4-FFF2-40B4-BE49-F238E27FC236}">
                <a16:creationId xmlns:a16="http://schemas.microsoft.com/office/drawing/2014/main" id="{D67705E3-0083-7983-486A-C6B340733131}"/>
              </a:ext>
            </a:extLst>
          </p:cNvPr>
          <p:cNvCxnSpPr/>
          <p:nvPr/>
        </p:nvCxnSpPr>
        <p:spPr>
          <a:xfrm>
            <a:off x="998634" y="1454340"/>
            <a:ext cx="0" cy="5990384"/>
          </a:xfrm>
          <a:prstGeom prst="straightConnector1">
            <a:avLst/>
          </a:prstGeom>
          <a:noFill/>
          <a:ln w="95250" cap="rnd" cmpd="sng">
            <a:solidFill>
              <a:srgbClr val="5BAB5A"/>
            </a:solidFill>
            <a:prstDash val="dot"/>
            <a:round/>
            <a:headEnd type="none" w="sm" len="sm"/>
            <a:tailEnd type="none" w="sm" len="sm"/>
          </a:ln>
        </p:spPr>
      </p:cxnSp>
      <p:pic>
        <p:nvPicPr>
          <p:cNvPr id="2" name="Google Shape;95;p1">
            <a:extLst>
              <a:ext uri="{FF2B5EF4-FFF2-40B4-BE49-F238E27FC236}">
                <a16:creationId xmlns:a16="http://schemas.microsoft.com/office/drawing/2014/main" id="{C8275A9A-C2AA-EE05-9CF5-9B009730B4CB}"/>
              </a:ext>
            </a:extLst>
          </p:cNvPr>
          <p:cNvPicPr preferRelativeResize="0"/>
          <p:nvPr/>
        </p:nvPicPr>
        <p:blipFill>
          <a:blip r:embed="rId7">
            <a:alphaModFix/>
          </a:blip>
          <a:stretch>
            <a:fillRect/>
          </a:stretch>
        </p:blipFill>
        <p:spPr>
          <a:xfrm>
            <a:off x="6282390" y="8409243"/>
            <a:ext cx="1845200" cy="1723800"/>
          </a:xfrm>
          <a:prstGeom prst="rect">
            <a:avLst/>
          </a:prstGeom>
          <a:noFill/>
          <a:ln>
            <a:noFill/>
          </a:ln>
        </p:spPr>
      </p:pic>
      <p:sp>
        <p:nvSpPr>
          <p:cNvPr id="3" name="TextBox 2">
            <a:extLst>
              <a:ext uri="{FF2B5EF4-FFF2-40B4-BE49-F238E27FC236}">
                <a16:creationId xmlns:a16="http://schemas.microsoft.com/office/drawing/2014/main" id="{6CEB3B91-8E2C-39F2-5C48-BD7664C9FDB9}"/>
              </a:ext>
            </a:extLst>
          </p:cNvPr>
          <p:cNvSpPr txBox="1"/>
          <p:nvPr/>
        </p:nvSpPr>
        <p:spPr>
          <a:xfrm>
            <a:off x="6052270" y="2440123"/>
            <a:ext cx="2492990" cy="1200329"/>
          </a:xfrm>
          <a:prstGeom prst="rect">
            <a:avLst/>
          </a:prstGeom>
          <a:noFill/>
        </p:spPr>
        <p:txBody>
          <a:bodyPr wrap="none" rtlCol="0">
            <a:spAutoFit/>
          </a:bodyPr>
          <a:lstStyle/>
          <a:p>
            <a:r>
              <a:rPr lang="en-US" sz="7200" dirty="0"/>
              <a:t>2,549</a:t>
            </a:r>
          </a:p>
        </p:txBody>
      </p:sp>
    </p:spTree>
    <p:extLst>
      <p:ext uri="{BB962C8B-B14F-4D97-AF65-F5344CB8AC3E}">
        <p14:creationId xmlns:p14="http://schemas.microsoft.com/office/powerpoint/2010/main" val="349171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61">
          <a:extLst>
            <a:ext uri="{FF2B5EF4-FFF2-40B4-BE49-F238E27FC236}">
              <a16:creationId xmlns:a16="http://schemas.microsoft.com/office/drawing/2014/main" id="{20524E5B-8F89-F5F8-EF09-9A85618458D3}"/>
            </a:ext>
          </a:extLst>
        </p:cNvPr>
        <p:cNvGrpSpPr/>
        <p:nvPr/>
      </p:nvGrpSpPr>
      <p:grpSpPr>
        <a:xfrm>
          <a:off x="0" y="0"/>
          <a:ext cx="0" cy="0"/>
          <a:chOff x="0" y="0"/>
          <a:chExt cx="0" cy="0"/>
        </a:xfrm>
      </p:grpSpPr>
      <p:sp>
        <p:nvSpPr>
          <p:cNvPr id="362" name="Google Shape;362;p6">
            <a:extLst>
              <a:ext uri="{FF2B5EF4-FFF2-40B4-BE49-F238E27FC236}">
                <a16:creationId xmlns:a16="http://schemas.microsoft.com/office/drawing/2014/main" id="{ECBD5DD2-E106-86E0-E5F9-A8FE13F5D10B}"/>
              </a:ext>
            </a:extLst>
          </p:cNvPr>
          <p:cNvSpPr/>
          <p:nvPr/>
        </p:nvSpPr>
        <p:spPr>
          <a:xfrm>
            <a:off x="-180975" y="6746876"/>
            <a:ext cx="16057932" cy="4396110"/>
          </a:xfrm>
          <a:custGeom>
            <a:avLst/>
            <a:gdLst/>
            <a:ahLst/>
            <a:cxnLst/>
            <a:rect l="l" t="t" r="r" b="b"/>
            <a:pathLst>
              <a:path w="16057932" h="4396110" extrusionOk="0">
                <a:moveTo>
                  <a:pt x="0" y="0"/>
                </a:moveTo>
                <a:lnTo>
                  <a:pt x="16057932" y="0"/>
                </a:lnTo>
                <a:lnTo>
                  <a:pt x="16057932" y="4396110"/>
                </a:lnTo>
                <a:lnTo>
                  <a:pt x="0" y="4396110"/>
                </a:lnTo>
                <a:lnTo>
                  <a:pt x="0" y="0"/>
                </a:lnTo>
                <a:close/>
              </a:path>
            </a:pathLst>
          </a:custGeom>
          <a:blipFill rotWithShape="1">
            <a:blip r:embed="rId3">
              <a:alphaModFix amt="25000"/>
            </a:blip>
            <a:stretch>
              <a:fillRect t="-14336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3" name="Google Shape;363;p6">
            <a:extLst>
              <a:ext uri="{FF2B5EF4-FFF2-40B4-BE49-F238E27FC236}">
                <a16:creationId xmlns:a16="http://schemas.microsoft.com/office/drawing/2014/main" id="{4605F0B9-7032-B0F7-C935-F3772191648D}"/>
              </a:ext>
            </a:extLst>
          </p:cNvPr>
          <p:cNvSpPr/>
          <p:nvPr/>
        </p:nvSpPr>
        <p:spPr>
          <a:xfrm>
            <a:off x="15671806" y="0"/>
            <a:ext cx="2616194" cy="10287000"/>
          </a:xfrm>
          <a:custGeom>
            <a:avLst/>
            <a:gdLst/>
            <a:ahLst/>
            <a:cxnLst/>
            <a:rect l="l" t="t" r="r" b="b"/>
            <a:pathLst>
              <a:path w="2616194" h="10287000" extrusionOk="0">
                <a:moveTo>
                  <a:pt x="0" y="0"/>
                </a:moveTo>
                <a:lnTo>
                  <a:pt x="2616194" y="0"/>
                </a:lnTo>
                <a:lnTo>
                  <a:pt x="2616194" y="10287000"/>
                </a:lnTo>
                <a:lnTo>
                  <a:pt x="0" y="10287000"/>
                </a:lnTo>
                <a:lnTo>
                  <a:pt x="0" y="0"/>
                </a:lnTo>
                <a:close/>
              </a:path>
            </a:pathLst>
          </a:custGeom>
          <a:blipFill rotWithShape="1">
            <a:blip r:embed="rId4">
              <a:alphaModFix/>
            </a:blip>
            <a:stretch>
              <a:fillRect l="-274686" t="-7573" r="-97412" b="-878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4" name="Google Shape;364;p6">
            <a:extLst>
              <a:ext uri="{FF2B5EF4-FFF2-40B4-BE49-F238E27FC236}">
                <a16:creationId xmlns:a16="http://schemas.microsoft.com/office/drawing/2014/main" id="{C67F9001-3A64-0B59-991C-DF2ABFBED0EC}"/>
              </a:ext>
            </a:extLst>
          </p:cNvPr>
          <p:cNvSpPr/>
          <p:nvPr/>
        </p:nvSpPr>
        <p:spPr>
          <a:xfrm>
            <a:off x="545975" y="8068111"/>
            <a:ext cx="3879630" cy="2997014"/>
          </a:xfrm>
          <a:custGeom>
            <a:avLst/>
            <a:gdLst/>
            <a:ahLst/>
            <a:cxnLst/>
            <a:rect l="l" t="t" r="r" b="b"/>
            <a:pathLst>
              <a:path w="3879630" h="2997014" extrusionOk="0">
                <a:moveTo>
                  <a:pt x="0" y="0"/>
                </a:moveTo>
                <a:lnTo>
                  <a:pt x="3879630" y="0"/>
                </a:lnTo>
                <a:lnTo>
                  <a:pt x="3879630" y="2997015"/>
                </a:lnTo>
                <a:lnTo>
                  <a:pt x="0" y="2997015"/>
                </a:lnTo>
                <a:lnTo>
                  <a:pt x="0" y="0"/>
                </a:lnTo>
                <a:close/>
              </a:path>
            </a:pathLst>
          </a:custGeom>
          <a:blipFill rotWithShape="1">
            <a:blip r:embed="rId5">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5" name="Google Shape;365;p6">
            <a:extLst>
              <a:ext uri="{FF2B5EF4-FFF2-40B4-BE49-F238E27FC236}">
                <a16:creationId xmlns:a16="http://schemas.microsoft.com/office/drawing/2014/main" id="{A25C78A7-5F21-F428-438C-1CA872C50818}"/>
              </a:ext>
            </a:extLst>
          </p:cNvPr>
          <p:cNvSpPr/>
          <p:nvPr/>
        </p:nvSpPr>
        <p:spPr>
          <a:xfrm>
            <a:off x="15864885" y="339322"/>
            <a:ext cx="2230037" cy="2230037"/>
          </a:xfrm>
          <a:custGeom>
            <a:avLst/>
            <a:gdLst/>
            <a:ahLst/>
            <a:cxnLst/>
            <a:rect l="l" t="t" r="r" b="b"/>
            <a:pathLst>
              <a:path w="2230037" h="2230037" extrusionOk="0">
                <a:moveTo>
                  <a:pt x="0" y="0"/>
                </a:moveTo>
                <a:lnTo>
                  <a:pt x="2230037" y="0"/>
                </a:lnTo>
                <a:lnTo>
                  <a:pt x="2230037" y="2230037"/>
                </a:lnTo>
                <a:lnTo>
                  <a:pt x="0" y="223003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66" name="Google Shape;366;p6">
            <a:extLst>
              <a:ext uri="{FF2B5EF4-FFF2-40B4-BE49-F238E27FC236}">
                <a16:creationId xmlns:a16="http://schemas.microsoft.com/office/drawing/2014/main" id="{0CD6DB6F-4F65-0BF3-54B8-5ED7925F4E06}"/>
              </a:ext>
            </a:extLst>
          </p:cNvPr>
          <p:cNvGrpSpPr/>
          <p:nvPr/>
        </p:nvGrpSpPr>
        <p:grpSpPr>
          <a:xfrm>
            <a:off x="9775493" y="9271143"/>
            <a:ext cx="5421843" cy="554787"/>
            <a:chOff x="0" y="-9525"/>
            <a:chExt cx="1427975" cy="146117"/>
          </a:xfrm>
        </p:grpSpPr>
        <p:sp>
          <p:nvSpPr>
            <p:cNvPr id="367" name="Google Shape;367;p6">
              <a:extLst>
                <a:ext uri="{FF2B5EF4-FFF2-40B4-BE49-F238E27FC236}">
                  <a16:creationId xmlns:a16="http://schemas.microsoft.com/office/drawing/2014/main" id="{2135E1E5-D193-804F-B6EB-CA6863CA9538}"/>
                </a:ext>
              </a:extLst>
            </p:cNvPr>
            <p:cNvSpPr/>
            <p:nvPr/>
          </p:nvSpPr>
          <p:spPr>
            <a:xfrm>
              <a:off x="0" y="0"/>
              <a:ext cx="1427975" cy="136592"/>
            </a:xfrm>
            <a:custGeom>
              <a:avLst/>
              <a:gdLst/>
              <a:ahLst/>
              <a:cxnLst/>
              <a:rect l="l" t="t" r="r" b="b"/>
              <a:pathLst>
                <a:path w="1427975" h="136592" extrusionOk="0">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8" name="Google Shape;368;p6">
              <a:extLst>
                <a:ext uri="{FF2B5EF4-FFF2-40B4-BE49-F238E27FC236}">
                  <a16:creationId xmlns:a16="http://schemas.microsoft.com/office/drawing/2014/main" id="{04EDAE79-AFB1-ABFE-7A2F-4ABDAB7C5831}"/>
                </a:ext>
              </a:extLst>
            </p:cNvPr>
            <p:cNvSpPr txBox="1"/>
            <p:nvPr/>
          </p:nvSpPr>
          <p:spPr>
            <a:xfrm>
              <a:off x="0" y="-9525"/>
              <a:ext cx="1427975" cy="146117"/>
            </a:xfrm>
            <a:prstGeom prst="rect">
              <a:avLst/>
            </a:prstGeom>
            <a:noFill/>
            <a:ln>
              <a:noFill/>
            </a:ln>
          </p:spPr>
          <p:txBody>
            <a:bodyPr spcFirstLastPara="1" wrap="square" lIns="50800" tIns="50800" rIns="50800" bIns="50800" anchor="ctr" anchorCtr="0">
              <a:noAutofit/>
            </a:bodyPr>
            <a:lstStyle/>
            <a:p>
              <a:pPr marL="0" marR="0" lvl="0" indent="0" algn="ctr" rtl="0">
                <a:lnSpc>
                  <a:spcPct val="130000"/>
                </a:lnSpc>
                <a:spcBef>
                  <a:spcPts val="0"/>
                </a:spcBef>
                <a:spcAft>
                  <a:spcPts val="0"/>
                </a:spcAft>
                <a:buNone/>
              </a:pPr>
              <a:r>
                <a:rPr lang="en-US" sz="1800" b="1">
                  <a:solidFill>
                    <a:srgbClr val="EDEAD0"/>
                  </a:solidFill>
                  <a:latin typeface="Noto Sans"/>
                  <a:ea typeface="Noto Sans"/>
                  <a:cs typeface="Noto Sans"/>
                  <a:sym typeface="Noto Sans"/>
                </a:rPr>
                <a:t>CLPM PASTORS' ON-BOARDING BOOTCAMP</a:t>
              </a:r>
              <a:endParaRPr/>
            </a:p>
          </p:txBody>
        </p:sp>
      </p:grpSp>
      <p:cxnSp>
        <p:nvCxnSpPr>
          <p:cNvPr id="369" name="Google Shape;369;p6">
            <a:extLst>
              <a:ext uri="{FF2B5EF4-FFF2-40B4-BE49-F238E27FC236}">
                <a16:creationId xmlns:a16="http://schemas.microsoft.com/office/drawing/2014/main" id="{B919C488-DB68-ACC8-2068-2A9E677AAD26}"/>
              </a:ext>
            </a:extLst>
          </p:cNvPr>
          <p:cNvCxnSpPr/>
          <p:nvPr/>
        </p:nvCxnSpPr>
        <p:spPr>
          <a:xfrm>
            <a:off x="4634487" y="9566619"/>
            <a:ext cx="5278276" cy="0"/>
          </a:xfrm>
          <a:prstGeom prst="straightConnector1">
            <a:avLst/>
          </a:prstGeom>
          <a:noFill/>
          <a:ln w="38100" cap="rnd" cmpd="sng">
            <a:solidFill>
              <a:srgbClr val="53655B"/>
            </a:solidFill>
            <a:prstDash val="solid"/>
            <a:round/>
            <a:headEnd type="none" w="sm" len="sm"/>
            <a:tailEnd type="none" w="sm" len="sm"/>
          </a:ln>
        </p:spPr>
      </p:cxnSp>
      <p:sp>
        <p:nvSpPr>
          <p:cNvPr id="371" name="Google Shape;371;p6">
            <a:extLst>
              <a:ext uri="{FF2B5EF4-FFF2-40B4-BE49-F238E27FC236}">
                <a16:creationId xmlns:a16="http://schemas.microsoft.com/office/drawing/2014/main" id="{48A77540-BD25-2381-2116-45614C15D9C1}"/>
              </a:ext>
            </a:extLst>
          </p:cNvPr>
          <p:cNvSpPr txBox="1"/>
          <p:nvPr/>
        </p:nvSpPr>
        <p:spPr>
          <a:xfrm>
            <a:off x="2485790" y="1699451"/>
            <a:ext cx="11990132" cy="4961358"/>
          </a:xfrm>
          <a:prstGeom prst="rect">
            <a:avLst/>
          </a:prstGeom>
          <a:noFill/>
          <a:ln>
            <a:noFill/>
          </a:ln>
        </p:spPr>
        <p:txBody>
          <a:bodyPr spcFirstLastPara="1" wrap="square" lIns="0" tIns="0" rIns="0" bIns="0" anchor="t" anchorCtr="0">
            <a:spAutoFit/>
          </a:bodyPr>
          <a:lstStyle/>
          <a:p>
            <a:pPr algn="ctr"/>
            <a:r>
              <a:rPr lang="en-PH" sz="3600" dirty="0"/>
              <a:t>Purpose and Objectives</a:t>
            </a:r>
          </a:p>
          <a:p>
            <a:endParaRPr lang="en-PH" sz="3600" dirty="0"/>
          </a:p>
          <a:p>
            <a:r>
              <a:rPr lang="en-PH" sz="4000" dirty="0"/>
              <a:t>The </a:t>
            </a:r>
            <a:r>
              <a:rPr lang="en-PH" sz="4000" b="1" dirty="0"/>
              <a:t>objective</a:t>
            </a:r>
            <a:r>
              <a:rPr lang="en-PH" sz="4000" dirty="0"/>
              <a:t> is to establish nurturing programs, conduct discipleship training, implement a reclamation plan, encourage believers to become mentors, and develop evaluation tools to monitor growth, retention, and member engagement.</a:t>
            </a:r>
          </a:p>
          <a:p>
            <a:pPr lvl="0">
              <a:lnSpc>
                <a:spcPct val="140011"/>
              </a:lnSpc>
            </a:pPr>
            <a:endParaRPr sz="3600" dirty="0"/>
          </a:p>
        </p:txBody>
      </p:sp>
      <p:cxnSp>
        <p:nvCxnSpPr>
          <p:cNvPr id="372" name="Google Shape;372;p6">
            <a:extLst>
              <a:ext uri="{FF2B5EF4-FFF2-40B4-BE49-F238E27FC236}">
                <a16:creationId xmlns:a16="http://schemas.microsoft.com/office/drawing/2014/main" id="{334E4CE4-6C4B-0F97-ADB1-0EFF76636729}"/>
              </a:ext>
            </a:extLst>
          </p:cNvPr>
          <p:cNvCxnSpPr/>
          <p:nvPr/>
        </p:nvCxnSpPr>
        <p:spPr>
          <a:xfrm>
            <a:off x="1556195" y="1349669"/>
            <a:ext cx="0" cy="5990384"/>
          </a:xfrm>
          <a:prstGeom prst="straightConnector1">
            <a:avLst/>
          </a:prstGeom>
          <a:noFill/>
          <a:ln w="95250" cap="rnd" cmpd="sng">
            <a:solidFill>
              <a:srgbClr val="5BAB5A"/>
            </a:solidFill>
            <a:prstDash val="dot"/>
            <a:round/>
            <a:headEnd type="none" w="sm" len="sm"/>
            <a:tailEnd type="none" w="sm" len="sm"/>
          </a:ln>
        </p:spPr>
      </p:cxnSp>
      <p:pic>
        <p:nvPicPr>
          <p:cNvPr id="2" name="Google Shape;95;p1">
            <a:extLst>
              <a:ext uri="{FF2B5EF4-FFF2-40B4-BE49-F238E27FC236}">
                <a16:creationId xmlns:a16="http://schemas.microsoft.com/office/drawing/2014/main" id="{1546929D-312D-C7C6-6B92-E084D683569F}"/>
              </a:ext>
            </a:extLst>
          </p:cNvPr>
          <p:cNvPicPr preferRelativeResize="0"/>
          <p:nvPr/>
        </p:nvPicPr>
        <p:blipFill>
          <a:blip r:embed="rId7">
            <a:alphaModFix/>
          </a:blip>
          <a:stretch>
            <a:fillRect/>
          </a:stretch>
        </p:blipFill>
        <p:spPr>
          <a:xfrm>
            <a:off x="6282390" y="8409243"/>
            <a:ext cx="1845200" cy="1723800"/>
          </a:xfrm>
          <a:prstGeom prst="rect">
            <a:avLst/>
          </a:prstGeom>
          <a:noFill/>
          <a:ln>
            <a:noFill/>
          </a:ln>
        </p:spPr>
      </p:pic>
    </p:spTree>
    <p:extLst>
      <p:ext uri="{BB962C8B-B14F-4D97-AF65-F5344CB8AC3E}">
        <p14:creationId xmlns:p14="http://schemas.microsoft.com/office/powerpoint/2010/main" val="3921123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61">
          <a:extLst>
            <a:ext uri="{FF2B5EF4-FFF2-40B4-BE49-F238E27FC236}">
              <a16:creationId xmlns:a16="http://schemas.microsoft.com/office/drawing/2014/main" id="{F5B457A5-47C4-9435-A7DC-187F6DCA0CF9}"/>
            </a:ext>
          </a:extLst>
        </p:cNvPr>
        <p:cNvGrpSpPr/>
        <p:nvPr/>
      </p:nvGrpSpPr>
      <p:grpSpPr>
        <a:xfrm>
          <a:off x="0" y="0"/>
          <a:ext cx="0" cy="0"/>
          <a:chOff x="0" y="0"/>
          <a:chExt cx="0" cy="0"/>
        </a:xfrm>
      </p:grpSpPr>
      <p:sp>
        <p:nvSpPr>
          <p:cNvPr id="362" name="Google Shape;362;p6">
            <a:extLst>
              <a:ext uri="{FF2B5EF4-FFF2-40B4-BE49-F238E27FC236}">
                <a16:creationId xmlns:a16="http://schemas.microsoft.com/office/drawing/2014/main" id="{2D19607F-377E-126F-B97A-29ECABFB6881}"/>
              </a:ext>
            </a:extLst>
          </p:cNvPr>
          <p:cNvSpPr/>
          <p:nvPr/>
        </p:nvSpPr>
        <p:spPr>
          <a:xfrm>
            <a:off x="-180975" y="6746876"/>
            <a:ext cx="16057932" cy="4396110"/>
          </a:xfrm>
          <a:custGeom>
            <a:avLst/>
            <a:gdLst/>
            <a:ahLst/>
            <a:cxnLst/>
            <a:rect l="l" t="t" r="r" b="b"/>
            <a:pathLst>
              <a:path w="16057932" h="4396110" extrusionOk="0">
                <a:moveTo>
                  <a:pt x="0" y="0"/>
                </a:moveTo>
                <a:lnTo>
                  <a:pt x="16057932" y="0"/>
                </a:lnTo>
                <a:lnTo>
                  <a:pt x="16057932" y="4396110"/>
                </a:lnTo>
                <a:lnTo>
                  <a:pt x="0" y="4396110"/>
                </a:lnTo>
                <a:lnTo>
                  <a:pt x="0" y="0"/>
                </a:lnTo>
                <a:close/>
              </a:path>
            </a:pathLst>
          </a:custGeom>
          <a:blipFill rotWithShape="1">
            <a:blip r:embed="rId3">
              <a:alphaModFix amt="25000"/>
            </a:blip>
            <a:stretch>
              <a:fillRect t="-14336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3" name="Google Shape;363;p6">
            <a:extLst>
              <a:ext uri="{FF2B5EF4-FFF2-40B4-BE49-F238E27FC236}">
                <a16:creationId xmlns:a16="http://schemas.microsoft.com/office/drawing/2014/main" id="{466F03D5-AD5A-046B-0ACB-E260B6799765}"/>
              </a:ext>
            </a:extLst>
          </p:cNvPr>
          <p:cNvSpPr/>
          <p:nvPr/>
        </p:nvSpPr>
        <p:spPr>
          <a:xfrm>
            <a:off x="15671806" y="0"/>
            <a:ext cx="2616194" cy="10287000"/>
          </a:xfrm>
          <a:custGeom>
            <a:avLst/>
            <a:gdLst/>
            <a:ahLst/>
            <a:cxnLst/>
            <a:rect l="l" t="t" r="r" b="b"/>
            <a:pathLst>
              <a:path w="2616194" h="10287000" extrusionOk="0">
                <a:moveTo>
                  <a:pt x="0" y="0"/>
                </a:moveTo>
                <a:lnTo>
                  <a:pt x="2616194" y="0"/>
                </a:lnTo>
                <a:lnTo>
                  <a:pt x="2616194" y="10287000"/>
                </a:lnTo>
                <a:lnTo>
                  <a:pt x="0" y="10287000"/>
                </a:lnTo>
                <a:lnTo>
                  <a:pt x="0" y="0"/>
                </a:lnTo>
                <a:close/>
              </a:path>
            </a:pathLst>
          </a:custGeom>
          <a:blipFill rotWithShape="1">
            <a:blip r:embed="rId4">
              <a:alphaModFix/>
            </a:blip>
            <a:stretch>
              <a:fillRect l="-274686" t="-7573" r="-97412" b="-878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4" name="Google Shape;364;p6">
            <a:extLst>
              <a:ext uri="{FF2B5EF4-FFF2-40B4-BE49-F238E27FC236}">
                <a16:creationId xmlns:a16="http://schemas.microsoft.com/office/drawing/2014/main" id="{167024C6-8627-A8B9-6EA7-72C0E5D460EB}"/>
              </a:ext>
            </a:extLst>
          </p:cNvPr>
          <p:cNvSpPr/>
          <p:nvPr/>
        </p:nvSpPr>
        <p:spPr>
          <a:xfrm>
            <a:off x="545975" y="8068111"/>
            <a:ext cx="3879630" cy="2997014"/>
          </a:xfrm>
          <a:custGeom>
            <a:avLst/>
            <a:gdLst/>
            <a:ahLst/>
            <a:cxnLst/>
            <a:rect l="l" t="t" r="r" b="b"/>
            <a:pathLst>
              <a:path w="3879630" h="2997014" extrusionOk="0">
                <a:moveTo>
                  <a:pt x="0" y="0"/>
                </a:moveTo>
                <a:lnTo>
                  <a:pt x="3879630" y="0"/>
                </a:lnTo>
                <a:lnTo>
                  <a:pt x="3879630" y="2997015"/>
                </a:lnTo>
                <a:lnTo>
                  <a:pt x="0" y="2997015"/>
                </a:lnTo>
                <a:lnTo>
                  <a:pt x="0" y="0"/>
                </a:lnTo>
                <a:close/>
              </a:path>
            </a:pathLst>
          </a:custGeom>
          <a:blipFill rotWithShape="1">
            <a:blip r:embed="rId5">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5" name="Google Shape;365;p6">
            <a:extLst>
              <a:ext uri="{FF2B5EF4-FFF2-40B4-BE49-F238E27FC236}">
                <a16:creationId xmlns:a16="http://schemas.microsoft.com/office/drawing/2014/main" id="{40AB9381-5E93-709B-BE41-20B5B0F394B1}"/>
              </a:ext>
            </a:extLst>
          </p:cNvPr>
          <p:cNvSpPr/>
          <p:nvPr/>
        </p:nvSpPr>
        <p:spPr>
          <a:xfrm>
            <a:off x="15864885" y="339322"/>
            <a:ext cx="2230037" cy="2230037"/>
          </a:xfrm>
          <a:custGeom>
            <a:avLst/>
            <a:gdLst/>
            <a:ahLst/>
            <a:cxnLst/>
            <a:rect l="l" t="t" r="r" b="b"/>
            <a:pathLst>
              <a:path w="2230037" h="2230037" extrusionOk="0">
                <a:moveTo>
                  <a:pt x="0" y="0"/>
                </a:moveTo>
                <a:lnTo>
                  <a:pt x="2230037" y="0"/>
                </a:lnTo>
                <a:lnTo>
                  <a:pt x="2230037" y="2230037"/>
                </a:lnTo>
                <a:lnTo>
                  <a:pt x="0" y="223003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66" name="Google Shape;366;p6">
            <a:extLst>
              <a:ext uri="{FF2B5EF4-FFF2-40B4-BE49-F238E27FC236}">
                <a16:creationId xmlns:a16="http://schemas.microsoft.com/office/drawing/2014/main" id="{C3025706-2715-49F1-09FE-ED162DE87F2B}"/>
              </a:ext>
            </a:extLst>
          </p:cNvPr>
          <p:cNvGrpSpPr/>
          <p:nvPr/>
        </p:nvGrpSpPr>
        <p:grpSpPr>
          <a:xfrm>
            <a:off x="9775493" y="9271143"/>
            <a:ext cx="5421843" cy="554787"/>
            <a:chOff x="0" y="-9525"/>
            <a:chExt cx="1427975" cy="146117"/>
          </a:xfrm>
        </p:grpSpPr>
        <p:sp>
          <p:nvSpPr>
            <p:cNvPr id="367" name="Google Shape;367;p6">
              <a:extLst>
                <a:ext uri="{FF2B5EF4-FFF2-40B4-BE49-F238E27FC236}">
                  <a16:creationId xmlns:a16="http://schemas.microsoft.com/office/drawing/2014/main" id="{B451C83D-F165-BD18-A005-B5E934F6C099}"/>
                </a:ext>
              </a:extLst>
            </p:cNvPr>
            <p:cNvSpPr/>
            <p:nvPr/>
          </p:nvSpPr>
          <p:spPr>
            <a:xfrm>
              <a:off x="0" y="0"/>
              <a:ext cx="1427975" cy="136592"/>
            </a:xfrm>
            <a:custGeom>
              <a:avLst/>
              <a:gdLst/>
              <a:ahLst/>
              <a:cxnLst/>
              <a:rect l="l" t="t" r="r" b="b"/>
              <a:pathLst>
                <a:path w="1427975" h="136592" extrusionOk="0">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8" name="Google Shape;368;p6">
              <a:extLst>
                <a:ext uri="{FF2B5EF4-FFF2-40B4-BE49-F238E27FC236}">
                  <a16:creationId xmlns:a16="http://schemas.microsoft.com/office/drawing/2014/main" id="{9786CC92-03F2-8541-94CD-393525E5B6C9}"/>
                </a:ext>
              </a:extLst>
            </p:cNvPr>
            <p:cNvSpPr txBox="1"/>
            <p:nvPr/>
          </p:nvSpPr>
          <p:spPr>
            <a:xfrm>
              <a:off x="0" y="-9525"/>
              <a:ext cx="1427975" cy="146117"/>
            </a:xfrm>
            <a:prstGeom prst="rect">
              <a:avLst/>
            </a:prstGeom>
            <a:noFill/>
            <a:ln>
              <a:noFill/>
            </a:ln>
          </p:spPr>
          <p:txBody>
            <a:bodyPr spcFirstLastPara="1" wrap="square" lIns="50800" tIns="50800" rIns="50800" bIns="50800" anchor="ctr" anchorCtr="0">
              <a:noAutofit/>
            </a:bodyPr>
            <a:lstStyle/>
            <a:p>
              <a:pPr marL="0" marR="0" lvl="0" indent="0" algn="ctr" rtl="0">
                <a:lnSpc>
                  <a:spcPct val="130000"/>
                </a:lnSpc>
                <a:spcBef>
                  <a:spcPts val="0"/>
                </a:spcBef>
                <a:spcAft>
                  <a:spcPts val="0"/>
                </a:spcAft>
                <a:buNone/>
              </a:pPr>
              <a:r>
                <a:rPr lang="en-US" sz="1800" b="1">
                  <a:solidFill>
                    <a:srgbClr val="EDEAD0"/>
                  </a:solidFill>
                  <a:latin typeface="Noto Sans"/>
                  <a:ea typeface="Noto Sans"/>
                  <a:cs typeface="Noto Sans"/>
                  <a:sym typeface="Noto Sans"/>
                </a:rPr>
                <a:t>CLPM PASTORS' ON-BOARDING BOOTCAMP</a:t>
              </a:r>
              <a:endParaRPr/>
            </a:p>
          </p:txBody>
        </p:sp>
      </p:grpSp>
      <p:cxnSp>
        <p:nvCxnSpPr>
          <p:cNvPr id="369" name="Google Shape;369;p6">
            <a:extLst>
              <a:ext uri="{FF2B5EF4-FFF2-40B4-BE49-F238E27FC236}">
                <a16:creationId xmlns:a16="http://schemas.microsoft.com/office/drawing/2014/main" id="{711957AB-89B1-C4F1-E501-4359CD289ADA}"/>
              </a:ext>
            </a:extLst>
          </p:cNvPr>
          <p:cNvCxnSpPr/>
          <p:nvPr/>
        </p:nvCxnSpPr>
        <p:spPr>
          <a:xfrm>
            <a:off x="4634487" y="9566619"/>
            <a:ext cx="5278276" cy="0"/>
          </a:xfrm>
          <a:prstGeom prst="straightConnector1">
            <a:avLst/>
          </a:prstGeom>
          <a:noFill/>
          <a:ln w="38100" cap="rnd" cmpd="sng">
            <a:solidFill>
              <a:srgbClr val="53655B"/>
            </a:solidFill>
            <a:prstDash val="solid"/>
            <a:round/>
            <a:headEnd type="none" w="sm" len="sm"/>
            <a:tailEnd type="none" w="sm" len="sm"/>
          </a:ln>
        </p:spPr>
      </p:cxnSp>
      <p:sp>
        <p:nvSpPr>
          <p:cNvPr id="371" name="Google Shape;371;p6">
            <a:extLst>
              <a:ext uri="{FF2B5EF4-FFF2-40B4-BE49-F238E27FC236}">
                <a16:creationId xmlns:a16="http://schemas.microsoft.com/office/drawing/2014/main" id="{F5C72206-4C26-4CCC-7965-78EEC7D727D1}"/>
              </a:ext>
            </a:extLst>
          </p:cNvPr>
          <p:cNvSpPr txBox="1"/>
          <p:nvPr/>
        </p:nvSpPr>
        <p:spPr>
          <a:xfrm>
            <a:off x="2030665" y="3106924"/>
            <a:ext cx="13001167" cy="2068259"/>
          </a:xfrm>
          <a:prstGeom prst="rect">
            <a:avLst/>
          </a:prstGeom>
          <a:noFill/>
          <a:ln>
            <a:noFill/>
          </a:ln>
        </p:spPr>
        <p:txBody>
          <a:bodyPr spcFirstLastPara="1" wrap="square" lIns="0" tIns="0" rIns="0" bIns="0" anchor="t" anchorCtr="0">
            <a:spAutoFit/>
          </a:bodyPr>
          <a:lstStyle/>
          <a:p>
            <a:pPr lvl="0" algn="ctr">
              <a:lnSpc>
                <a:spcPct val="140011"/>
              </a:lnSpc>
            </a:pPr>
            <a:r>
              <a:rPr lang="en-US" sz="4800" b="1" dirty="0"/>
              <a:t>NURTURING AND RETENTION PROGRAMS </a:t>
            </a:r>
          </a:p>
          <a:p>
            <a:pPr lvl="0" algn="ctr">
              <a:lnSpc>
                <a:spcPct val="140011"/>
              </a:lnSpc>
            </a:pPr>
            <a:r>
              <a:rPr lang="en-US" sz="4800" b="1" dirty="0"/>
              <a:t>FOR NEW MEMBERS  </a:t>
            </a:r>
            <a:endParaRPr sz="4800" b="1" dirty="0"/>
          </a:p>
        </p:txBody>
      </p:sp>
      <p:cxnSp>
        <p:nvCxnSpPr>
          <p:cNvPr id="372" name="Google Shape;372;p6">
            <a:extLst>
              <a:ext uri="{FF2B5EF4-FFF2-40B4-BE49-F238E27FC236}">
                <a16:creationId xmlns:a16="http://schemas.microsoft.com/office/drawing/2014/main" id="{B88E0C4A-539E-48B1-95E2-C11F3E2D543A}"/>
              </a:ext>
            </a:extLst>
          </p:cNvPr>
          <p:cNvCxnSpPr/>
          <p:nvPr/>
        </p:nvCxnSpPr>
        <p:spPr>
          <a:xfrm>
            <a:off x="1556195" y="1349669"/>
            <a:ext cx="0" cy="5990384"/>
          </a:xfrm>
          <a:prstGeom prst="straightConnector1">
            <a:avLst/>
          </a:prstGeom>
          <a:noFill/>
          <a:ln w="95250" cap="rnd" cmpd="sng">
            <a:solidFill>
              <a:srgbClr val="5BAB5A"/>
            </a:solidFill>
            <a:prstDash val="dot"/>
            <a:round/>
            <a:headEnd type="none" w="sm" len="sm"/>
            <a:tailEnd type="none" w="sm" len="sm"/>
          </a:ln>
        </p:spPr>
      </p:cxnSp>
      <p:pic>
        <p:nvPicPr>
          <p:cNvPr id="2" name="Google Shape;95;p1">
            <a:extLst>
              <a:ext uri="{FF2B5EF4-FFF2-40B4-BE49-F238E27FC236}">
                <a16:creationId xmlns:a16="http://schemas.microsoft.com/office/drawing/2014/main" id="{FF2E6F70-65AB-33EE-080E-CDB91E26D359}"/>
              </a:ext>
            </a:extLst>
          </p:cNvPr>
          <p:cNvPicPr preferRelativeResize="0"/>
          <p:nvPr/>
        </p:nvPicPr>
        <p:blipFill>
          <a:blip r:embed="rId7">
            <a:alphaModFix/>
          </a:blip>
          <a:stretch>
            <a:fillRect/>
          </a:stretch>
        </p:blipFill>
        <p:spPr>
          <a:xfrm>
            <a:off x="6282390" y="8409243"/>
            <a:ext cx="1845200" cy="1723800"/>
          </a:xfrm>
          <a:prstGeom prst="rect">
            <a:avLst/>
          </a:prstGeom>
          <a:noFill/>
          <a:ln>
            <a:noFill/>
          </a:ln>
        </p:spPr>
      </p:pic>
    </p:spTree>
    <p:extLst>
      <p:ext uri="{BB962C8B-B14F-4D97-AF65-F5344CB8AC3E}">
        <p14:creationId xmlns:p14="http://schemas.microsoft.com/office/powerpoint/2010/main" val="3400038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61">
          <a:extLst>
            <a:ext uri="{FF2B5EF4-FFF2-40B4-BE49-F238E27FC236}">
              <a16:creationId xmlns:a16="http://schemas.microsoft.com/office/drawing/2014/main" id="{B6A475B9-6427-325A-5F4D-E7C3E9440107}"/>
            </a:ext>
          </a:extLst>
        </p:cNvPr>
        <p:cNvGrpSpPr/>
        <p:nvPr/>
      </p:nvGrpSpPr>
      <p:grpSpPr>
        <a:xfrm>
          <a:off x="0" y="0"/>
          <a:ext cx="0" cy="0"/>
          <a:chOff x="0" y="0"/>
          <a:chExt cx="0" cy="0"/>
        </a:xfrm>
      </p:grpSpPr>
      <p:sp>
        <p:nvSpPr>
          <p:cNvPr id="362" name="Google Shape;362;p6">
            <a:extLst>
              <a:ext uri="{FF2B5EF4-FFF2-40B4-BE49-F238E27FC236}">
                <a16:creationId xmlns:a16="http://schemas.microsoft.com/office/drawing/2014/main" id="{BFFEFFF5-E8B9-9620-26A1-833E641FBB13}"/>
              </a:ext>
            </a:extLst>
          </p:cNvPr>
          <p:cNvSpPr/>
          <p:nvPr/>
        </p:nvSpPr>
        <p:spPr>
          <a:xfrm>
            <a:off x="-180975" y="6746876"/>
            <a:ext cx="16057932" cy="4396110"/>
          </a:xfrm>
          <a:custGeom>
            <a:avLst/>
            <a:gdLst/>
            <a:ahLst/>
            <a:cxnLst/>
            <a:rect l="l" t="t" r="r" b="b"/>
            <a:pathLst>
              <a:path w="16057932" h="4396110" extrusionOk="0">
                <a:moveTo>
                  <a:pt x="0" y="0"/>
                </a:moveTo>
                <a:lnTo>
                  <a:pt x="16057932" y="0"/>
                </a:lnTo>
                <a:lnTo>
                  <a:pt x="16057932" y="4396110"/>
                </a:lnTo>
                <a:lnTo>
                  <a:pt x="0" y="4396110"/>
                </a:lnTo>
                <a:lnTo>
                  <a:pt x="0" y="0"/>
                </a:lnTo>
                <a:close/>
              </a:path>
            </a:pathLst>
          </a:custGeom>
          <a:blipFill rotWithShape="1">
            <a:blip r:embed="rId3">
              <a:alphaModFix amt="25000"/>
            </a:blip>
            <a:stretch>
              <a:fillRect t="-14336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3" name="Google Shape;363;p6">
            <a:extLst>
              <a:ext uri="{FF2B5EF4-FFF2-40B4-BE49-F238E27FC236}">
                <a16:creationId xmlns:a16="http://schemas.microsoft.com/office/drawing/2014/main" id="{A7119CC2-047B-EBD8-2BBF-5C3CAB47CB7F}"/>
              </a:ext>
            </a:extLst>
          </p:cNvPr>
          <p:cNvSpPr/>
          <p:nvPr/>
        </p:nvSpPr>
        <p:spPr>
          <a:xfrm>
            <a:off x="15671806" y="0"/>
            <a:ext cx="2616194" cy="10287000"/>
          </a:xfrm>
          <a:custGeom>
            <a:avLst/>
            <a:gdLst/>
            <a:ahLst/>
            <a:cxnLst/>
            <a:rect l="l" t="t" r="r" b="b"/>
            <a:pathLst>
              <a:path w="2616194" h="10287000" extrusionOk="0">
                <a:moveTo>
                  <a:pt x="0" y="0"/>
                </a:moveTo>
                <a:lnTo>
                  <a:pt x="2616194" y="0"/>
                </a:lnTo>
                <a:lnTo>
                  <a:pt x="2616194" y="10287000"/>
                </a:lnTo>
                <a:lnTo>
                  <a:pt x="0" y="10287000"/>
                </a:lnTo>
                <a:lnTo>
                  <a:pt x="0" y="0"/>
                </a:lnTo>
                <a:close/>
              </a:path>
            </a:pathLst>
          </a:custGeom>
          <a:blipFill rotWithShape="1">
            <a:blip r:embed="rId4">
              <a:alphaModFix/>
            </a:blip>
            <a:stretch>
              <a:fillRect l="-274686" t="-7573" r="-97412" b="-878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4" name="Google Shape;364;p6">
            <a:extLst>
              <a:ext uri="{FF2B5EF4-FFF2-40B4-BE49-F238E27FC236}">
                <a16:creationId xmlns:a16="http://schemas.microsoft.com/office/drawing/2014/main" id="{F8077A4B-01EF-7F2A-D33D-7CEC4AE69E9A}"/>
              </a:ext>
            </a:extLst>
          </p:cNvPr>
          <p:cNvSpPr/>
          <p:nvPr/>
        </p:nvSpPr>
        <p:spPr>
          <a:xfrm>
            <a:off x="545975" y="8068111"/>
            <a:ext cx="3879630" cy="2997014"/>
          </a:xfrm>
          <a:custGeom>
            <a:avLst/>
            <a:gdLst/>
            <a:ahLst/>
            <a:cxnLst/>
            <a:rect l="l" t="t" r="r" b="b"/>
            <a:pathLst>
              <a:path w="3879630" h="2997014" extrusionOk="0">
                <a:moveTo>
                  <a:pt x="0" y="0"/>
                </a:moveTo>
                <a:lnTo>
                  <a:pt x="3879630" y="0"/>
                </a:lnTo>
                <a:lnTo>
                  <a:pt x="3879630" y="2997015"/>
                </a:lnTo>
                <a:lnTo>
                  <a:pt x="0" y="2997015"/>
                </a:lnTo>
                <a:lnTo>
                  <a:pt x="0" y="0"/>
                </a:lnTo>
                <a:close/>
              </a:path>
            </a:pathLst>
          </a:custGeom>
          <a:blipFill rotWithShape="1">
            <a:blip r:embed="rId5">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5" name="Google Shape;365;p6">
            <a:extLst>
              <a:ext uri="{FF2B5EF4-FFF2-40B4-BE49-F238E27FC236}">
                <a16:creationId xmlns:a16="http://schemas.microsoft.com/office/drawing/2014/main" id="{9A94BBD5-0D72-37DA-03C5-4E709632BB4F}"/>
              </a:ext>
            </a:extLst>
          </p:cNvPr>
          <p:cNvSpPr/>
          <p:nvPr/>
        </p:nvSpPr>
        <p:spPr>
          <a:xfrm>
            <a:off x="15864885" y="339322"/>
            <a:ext cx="2230037" cy="2230037"/>
          </a:xfrm>
          <a:custGeom>
            <a:avLst/>
            <a:gdLst/>
            <a:ahLst/>
            <a:cxnLst/>
            <a:rect l="l" t="t" r="r" b="b"/>
            <a:pathLst>
              <a:path w="2230037" h="2230037" extrusionOk="0">
                <a:moveTo>
                  <a:pt x="0" y="0"/>
                </a:moveTo>
                <a:lnTo>
                  <a:pt x="2230037" y="0"/>
                </a:lnTo>
                <a:lnTo>
                  <a:pt x="2230037" y="2230037"/>
                </a:lnTo>
                <a:lnTo>
                  <a:pt x="0" y="223003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66" name="Google Shape;366;p6">
            <a:extLst>
              <a:ext uri="{FF2B5EF4-FFF2-40B4-BE49-F238E27FC236}">
                <a16:creationId xmlns:a16="http://schemas.microsoft.com/office/drawing/2014/main" id="{85CD16AC-6055-4E1B-8AB6-F0584368A96A}"/>
              </a:ext>
            </a:extLst>
          </p:cNvPr>
          <p:cNvGrpSpPr/>
          <p:nvPr/>
        </p:nvGrpSpPr>
        <p:grpSpPr>
          <a:xfrm>
            <a:off x="9775493" y="9271143"/>
            <a:ext cx="5421843" cy="554787"/>
            <a:chOff x="0" y="-9525"/>
            <a:chExt cx="1427975" cy="146117"/>
          </a:xfrm>
        </p:grpSpPr>
        <p:sp>
          <p:nvSpPr>
            <p:cNvPr id="367" name="Google Shape;367;p6">
              <a:extLst>
                <a:ext uri="{FF2B5EF4-FFF2-40B4-BE49-F238E27FC236}">
                  <a16:creationId xmlns:a16="http://schemas.microsoft.com/office/drawing/2014/main" id="{F31BC37E-FB46-228A-4E90-5C422243CB62}"/>
                </a:ext>
              </a:extLst>
            </p:cNvPr>
            <p:cNvSpPr/>
            <p:nvPr/>
          </p:nvSpPr>
          <p:spPr>
            <a:xfrm>
              <a:off x="0" y="0"/>
              <a:ext cx="1427975" cy="136592"/>
            </a:xfrm>
            <a:custGeom>
              <a:avLst/>
              <a:gdLst/>
              <a:ahLst/>
              <a:cxnLst/>
              <a:rect l="l" t="t" r="r" b="b"/>
              <a:pathLst>
                <a:path w="1427975" h="136592" extrusionOk="0">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8" name="Google Shape;368;p6">
              <a:extLst>
                <a:ext uri="{FF2B5EF4-FFF2-40B4-BE49-F238E27FC236}">
                  <a16:creationId xmlns:a16="http://schemas.microsoft.com/office/drawing/2014/main" id="{5DFD5B87-AFFE-36F2-C7C1-2EF3801C111A}"/>
                </a:ext>
              </a:extLst>
            </p:cNvPr>
            <p:cNvSpPr txBox="1"/>
            <p:nvPr/>
          </p:nvSpPr>
          <p:spPr>
            <a:xfrm>
              <a:off x="0" y="-9525"/>
              <a:ext cx="1427975" cy="146117"/>
            </a:xfrm>
            <a:prstGeom prst="rect">
              <a:avLst/>
            </a:prstGeom>
            <a:noFill/>
            <a:ln>
              <a:noFill/>
            </a:ln>
          </p:spPr>
          <p:txBody>
            <a:bodyPr spcFirstLastPara="1" wrap="square" lIns="50800" tIns="50800" rIns="50800" bIns="50800" anchor="ctr" anchorCtr="0">
              <a:noAutofit/>
            </a:bodyPr>
            <a:lstStyle/>
            <a:p>
              <a:pPr marL="0" marR="0" lvl="0" indent="0" algn="ctr" rtl="0">
                <a:lnSpc>
                  <a:spcPct val="130000"/>
                </a:lnSpc>
                <a:spcBef>
                  <a:spcPts val="0"/>
                </a:spcBef>
                <a:spcAft>
                  <a:spcPts val="0"/>
                </a:spcAft>
                <a:buNone/>
              </a:pPr>
              <a:r>
                <a:rPr lang="en-US" sz="1800" b="1">
                  <a:solidFill>
                    <a:srgbClr val="EDEAD0"/>
                  </a:solidFill>
                  <a:latin typeface="Noto Sans"/>
                  <a:ea typeface="Noto Sans"/>
                  <a:cs typeface="Noto Sans"/>
                  <a:sym typeface="Noto Sans"/>
                </a:rPr>
                <a:t>CLPM PASTORS' ON-BOARDING BOOTCAMP</a:t>
              </a:r>
              <a:endParaRPr/>
            </a:p>
          </p:txBody>
        </p:sp>
      </p:grpSp>
      <p:cxnSp>
        <p:nvCxnSpPr>
          <p:cNvPr id="369" name="Google Shape;369;p6">
            <a:extLst>
              <a:ext uri="{FF2B5EF4-FFF2-40B4-BE49-F238E27FC236}">
                <a16:creationId xmlns:a16="http://schemas.microsoft.com/office/drawing/2014/main" id="{AC234331-0038-7938-E0A5-4A7CBD98FF1A}"/>
              </a:ext>
            </a:extLst>
          </p:cNvPr>
          <p:cNvCxnSpPr/>
          <p:nvPr/>
        </p:nvCxnSpPr>
        <p:spPr>
          <a:xfrm>
            <a:off x="4634487" y="9566619"/>
            <a:ext cx="5278276" cy="0"/>
          </a:xfrm>
          <a:prstGeom prst="straightConnector1">
            <a:avLst/>
          </a:prstGeom>
          <a:noFill/>
          <a:ln w="38100" cap="rnd" cmpd="sng">
            <a:solidFill>
              <a:srgbClr val="53655B"/>
            </a:solidFill>
            <a:prstDash val="solid"/>
            <a:round/>
            <a:headEnd type="none" w="sm" len="sm"/>
            <a:tailEnd type="none" w="sm" len="sm"/>
          </a:ln>
        </p:spPr>
      </p:cxnSp>
      <p:cxnSp>
        <p:nvCxnSpPr>
          <p:cNvPr id="372" name="Google Shape;372;p6">
            <a:extLst>
              <a:ext uri="{FF2B5EF4-FFF2-40B4-BE49-F238E27FC236}">
                <a16:creationId xmlns:a16="http://schemas.microsoft.com/office/drawing/2014/main" id="{6A5B34BC-78E2-C7BF-CC7A-D5CA22C046C1}"/>
              </a:ext>
            </a:extLst>
          </p:cNvPr>
          <p:cNvCxnSpPr/>
          <p:nvPr/>
        </p:nvCxnSpPr>
        <p:spPr>
          <a:xfrm>
            <a:off x="1556195" y="1349669"/>
            <a:ext cx="0" cy="5990384"/>
          </a:xfrm>
          <a:prstGeom prst="straightConnector1">
            <a:avLst/>
          </a:prstGeom>
          <a:noFill/>
          <a:ln w="95250" cap="rnd" cmpd="sng">
            <a:solidFill>
              <a:srgbClr val="5BAB5A"/>
            </a:solidFill>
            <a:prstDash val="dot"/>
            <a:round/>
            <a:headEnd type="none" w="sm" len="sm"/>
            <a:tailEnd type="none" w="sm" len="sm"/>
          </a:ln>
        </p:spPr>
      </p:cxnSp>
      <p:pic>
        <p:nvPicPr>
          <p:cNvPr id="2" name="Google Shape;95;p1">
            <a:extLst>
              <a:ext uri="{FF2B5EF4-FFF2-40B4-BE49-F238E27FC236}">
                <a16:creationId xmlns:a16="http://schemas.microsoft.com/office/drawing/2014/main" id="{050FFC28-B7F1-ACE8-8F84-F62D93B4E04F}"/>
              </a:ext>
            </a:extLst>
          </p:cNvPr>
          <p:cNvPicPr preferRelativeResize="0"/>
          <p:nvPr/>
        </p:nvPicPr>
        <p:blipFill>
          <a:blip r:embed="rId7">
            <a:alphaModFix/>
          </a:blip>
          <a:stretch>
            <a:fillRect/>
          </a:stretch>
        </p:blipFill>
        <p:spPr>
          <a:xfrm>
            <a:off x="6282390" y="8409243"/>
            <a:ext cx="1845200" cy="1723800"/>
          </a:xfrm>
          <a:prstGeom prst="rect">
            <a:avLst/>
          </a:prstGeom>
          <a:noFill/>
          <a:ln>
            <a:noFill/>
          </a:ln>
        </p:spPr>
      </p:pic>
      <p:sp>
        <p:nvSpPr>
          <p:cNvPr id="4" name="TextBox 3">
            <a:extLst>
              <a:ext uri="{FF2B5EF4-FFF2-40B4-BE49-F238E27FC236}">
                <a16:creationId xmlns:a16="http://schemas.microsoft.com/office/drawing/2014/main" id="{6F8DED97-9E91-8280-5AE4-F7479BF1AD5D}"/>
              </a:ext>
            </a:extLst>
          </p:cNvPr>
          <p:cNvSpPr txBox="1"/>
          <p:nvPr/>
        </p:nvSpPr>
        <p:spPr>
          <a:xfrm>
            <a:off x="1889971" y="447660"/>
            <a:ext cx="13448060" cy="8956298"/>
          </a:xfrm>
          <a:prstGeom prst="rect">
            <a:avLst/>
          </a:prstGeom>
          <a:noFill/>
        </p:spPr>
        <p:txBody>
          <a:bodyPr wrap="square">
            <a:spAutoFit/>
          </a:bodyPr>
          <a:lstStyle/>
          <a:p>
            <a:pPr marR="457200" lvl="0" algn="ctr" defTabSz="457200">
              <a:defRPr sz="1800"/>
            </a:pPr>
            <a:r>
              <a:rPr lang="en-US" sz="3200" b="1" dirty="0">
                <a:solidFill>
                  <a:schemeClr val="tx1"/>
                </a:solidFill>
                <a:latin typeface="Gurmukhi MT" pitchFamily="2" charset="0"/>
                <a:ea typeface="Cambria"/>
                <a:cs typeface="Gurmukhi MT" pitchFamily="2" charset="0"/>
                <a:sym typeface="Cambria"/>
              </a:rPr>
              <a:t>Objectives of Nurturing and Retention Programs for New Converts</a:t>
            </a:r>
          </a:p>
          <a:p>
            <a:pPr marR="457200" lvl="0" algn="just" defTabSz="457200">
              <a:defRPr sz="1800"/>
            </a:pPr>
            <a:r>
              <a:rPr lang="en-US" sz="3200" b="1" dirty="0">
                <a:solidFill>
                  <a:srgbClr val="FF0000"/>
                </a:solidFill>
                <a:latin typeface="Gurmukhi MT" pitchFamily="2" charset="0"/>
                <a:ea typeface="Cambria"/>
                <a:cs typeface="Gurmukhi MT" pitchFamily="2" charset="0"/>
                <a:sym typeface="Cambria"/>
              </a:rPr>
              <a:t> </a:t>
            </a:r>
          </a:p>
          <a:p>
            <a:pPr marL="778510" marR="457200" lvl="0" indent="-514350" algn="just" defTabSz="457200">
              <a:buAutoNum type="arabicPeriod"/>
              <a:tabLst>
                <a:tab pos="444500" algn="l"/>
              </a:tabLst>
              <a:defRPr sz="1800"/>
            </a:pPr>
            <a:r>
              <a:rPr lang="en-US" sz="3200" dirty="0">
                <a:latin typeface="Cambria"/>
                <a:ea typeface="Cambria"/>
                <a:cs typeface="Cambria"/>
                <a:sym typeface="Cambria"/>
              </a:rPr>
              <a:t>To address the spiritual needs of new believers by providing</a:t>
            </a:r>
          </a:p>
          <a:p>
            <a:pPr marL="264160" marR="457200" lvl="0" algn="just" defTabSz="457200">
              <a:tabLst>
                <a:tab pos="444500" algn="l"/>
              </a:tabLst>
              <a:defRPr sz="1800"/>
            </a:pPr>
            <a:r>
              <a:rPr lang="en-US" sz="3200" dirty="0">
                <a:latin typeface="Cambria"/>
                <a:ea typeface="Cambria"/>
                <a:cs typeface="Cambria"/>
                <a:sym typeface="Cambria"/>
              </a:rPr>
              <a:t>       them a comprehensive program for nurturing so that they</a:t>
            </a:r>
          </a:p>
          <a:p>
            <a:pPr marL="264160" marR="457200" lvl="0" algn="just" defTabSz="457200">
              <a:tabLst>
                <a:tab pos="444500" algn="l"/>
              </a:tabLst>
              <a:defRPr sz="1800"/>
            </a:pPr>
            <a:r>
              <a:rPr lang="en-US" sz="3200" dirty="0">
                <a:latin typeface="Cambria"/>
                <a:ea typeface="Cambria"/>
                <a:cs typeface="Cambria"/>
                <a:sym typeface="Cambria"/>
              </a:rPr>
              <a:t>       would have a strong grasp of the basis of their faith.  </a:t>
            </a:r>
          </a:p>
          <a:p>
            <a:pPr marL="264160" marR="457200" lvl="0" algn="just" defTabSz="457200">
              <a:tabLst>
                <a:tab pos="444500" algn="l"/>
              </a:tabLst>
              <a:defRPr sz="1800"/>
            </a:pPr>
            <a:endParaRPr lang="en-US" sz="3200" dirty="0">
              <a:latin typeface="Cambria"/>
              <a:ea typeface="Cambria"/>
              <a:cs typeface="Cambria"/>
              <a:sym typeface="Cambria"/>
            </a:endParaRPr>
          </a:p>
          <a:p>
            <a:pPr marL="264160" marR="457200" lvl="0" algn="just" defTabSz="457200">
              <a:tabLst>
                <a:tab pos="444500" algn="l"/>
              </a:tabLst>
              <a:defRPr sz="1800"/>
            </a:pPr>
            <a:r>
              <a:rPr lang="en-US" sz="3200" dirty="0">
                <a:latin typeface="Cambria"/>
                <a:ea typeface="Cambria"/>
                <a:cs typeface="Cambria"/>
                <a:sym typeface="Cambria"/>
              </a:rPr>
              <a:t>2. </a:t>
            </a:r>
            <a:r>
              <a:rPr lang="en-US" sz="3200" dirty="0">
                <a:latin typeface="Times New Roman"/>
                <a:ea typeface="Cambria"/>
                <a:cs typeface="Times New Roman"/>
                <a:sym typeface="Cambria"/>
              </a:rPr>
              <a:t>To give new believers guidance for the strengthening of their abiding</a:t>
            </a:r>
          </a:p>
          <a:p>
            <a:pPr marL="264160" marR="457200" lvl="0" algn="just" defTabSz="457200">
              <a:tabLst>
                <a:tab pos="444500" algn="l"/>
              </a:tabLst>
              <a:defRPr sz="1800"/>
            </a:pPr>
            <a:r>
              <a:rPr lang="en-US" sz="3200" dirty="0">
                <a:latin typeface="Times New Roman"/>
                <a:ea typeface="Cambria"/>
                <a:cs typeface="Times New Roman"/>
                <a:sym typeface="Cambria"/>
              </a:rPr>
              <a:t>     relationship with Christ and with their local church through the</a:t>
            </a:r>
          </a:p>
          <a:p>
            <a:pPr marL="264160" marR="457200" lvl="0" algn="just" defTabSz="457200">
              <a:tabLst>
                <a:tab pos="444500" algn="l"/>
              </a:tabLst>
              <a:defRPr sz="1800"/>
            </a:pPr>
            <a:r>
              <a:rPr lang="en-US" sz="3200" dirty="0">
                <a:latin typeface="Times New Roman"/>
                <a:ea typeface="Cambria"/>
                <a:cs typeface="Times New Roman"/>
                <a:sym typeface="Cambria"/>
              </a:rPr>
              <a:t>     practice of personal communion with God and fellowship with</a:t>
            </a:r>
          </a:p>
          <a:p>
            <a:pPr marL="264160" marR="457200" lvl="0" algn="just" defTabSz="457200">
              <a:tabLst>
                <a:tab pos="444500" algn="l"/>
              </a:tabLst>
              <a:defRPr sz="1800"/>
            </a:pPr>
            <a:r>
              <a:rPr lang="en-US" sz="3200" dirty="0">
                <a:latin typeface="Times New Roman"/>
                <a:ea typeface="Cambria"/>
                <a:cs typeface="Times New Roman"/>
                <a:sym typeface="Cambria"/>
              </a:rPr>
              <a:t>     church members.</a:t>
            </a:r>
          </a:p>
          <a:p>
            <a:pPr marL="264160" marR="457200" lvl="0" algn="just" defTabSz="457200">
              <a:tabLst>
                <a:tab pos="444500" algn="l"/>
              </a:tabLst>
              <a:defRPr sz="1800"/>
            </a:pPr>
            <a:endParaRPr lang="en-US" sz="3200" dirty="0">
              <a:latin typeface="Times New Roman"/>
              <a:ea typeface="Cambria"/>
              <a:cs typeface="Times New Roman"/>
              <a:sym typeface="Cambria"/>
            </a:endParaRPr>
          </a:p>
          <a:p>
            <a:pPr marL="264160" marR="457200" algn="just" defTabSz="457200">
              <a:tabLst>
                <a:tab pos="444500" algn="l"/>
              </a:tabLst>
              <a:defRPr sz="1800"/>
            </a:pPr>
            <a:r>
              <a:rPr lang="en-US" sz="3200" dirty="0">
                <a:latin typeface="Times New Roman"/>
                <a:ea typeface="Cambria"/>
                <a:cs typeface="Times New Roman"/>
                <a:sym typeface="Cambria"/>
              </a:rPr>
              <a:t>3.  To provide watchful attention, help and encouragement for the new</a:t>
            </a:r>
          </a:p>
          <a:p>
            <a:pPr marL="264160" marR="457200" algn="just" defTabSz="457200">
              <a:tabLst>
                <a:tab pos="444500" algn="l"/>
              </a:tabLst>
              <a:defRPr sz="1800"/>
            </a:pPr>
            <a:r>
              <a:rPr lang="en-US" sz="3200" dirty="0">
                <a:latin typeface="Times New Roman"/>
                <a:ea typeface="Cambria"/>
                <a:cs typeface="Times New Roman"/>
                <a:sym typeface="Cambria"/>
              </a:rPr>
              <a:t>      converts as they move forward to becoming a mature Seventh-day</a:t>
            </a:r>
          </a:p>
          <a:p>
            <a:pPr marL="264160" marR="457200" algn="just" defTabSz="457200">
              <a:tabLst>
                <a:tab pos="444500" algn="l"/>
              </a:tabLst>
              <a:defRPr sz="1800"/>
            </a:pPr>
            <a:r>
              <a:rPr lang="en-US" sz="3200" dirty="0">
                <a:latin typeface="Times New Roman"/>
                <a:ea typeface="Cambria"/>
                <a:cs typeface="Times New Roman"/>
                <a:sym typeface="Cambria"/>
              </a:rPr>
              <a:t>     Adventist members through visitation, involvement in worship, social</a:t>
            </a:r>
          </a:p>
          <a:p>
            <a:pPr marL="264160" marR="457200" algn="just" defTabSz="457200">
              <a:tabLst>
                <a:tab pos="444500" algn="l"/>
              </a:tabLst>
              <a:defRPr sz="1800"/>
            </a:pPr>
            <a:r>
              <a:rPr lang="en-US" sz="3200" dirty="0">
                <a:latin typeface="Times New Roman"/>
                <a:ea typeface="Cambria"/>
                <a:cs typeface="Times New Roman"/>
                <a:sym typeface="Cambria"/>
              </a:rPr>
              <a:t>     activities and witnessing.</a:t>
            </a:r>
          </a:p>
          <a:p>
            <a:pPr marL="264160" marR="457200" lvl="0" algn="just" defTabSz="457200">
              <a:tabLst>
                <a:tab pos="444500" algn="l"/>
              </a:tabLst>
              <a:defRPr sz="1800"/>
            </a:pPr>
            <a:endParaRPr lang="en-US" sz="3200" dirty="0">
              <a:latin typeface="Times New Roman"/>
              <a:ea typeface="Cambria"/>
              <a:cs typeface="Times New Roman"/>
              <a:sym typeface="Cambria"/>
            </a:endParaRPr>
          </a:p>
          <a:p>
            <a:pPr marL="264160" marR="457200" lvl="0" algn="just" defTabSz="457200">
              <a:tabLst>
                <a:tab pos="444500" algn="l"/>
              </a:tabLst>
              <a:defRPr sz="1800"/>
            </a:pPr>
            <a:endParaRPr lang="en-US" sz="3200" dirty="0">
              <a:latin typeface="Cambria"/>
              <a:ea typeface="Cambria"/>
              <a:cs typeface="Cambria"/>
              <a:sym typeface="Cambria"/>
            </a:endParaRPr>
          </a:p>
          <a:p>
            <a:pPr marR="457200" lvl="0" algn="just" defTabSz="457200">
              <a:defRPr sz="1800"/>
            </a:pPr>
            <a:endParaRPr lang="en-US" sz="3200" dirty="0">
              <a:solidFill>
                <a:srgbClr val="FF0000"/>
              </a:solidFill>
              <a:latin typeface="Gurmukhi MT" pitchFamily="2" charset="0"/>
              <a:ea typeface="Times New Roman"/>
              <a:cs typeface="Gurmukhi MT" pitchFamily="2" charset="0"/>
              <a:sym typeface="Times New Roman"/>
            </a:endParaRPr>
          </a:p>
        </p:txBody>
      </p:sp>
    </p:spTree>
    <p:extLst>
      <p:ext uri="{BB962C8B-B14F-4D97-AF65-F5344CB8AC3E}">
        <p14:creationId xmlns:p14="http://schemas.microsoft.com/office/powerpoint/2010/main" val="33545210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61">
          <a:extLst>
            <a:ext uri="{FF2B5EF4-FFF2-40B4-BE49-F238E27FC236}">
              <a16:creationId xmlns:a16="http://schemas.microsoft.com/office/drawing/2014/main" id="{A21260B0-FE1B-BE5E-54DC-222AF916E198}"/>
            </a:ext>
          </a:extLst>
        </p:cNvPr>
        <p:cNvGrpSpPr/>
        <p:nvPr/>
      </p:nvGrpSpPr>
      <p:grpSpPr>
        <a:xfrm>
          <a:off x="0" y="0"/>
          <a:ext cx="0" cy="0"/>
          <a:chOff x="0" y="0"/>
          <a:chExt cx="0" cy="0"/>
        </a:xfrm>
      </p:grpSpPr>
      <p:sp>
        <p:nvSpPr>
          <p:cNvPr id="362" name="Google Shape;362;p6">
            <a:extLst>
              <a:ext uri="{FF2B5EF4-FFF2-40B4-BE49-F238E27FC236}">
                <a16:creationId xmlns:a16="http://schemas.microsoft.com/office/drawing/2014/main" id="{4BCBCF84-8669-F925-A56E-C876B335C22E}"/>
              </a:ext>
            </a:extLst>
          </p:cNvPr>
          <p:cNvSpPr/>
          <p:nvPr/>
        </p:nvSpPr>
        <p:spPr>
          <a:xfrm>
            <a:off x="-180975" y="6746876"/>
            <a:ext cx="16057932" cy="4396110"/>
          </a:xfrm>
          <a:custGeom>
            <a:avLst/>
            <a:gdLst/>
            <a:ahLst/>
            <a:cxnLst/>
            <a:rect l="l" t="t" r="r" b="b"/>
            <a:pathLst>
              <a:path w="16057932" h="4396110" extrusionOk="0">
                <a:moveTo>
                  <a:pt x="0" y="0"/>
                </a:moveTo>
                <a:lnTo>
                  <a:pt x="16057932" y="0"/>
                </a:lnTo>
                <a:lnTo>
                  <a:pt x="16057932" y="4396110"/>
                </a:lnTo>
                <a:lnTo>
                  <a:pt x="0" y="4396110"/>
                </a:lnTo>
                <a:lnTo>
                  <a:pt x="0" y="0"/>
                </a:lnTo>
                <a:close/>
              </a:path>
            </a:pathLst>
          </a:custGeom>
          <a:blipFill rotWithShape="1">
            <a:blip r:embed="rId3">
              <a:alphaModFix amt="25000"/>
            </a:blip>
            <a:stretch>
              <a:fillRect t="-14336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3" name="Google Shape;363;p6">
            <a:extLst>
              <a:ext uri="{FF2B5EF4-FFF2-40B4-BE49-F238E27FC236}">
                <a16:creationId xmlns:a16="http://schemas.microsoft.com/office/drawing/2014/main" id="{EBBE640C-DB83-6A29-9452-AC8C94720771}"/>
              </a:ext>
            </a:extLst>
          </p:cNvPr>
          <p:cNvSpPr/>
          <p:nvPr/>
        </p:nvSpPr>
        <p:spPr>
          <a:xfrm>
            <a:off x="15671806" y="0"/>
            <a:ext cx="2616194" cy="10287000"/>
          </a:xfrm>
          <a:custGeom>
            <a:avLst/>
            <a:gdLst/>
            <a:ahLst/>
            <a:cxnLst/>
            <a:rect l="l" t="t" r="r" b="b"/>
            <a:pathLst>
              <a:path w="2616194" h="10287000" extrusionOk="0">
                <a:moveTo>
                  <a:pt x="0" y="0"/>
                </a:moveTo>
                <a:lnTo>
                  <a:pt x="2616194" y="0"/>
                </a:lnTo>
                <a:lnTo>
                  <a:pt x="2616194" y="10287000"/>
                </a:lnTo>
                <a:lnTo>
                  <a:pt x="0" y="10287000"/>
                </a:lnTo>
                <a:lnTo>
                  <a:pt x="0" y="0"/>
                </a:lnTo>
                <a:close/>
              </a:path>
            </a:pathLst>
          </a:custGeom>
          <a:blipFill rotWithShape="1">
            <a:blip r:embed="rId4">
              <a:alphaModFix/>
            </a:blip>
            <a:stretch>
              <a:fillRect l="-274686" t="-7573" r="-97412" b="-878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4" name="Google Shape;364;p6">
            <a:extLst>
              <a:ext uri="{FF2B5EF4-FFF2-40B4-BE49-F238E27FC236}">
                <a16:creationId xmlns:a16="http://schemas.microsoft.com/office/drawing/2014/main" id="{4DAEB155-4FA8-B213-25F6-9DF62E136E76}"/>
              </a:ext>
            </a:extLst>
          </p:cNvPr>
          <p:cNvSpPr/>
          <p:nvPr/>
        </p:nvSpPr>
        <p:spPr>
          <a:xfrm>
            <a:off x="545975" y="8068111"/>
            <a:ext cx="3879630" cy="2997014"/>
          </a:xfrm>
          <a:custGeom>
            <a:avLst/>
            <a:gdLst/>
            <a:ahLst/>
            <a:cxnLst/>
            <a:rect l="l" t="t" r="r" b="b"/>
            <a:pathLst>
              <a:path w="3879630" h="2997014" extrusionOk="0">
                <a:moveTo>
                  <a:pt x="0" y="0"/>
                </a:moveTo>
                <a:lnTo>
                  <a:pt x="3879630" y="0"/>
                </a:lnTo>
                <a:lnTo>
                  <a:pt x="3879630" y="2997015"/>
                </a:lnTo>
                <a:lnTo>
                  <a:pt x="0" y="2997015"/>
                </a:lnTo>
                <a:lnTo>
                  <a:pt x="0" y="0"/>
                </a:lnTo>
                <a:close/>
              </a:path>
            </a:pathLst>
          </a:custGeom>
          <a:blipFill rotWithShape="1">
            <a:blip r:embed="rId5">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5" name="Google Shape;365;p6">
            <a:extLst>
              <a:ext uri="{FF2B5EF4-FFF2-40B4-BE49-F238E27FC236}">
                <a16:creationId xmlns:a16="http://schemas.microsoft.com/office/drawing/2014/main" id="{530A7ABF-6E2C-064D-E321-D39AC98F17EB}"/>
              </a:ext>
            </a:extLst>
          </p:cNvPr>
          <p:cNvSpPr/>
          <p:nvPr/>
        </p:nvSpPr>
        <p:spPr>
          <a:xfrm>
            <a:off x="15864885" y="339322"/>
            <a:ext cx="2230037" cy="2230037"/>
          </a:xfrm>
          <a:custGeom>
            <a:avLst/>
            <a:gdLst/>
            <a:ahLst/>
            <a:cxnLst/>
            <a:rect l="l" t="t" r="r" b="b"/>
            <a:pathLst>
              <a:path w="2230037" h="2230037" extrusionOk="0">
                <a:moveTo>
                  <a:pt x="0" y="0"/>
                </a:moveTo>
                <a:lnTo>
                  <a:pt x="2230037" y="0"/>
                </a:lnTo>
                <a:lnTo>
                  <a:pt x="2230037" y="2230037"/>
                </a:lnTo>
                <a:lnTo>
                  <a:pt x="0" y="223003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66" name="Google Shape;366;p6">
            <a:extLst>
              <a:ext uri="{FF2B5EF4-FFF2-40B4-BE49-F238E27FC236}">
                <a16:creationId xmlns:a16="http://schemas.microsoft.com/office/drawing/2014/main" id="{14EEEAB3-C378-9132-9E1B-A6209FB25B0A}"/>
              </a:ext>
            </a:extLst>
          </p:cNvPr>
          <p:cNvGrpSpPr/>
          <p:nvPr/>
        </p:nvGrpSpPr>
        <p:grpSpPr>
          <a:xfrm>
            <a:off x="9775493" y="9271143"/>
            <a:ext cx="5421843" cy="554787"/>
            <a:chOff x="0" y="-9525"/>
            <a:chExt cx="1427975" cy="146117"/>
          </a:xfrm>
        </p:grpSpPr>
        <p:sp>
          <p:nvSpPr>
            <p:cNvPr id="367" name="Google Shape;367;p6">
              <a:extLst>
                <a:ext uri="{FF2B5EF4-FFF2-40B4-BE49-F238E27FC236}">
                  <a16:creationId xmlns:a16="http://schemas.microsoft.com/office/drawing/2014/main" id="{69FCEFCB-DDC2-1B35-D02A-BB6C818C99A8}"/>
                </a:ext>
              </a:extLst>
            </p:cNvPr>
            <p:cNvSpPr/>
            <p:nvPr/>
          </p:nvSpPr>
          <p:spPr>
            <a:xfrm>
              <a:off x="0" y="0"/>
              <a:ext cx="1427975" cy="136592"/>
            </a:xfrm>
            <a:custGeom>
              <a:avLst/>
              <a:gdLst/>
              <a:ahLst/>
              <a:cxnLst/>
              <a:rect l="l" t="t" r="r" b="b"/>
              <a:pathLst>
                <a:path w="1427975" h="136592" extrusionOk="0">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8" name="Google Shape;368;p6">
              <a:extLst>
                <a:ext uri="{FF2B5EF4-FFF2-40B4-BE49-F238E27FC236}">
                  <a16:creationId xmlns:a16="http://schemas.microsoft.com/office/drawing/2014/main" id="{F289F834-B2DD-F268-8DEE-5CA23DEB0C8B}"/>
                </a:ext>
              </a:extLst>
            </p:cNvPr>
            <p:cNvSpPr txBox="1"/>
            <p:nvPr/>
          </p:nvSpPr>
          <p:spPr>
            <a:xfrm>
              <a:off x="0" y="-9525"/>
              <a:ext cx="1427975" cy="146117"/>
            </a:xfrm>
            <a:prstGeom prst="rect">
              <a:avLst/>
            </a:prstGeom>
            <a:noFill/>
            <a:ln>
              <a:noFill/>
            </a:ln>
          </p:spPr>
          <p:txBody>
            <a:bodyPr spcFirstLastPara="1" wrap="square" lIns="50800" tIns="50800" rIns="50800" bIns="50800" anchor="ctr" anchorCtr="0">
              <a:noAutofit/>
            </a:bodyPr>
            <a:lstStyle/>
            <a:p>
              <a:pPr marL="0" marR="0" lvl="0" indent="0" algn="ctr" rtl="0">
                <a:lnSpc>
                  <a:spcPct val="130000"/>
                </a:lnSpc>
                <a:spcBef>
                  <a:spcPts val="0"/>
                </a:spcBef>
                <a:spcAft>
                  <a:spcPts val="0"/>
                </a:spcAft>
                <a:buNone/>
              </a:pPr>
              <a:r>
                <a:rPr lang="en-US" sz="1800" b="1">
                  <a:solidFill>
                    <a:srgbClr val="EDEAD0"/>
                  </a:solidFill>
                  <a:latin typeface="Noto Sans"/>
                  <a:ea typeface="Noto Sans"/>
                  <a:cs typeface="Noto Sans"/>
                  <a:sym typeface="Noto Sans"/>
                </a:rPr>
                <a:t>CLPM PASTORS' ON-BOARDING BOOTCAMP</a:t>
              </a:r>
              <a:endParaRPr/>
            </a:p>
          </p:txBody>
        </p:sp>
      </p:grpSp>
      <p:cxnSp>
        <p:nvCxnSpPr>
          <p:cNvPr id="369" name="Google Shape;369;p6">
            <a:extLst>
              <a:ext uri="{FF2B5EF4-FFF2-40B4-BE49-F238E27FC236}">
                <a16:creationId xmlns:a16="http://schemas.microsoft.com/office/drawing/2014/main" id="{A7BB7B88-DB9A-F59A-FF65-518B3C212834}"/>
              </a:ext>
            </a:extLst>
          </p:cNvPr>
          <p:cNvCxnSpPr/>
          <p:nvPr/>
        </p:nvCxnSpPr>
        <p:spPr>
          <a:xfrm>
            <a:off x="4634487" y="9566619"/>
            <a:ext cx="5278276" cy="0"/>
          </a:xfrm>
          <a:prstGeom prst="straightConnector1">
            <a:avLst/>
          </a:prstGeom>
          <a:noFill/>
          <a:ln w="38100" cap="rnd" cmpd="sng">
            <a:solidFill>
              <a:srgbClr val="53655B"/>
            </a:solidFill>
            <a:prstDash val="solid"/>
            <a:round/>
            <a:headEnd type="none" w="sm" len="sm"/>
            <a:tailEnd type="none" w="sm" len="sm"/>
          </a:ln>
        </p:spPr>
      </p:cxnSp>
      <p:cxnSp>
        <p:nvCxnSpPr>
          <p:cNvPr id="372" name="Google Shape;372;p6">
            <a:extLst>
              <a:ext uri="{FF2B5EF4-FFF2-40B4-BE49-F238E27FC236}">
                <a16:creationId xmlns:a16="http://schemas.microsoft.com/office/drawing/2014/main" id="{0B63919F-A3DA-330A-DF23-190BF7EC780A}"/>
              </a:ext>
            </a:extLst>
          </p:cNvPr>
          <p:cNvCxnSpPr/>
          <p:nvPr/>
        </p:nvCxnSpPr>
        <p:spPr>
          <a:xfrm>
            <a:off x="1556195" y="1349669"/>
            <a:ext cx="0" cy="5990384"/>
          </a:xfrm>
          <a:prstGeom prst="straightConnector1">
            <a:avLst/>
          </a:prstGeom>
          <a:noFill/>
          <a:ln w="95250" cap="rnd" cmpd="sng">
            <a:solidFill>
              <a:srgbClr val="5BAB5A"/>
            </a:solidFill>
            <a:prstDash val="dot"/>
            <a:round/>
            <a:headEnd type="none" w="sm" len="sm"/>
            <a:tailEnd type="none" w="sm" len="sm"/>
          </a:ln>
        </p:spPr>
      </p:cxnSp>
      <p:pic>
        <p:nvPicPr>
          <p:cNvPr id="2" name="Google Shape;95;p1">
            <a:extLst>
              <a:ext uri="{FF2B5EF4-FFF2-40B4-BE49-F238E27FC236}">
                <a16:creationId xmlns:a16="http://schemas.microsoft.com/office/drawing/2014/main" id="{3BDB8B59-DFA9-AED4-38D9-3900C0AB1EC7}"/>
              </a:ext>
            </a:extLst>
          </p:cNvPr>
          <p:cNvPicPr preferRelativeResize="0"/>
          <p:nvPr/>
        </p:nvPicPr>
        <p:blipFill>
          <a:blip r:embed="rId7">
            <a:alphaModFix/>
          </a:blip>
          <a:stretch>
            <a:fillRect/>
          </a:stretch>
        </p:blipFill>
        <p:spPr>
          <a:xfrm>
            <a:off x="6282390" y="8409243"/>
            <a:ext cx="1845200" cy="1723800"/>
          </a:xfrm>
          <a:prstGeom prst="rect">
            <a:avLst/>
          </a:prstGeom>
          <a:noFill/>
          <a:ln>
            <a:noFill/>
          </a:ln>
        </p:spPr>
      </p:pic>
      <p:sp>
        <p:nvSpPr>
          <p:cNvPr id="4" name="TextBox 3">
            <a:extLst>
              <a:ext uri="{FF2B5EF4-FFF2-40B4-BE49-F238E27FC236}">
                <a16:creationId xmlns:a16="http://schemas.microsoft.com/office/drawing/2014/main" id="{32E185FE-1C49-5912-96DA-7BB29C5BE241}"/>
              </a:ext>
            </a:extLst>
          </p:cNvPr>
          <p:cNvSpPr txBox="1"/>
          <p:nvPr/>
        </p:nvSpPr>
        <p:spPr>
          <a:xfrm>
            <a:off x="2030667" y="461070"/>
            <a:ext cx="13166669" cy="9448740"/>
          </a:xfrm>
          <a:prstGeom prst="rect">
            <a:avLst/>
          </a:prstGeom>
          <a:noFill/>
        </p:spPr>
        <p:txBody>
          <a:bodyPr wrap="square">
            <a:spAutoFit/>
          </a:bodyPr>
          <a:lstStyle/>
          <a:p>
            <a:pPr marR="457200" lvl="0" algn="ctr" defTabSz="457200">
              <a:defRPr sz="1800"/>
            </a:pPr>
            <a:r>
              <a:rPr lang="en-US" sz="3200" b="1" dirty="0">
                <a:solidFill>
                  <a:schemeClr val="tx1"/>
                </a:solidFill>
                <a:latin typeface="Gurmukhi MT" pitchFamily="2" charset="0"/>
                <a:ea typeface="Cambria"/>
                <a:cs typeface="Gurmukhi MT" pitchFamily="2" charset="0"/>
                <a:sym typeface="Cambria"/>
              </a:rPr>
              <a:t>Objectives of Nurturing and Retention Program for New Converts</a:t>
            </a:r>
          </a:p>
          <a:p>
            <a:pPr marR="457200" lvl="0" algn="just" defTabSz="457200">
              <a:defRPr sz="1800"/>
            </a:pPr>
            <a:r>
              <a:rPr lang="en-US" sz="3200" b="1" dirty="0">
                <a:solidFill>
                  <a:srgbClr val="FF0000"/>
                </a:solidFill>
                <a:latin typeface="Gurmukhi MT" pitchFamily="2" charset="0"/>
                <a:ea typeface="Cambria"/>
                <a:cs typeface="Gurmukhi MT" pitchFamily="2" charset="0"/>
                <a:sym typeface="Cambria"/>
              </a:rPr>
              <a:t> </a:t>
            </a:r>
          </a:p>
          <a:p>
            <a:pPr marL="264160" marR="457200" lvl="0" algn="just" defTabSz="457200">
              <a:tabLst>
                <a:tab pos="444500" algn="l"/>
              </a:tabLst>
              <a:defRPr sz="1800"/>
            </a:pPr>
            <a:r>
              <a:rPr lang="en-US" sz="3200" dirty="0">
                <a:latin typeface="Times New Roman"/>
                <a:ea typeface="Cambria"/>
                <a:cs typeface="Times New Roman"/>
                <a:sym typeface="Cambria"/>
              </a:rPr>
              <a:t>4. To develop in new members a sense of belonging among the newly</a:t>
            </a:r>
          </a:p>
          <a:p>
            <a:pPr marL="264160" marR="457200" lvl="0" algn="just" defTabSz="457200">
              <a:tabLst>
                <a:tab pos="444500" algn="l"/>
              </a:tabLst>
              <a:defRPr sz="1800"/>
            </a:pPr>
            <a:r>
              <a:rPr lang="en-US" sz="3200" dirty="0">
                <a:latin typeface="Times New Roman"/>
                <a:ea typeface="Cambria"/>
                <a:cs typeface="Times New Roman"/>
                <a:sym typeface="Cambria"/>
              </a:rPr>
              <a:t>     baptized members of the church.</a:t>
            </a:r>
          </a:p>
          <a:p>
            <a:pPr marL="264160" marR="457200" lvl="0" algn="just" defTabSz="457200">
              <a:tabLst>
                <a:tab pos="444500" algn="l"/>
              </a:tabLst>
              <a:defRPr sz="1800"/>
            </a:pPr>
            <a:endParaRPr lang="en-US" sz="3200" dirty="0">
              <a:latin typeface="Times New Roman"/>
              <a:ea typeface="Cambria"/>
              <a:cs typeface="Times New Roman"/>
              <a:sym typeface="Cambria"/>
            </a:endParaRPr>
          </a:p>
          <a:p>
            <a:pPr marL="264160" marR="457200" lvl="0" algn="just" defTabSz="457200">
              <a:tabLst>
                <a:tab pos="444500" algn="l"/>
              </a:tabLst>
              <a:defRPr sz="1800"/>
            </a:pPr>
            <a:r>
              <a:rPr lang="en-US" sz="3200" dirty="0">
                <a:latin typeface="Times New Roman"/>
                <a:ea typeface="Cambria"/>
                <a:cs typeface="Times New Roman"/>
                <a:sym typeface="Cambria"/>
              </a:rPr>
              <a:t>5. To provide new coverts with meaningful experiences to exercise their</a:t>
            </a:r>
          </a:p>
          <a:p>
            <a:pPr marL="264160" marR="457200" lvl="0" algn="just" defTabSz="457200">
              <a:tabLst>
                <a:tab pos="444500" algn="l"/>
              </a:tabLst>
              <a:defRPr sz="1800"/>
            </a:pPr>
            <a:r>
              <a:rPr lang="en-US" sz="3200" dirty="0">
                <a:latin typeface="Times New Roman"/>
                <a:ea typeface="Cambria"/>
                <a:cs typeface="Times New Roman"/>
                <a:sym typeface="Cambria"/>
              </a:rPr>
              <a:t>     faith in God.</a:t>
            </a:r>
          </a:p>
          <a:p>
            <a:pPr marL="264160" marR="457200" lvl="0" algn="just" defTabSz="457200">
              <a:tabLst>
                <a:tab pos="444500" algn="l"/>
              </a:tabLst>
              <a:defRPr sz="1800"/>
            </a:pPr>
            <a:endParaRPr lang="en-US" sz="3200" dirty="0">
              <a:latin typeface="Times New Roman"/>
              <a:ea typeface="Cambria"/>
              <a:cs typeface="Times New Roman"/>
              <a:sym typeface="Cambria"/>
            </a:endParaRPr>
          </a:p>
          <a:p>
            <a:pPr marL="264160" marR="457200" lvl="0" algn="just" defTabSz="457200">
              <a:tabLst>
                <a:tab pos="444500" algn="l"/>
              </a:tabLst>
              <a:defRPr sz="1800"/>
            </a:pPr>
            <a:r>
              <a:rPr lang="en-US" sz="3200" dirty="0">
                <a:latin typeface="Times New Roman"/>
                <a:ea typeface="Cambria"/>
                <a:cs typeface="Times New Roman"/>
                <a:sym typeface="Cambria"/>
              </a:rPr>
              <a:t>6. To assess the readiness of new converts to be part of the community</a:t>
            </a:r>
          </a:p>
          <a:p>
            <a:pPr marL="264160" marR="457200" lvl="0" algn="just" defTabSz="457200">
              <a:tabLst>
                <a:tab pos="444500" algn="l"/>
              </a:tabLst>
              <a:defRPr sz="1800"/>
            </a:pPr>
            <a:r>
              <a:rPr lang="en-US" sz="3200" dirty="0">
                <a:latin typeface="Times New Roman"/>
                <a:ea typeface="Cambria"/>
                <a:cs typeface="Times New Roman"/>
                <a:sym typeface="Cambria"/>
              </a:rPr>
              <a:t>    of believers as a whole.</a:t>
            </a:r>
          </a:p>
          <a:p>
            <a:pPr marL="264160" marR="457200" lvl="0" algn="just" defTabSz="457200">
              <a:tabLst>
                <a:tab pos="444500" algn="l"/>
              </a:tabLst>
              <a:defRPr sz="1800"/>
            </a:pPr>
            <a:endParaRPr lang="en-US" sz="3200" dirty="0">
              <a:latin typeface="Times New Roman"/>
              <a:ea typeface="Cambria"/>
              <a:cs typeface="Times New Roman"/>
              <a:sym typeface="Cambria"/>
            </a:endParaRPr>
          </a:p>
          <a:p>
            <a:pPr marL="264160" marR="457200" lvl="0" algn="just" defTabSz="457200">
              <a:tabLst>
                <a:tab pos="444500" algn="l"/>
              </a:tabLst>
              <a:defRPr sz="1800"/>
            </a:pPr>
            <a:r>
              <a:rPr lang="en-US" sz="3200" dirty="0">
                <a:latin typeface="Times New Roman"/>
                <a:ea typeface="Cambria"/>
                <a:cs typeface="Times New Roman"/>
                <a:sym typeface="Cambria"/>
              </a:rPr>
              <a:t>7. To evaluate the strengths and weaknesses of the implementation of</a:t>
            </a:r>
          </a:p>
          <a:p>
            <a:pPr marL="264160" marR="457200" lvl="0" algn="just" defTabSz="457200">
              <a:tabLst>
                <a:tab pos="444500" algn="l"/>
              </a:tabLst>
              <a:defRPr sz="1800"/>
            </a:pPr>
            <a:r>
              <a:rPr lang="en-US" sz="3200" dirty="0">
                <a:latin typeface="Times New Roman"/>
                <a:ea typeface="Cambria"/>
                <a:cs typeface="Times New Roman"/>
                <a:sym typeface="Cambria"/>
              </a:rPr>
              <a:t>     retention and nurturing program.</a:t>
            </a:r>
          </a:p>
          <a:p>
            <a:pPr marL="264160" marR="457200" lvl="0" algn="just" defTabSz="457200">
              <a:tabLst>
                <a:tab pos="444500" algn="l"/>
              </a:tabLst>
              <a:defRPr sz="1800"/>
            </a:pPr>
            <a:endParaRPr lang="en-US" sz="3200" dirty="0">
              <a:latin typeface="Times New Roman"/>
              <a:ea typeface="Cambria"/>
              <a:cs typeface="Times New Roman"/>
              <a:sym typeface="Cambria"/>
            </a:endParaRPr>
          </a:p>
          <a:p>
            <a:pPr marL="264160" marR="457200" lvl="0" algn="just" defTabSz="457200">
              <a:tabLst>
                <a:tab pos="444500" algn="l"/>
              </a:tabLst>
              <a:defRPr sz="1800"/>
            </a:pPr>
            <a:endParaRPr lang="en-US" sz="3200" dirty="0">
              <a:latin typeface="Times New Roman"/>
              <a:ea typeface="Cambria"/>
              <a:cs typeface="Times New Roman"/>
              <a:sym typeface="Cambria"/>
            </a:endParaRPr>
          </a:p>
          <a:p>
            <a:pPr marL="264160" marR="457200" lvl="0" algn="just" defTabSz="457200">
              <a:tabLst>
                <a:tab pos="444500" algn="l"/>
              </a:tabLst>
              <a:defRPr sz="1800"/>
            </a:pPr>
            <a:endParaRPr lang="en-US" sz="3200" dirty="0">
              <a:latin typeface="Times New Roman"/>
              <a:ea typeface="Cambria"/>
              <a:cs typeface="Times New Roman"/>
              <a:sym typeface="Cambria"/>
            </a:endParaRPr>
          </a:p>
          <a:p>
            <a:pPr marL="264160" marR="457200" lvl="0" algn="just" defTabSz="457200">
              <a:tabLst>
                <a:tab pos="444500" algn="l"/>
              </a:tabLst>
              <a:defRPr sz="1800"/>
            </a:pPr>
            <a:endParaRPr lang="en-US" sz="3200" dirty="0">
              <a:latin typeface="Cambria"/>
              <a:ea typeface="Cambria"/>
              <a:cs typeface="Cambria"/>
              <a:sym typeface="Cambria"/>
            </a:endParaRPr>
          </a:p>
          <a:p>
            <a:pPr marR="457200" lvl="0" algn="just" defTabSz="457200">
              <a:defRPr sz="1800"/>
            </a:pPr>
            <a:endParaRPr lang="en-US" sz="3200" dirty="0">
              <a:solidFill>
                <a:srgbClr val="FF0000"/>
              </a:solidFill>
              <a:latin typeface="Gurmukhi MT" pitchFamily="2" charset="0"/>
              <a:ea typeface="Times New Roman"/>
              <a:cs typeface="Gurmukhi MT" pitchFamily="2" charset="0"/>
              <a:sym typeface="Times New Roman"/>
            </a:endParaRPr>
          </a:p>
        </p:txBody>
      </p:sp>
    </p:spTree>
    <p:extLst>
      <p:ext uri="{BB962C8B-B14F-4D97-AF65-F5344CB8AC3E}">
        <p14:creationId xmlns:p14="http://schemas.microsoft.com/office/powerpoint/2010/main" val="50767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1">
          <a:extLst>
            <a:ext uri="{FF2B5EF4-FFF2-40B4-BE49-F238E27FC236}">
              <a16:creationId xmlns:a16="http://schemas.microsoft.com/office/drawing/2014/main" id="{7A17CA2C-2A7D-A07E-FC44-28CCB5B3C2BE}"/>
            </a:ext>
          </a:extLst>
        </p:cNvPr>
        <p:cNvGrpSpPr/>
        <p:nvPr/>
      </p:nvGrpSpPr>
      <p:grpSpPr>
        <a:xfrm>
          <a:off x="0" y="0"/>
          <a:ext cx="0" cy="0"/>
          <a:chOff x="0" y="0"/>
          <a:chExt cx="0" cy="0"/>
        </a:xfrm>
      </p:grpSpPr>
      <p:sp>
        <p:nvSpPr>
          <p:cNvPr id="362" name="Google Shape;362;p6">
            <a:extLst>
              <a:ext uri="{FF2B5EF4-FFF2-40B4-BE49-F238E27FC236}">
                <a16:creationId xmlns:a16="http://schemas.microsoft.com/office/drawing/2014/main" id="{0E487F7A-1939-6732-F9CB-F2224BB36487}"/>
              </a:ext>
            </a:extLst>
          </p:cNvPr>
          <p:cNvSpPr/>
          <p:nvPr/>
        </p:nvSpPr>
        <p:spPr>
          <a:xfrm>
            <a:off x="-180975" y="6746876"/>
            <a:ext cx="16057932" cy="4396110"/>
          </a:xfrm>
          <a:custGeom>
            <a:avLst/>
            <a:gdLst/>
            <a:ahLst/>
            <a:cxnLst/>
            <a:rect l="l" t="t" r="r" b="b"/>
            <a:pathLst>
              <a:path w="16057932" h="4396110" extrusionOk="0">
                <a:moveTo>
                  <a:pt x="0" y="0"/>
                </a:moveTo>
                <a:lnTo>
                  <a:pt x="16057932" y="0"/>
                </a:lnTo>
                <a:lnTo>
                  <a:pt x="16057932" y="4396110"/>
                </a:lnTo>
                <a:lnTo>
                  <a:pt x="0" y="4396110"/>
                </a:lnTo>
                <a:lnTo>
                  <a:pt x="0" y="0"/>
                </a:lnTo>
                <a:close/>
              </a:path>
            </a:pathLst>
          </a:custGeom>
          <a:blipFill rotWithShape="1">
            <a:blip r:embed="rId3">
              <a:alphaModFix amt="25000"/>
            </a:blip>
            <a:stretch>
              <a:fillRect t="-14336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3" name="Google Shape;363;p6">
            <a:extLst>
              <a:ext uri="{FF2B5EF4-FFF2-40B4-BE49-F238E27FC236}">
                <a16:creationId xmlns:a16="http://schemas.microsoft.com/office/drawing/2014/main" id="{0B6AB2AD-62E0-643A-E862-929A14F4CEC2}"/>
              </a:ext>
            </a:extLst>
          </p:cNvPr>
          <p:cNvSpPr/>
          <p:nvPr/>
        </p:nvSpPr>
        <p:spPr>
          <a:xfrm>
            <a:off x="15671806" y="0"/>
            <a:ext cx="2616194" cy="10287000"/>
          </a:xfrm>
          <a:custGeom>
            <a:avLst/>
            <a:gdLst/>
            <a:ahLst/>
            <a:cxnLst/>
            <a:rect l="l" t="t" r="r" b="b"/>
            <a:pathLst>
              <a:path w="2616194" h="10287000" extrusionOk="0">
                <a:moveTo>
                  <a:pt x="0" y="0"/>
                </a:moveTo>
                <a:lnTo>
                  <a:pt x="2616194" y="0"/>
                </a:lnTo>
                <a:lnTo>
                  <a:pt x="2616194" y="10287000"/>
                </a:lnTo>
                <a:lnTo>
                  <a:pt x="0" y="10287000"/>
                </a:lnTo>
                <a:lnTo>
                  <a:pt x="0" y="0"/>
                </a:lnTo>
                <a:close/>
              </a:path>
            </a:pathLst>
          </a:custGeom>
          <a:blipFill rotWithShape="1">
            <a:blip r:embed="rId4">
              <a:alphaModFix/>
            </a:blip>
            <a:stretch>
              <a:fillRect l="-274686" t="-7573" r="-97412" b="-878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4" name="Google Shape;364;p6">
            <a:extLst>
              <a:ext uri="{FF2B5EF4-FFF2-40B4-BE49-F238E27FC236}">
                <a16:creationId xmlns:a16="http://schemas.microsoft.com/office/drawing/2014/main" id="{952DD016-87ED-F024-C656-62352318FED5}"/>
              </a:ext>
            </a:extLst>
          </p:cNvPr>
          <p:cNvSpPr/>
          <p:nvPr/>
        </p:nvSpPr>
        <p:spPr>
          <a:xfrm>
            <a:off x="545975" y="8068111"/>
            <a:ext cx="3879630" cy="2997014"/>
          </a:xfrm>
          <a:custGeom>
            <a:avLst/>
            <a:gdLst/>
            <a:ahLst/>
            <a:cxnLst/>
            <a:rect l="l" t="t" r="r" b="b"/>
            <a:pathLst>
              <a:path w="3879630" h="2997014" extrusionOk="0">
                <a:moveTo>
                  <a:pt x="0" y="0"/>
                </a:moveTo>
                <a:lnTo>
                  <a:pt x="3879630" y="0"/>
                </a:lnTo>
                <a:lnTo>
                  <a:pt x="3879630" y="2997015"/>
                </a:lnTo>
                <a:lnTo>
                  <a:pt x="0" y="2997015"/>
                </a:lnTo>
                <a:lnTo>
                  <a:pt x="0" y="0"/>
                </a:lnTo>
                <a:close/>
              </a:path>
            </a:pathLst>
          </a:custGeom>
          <a:blipFill rotWithShape="1">
            <a:blip r:embed="rId5">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5" name="Google Shape;365;p6">
            <a:extLst>
              <a:ext uri="{FF2B5EF4-FFF2-40B4-BE49-F238E27FC236}">
                <a16:creationId xmlns:a16="http://schemas.microsoft.com/office/drawing/2014/main" id="{9CD79BDE-7584-F906-6971-409CD8629A79}"/>
              </a:ext>
            </a:extLst>
          </p:cNvPr>
          <p:cNvSpPr/>
          <p:nvPr/>
        </p:nvSpPr>
        <p:spPr>
          <a:xfrm>
            <a:off x="15864885" y="339322"/>
            <a:ext cx="2230037" cy="2230037"/>
          </a:xfrm>
          <a:custGeom>
            <a:avLst/>
            <a:gdLst/>
            <a:ahLst/>
            <a:cxnLst/>
            <a:rect l="l" t="t" r="r" b="b"/>
            <a:pathLst>
              <a:path w="2230037" h="2230037" extrusionOk="0">
                <a:moveTo>
                  <a:pt x="0" y="0"/>
                </a:moveTo>
                <a:lnTo>
                  <a:pt x="2230037" y="0"/>
                </a:lnTo>
                <a:lnTo>
                  <a:pt x="2230037" y="2230037"/>
                </a:lnTo>
                <a:lnTo>
                  <a:pt x="0" y="223003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66" name="Google Shape;366;p6">
            <a:extLst>
              <a:ext uri="{FF2B5EF4-FFF2-40B4-BE49-F238E27FC236}">
                <a16:creationId xmlns:a16="http://schemas.microsoft.com/office/drawing/2014/main" id="{63C57A66-7AB5-0B76-D28D-780320352CBD}"/>
              </a:ext>
            </a:extLst>
          </p:cNvPr>
          <p:cNvGrpSpPr/>
          <p:nvPr/>
        </p:nvGrpSpPr>
        <p:grpSpPr>
          <a:xfrm>
            <a:off x="9775493" y="9271143"/>
            <a:ext cx="5421843" cy="554787"/>
            <a:chOff x="0" y="-9525"/>
            <a:chExt cx="1427975" cy="146117"/>
          </a:xfrm>
        </p:grpSpPr>
        <p:sp>
          <p:nvSpPr>
            <p:cNvPr id="367" name="Google Shape;367;p6">
              <a:extLst>
                <a:ext uri="{FF2B5EF4-FFF2-40B4-BE49-F238E27FC236}">
                  <a16:creationId xmlns:a16="http://schemas.microsoft.com/office/drawing/2014/main" id="{302513F0-8FFC-16C5-1973-5881E7B5656C}"/>
                </a:ext>
              </a:extLst>
            </p:cNvPr>
            <p:cNvSpPr/>
            <p:nvPr/>
          </p:nvSpPr>
          <p:spPr>
            <a:xfrm>
              <a:off x="0" y="0"/>
              <a:ext cx="1427975" cy="136592"/>
            </a:xfrm>
            <a:custGeom>
              <a:avLst/>
              <a:gdLst/>
              <a:ahLst/>
              <a:cxnLst/>
              <a:rect l="l" t="t" r="r" b="b"/>
              <a:pathLst>
                <a:path w="1427975" h="136592" extrusionOk="0">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8" name="Google Shape;368;p6">
              <a:extLst>
                <a:ext uri="{FF2B5EF4-FFF2-40B4-BE49-F238E27FC236}">
                  <a16:creationId xmlns:a16="http://schemas.microsoft.com/office/drawing/2014/main" id="{ABF74B7D-68FC-9A3A-EE09-89A0D8922263}"/>
                </a:ext>
              </a:extLst>
            </p:cNvPr>
            <p:cNvSpPr txBox="1"/>
            <p:nvPr/>
          </p:nvSpPr>
          <p:spPr>
            <a:xfrm>
              <a:off x="0" y="-9525"/>
              <a:ext cx="1427975" cy="146117"/>
            </a:xfrm>
            <a:prstGeom prst="rect">
              <a:avLst/>
            </a:prstGeom>
            <a:noFill/>
            <a:ln>
              <a:noFill/>
            </a:ln>
          </p:spPr>
          <p:txBody>
            <a:bodyPr spcFirstLastPara="1" wrap="square" lIns="50800" tIns="50800" rIns="50800" bIns="50800" anchor="ctr" anchorCtr="0">
              <a:noAutofit/>
            </a:bodyPr>
            <a:lstStyle/>
            <a:p>
              <a:pPr marL="0" marR="0" lvl="0" indent="0" algn="ctr" rtl="0">
                <a:lnSpc>
                  <a:spcPct val="130000"/>
                </a:lnSpc>
                <a:spcBef>
                  <a:spcPts val="0"/>
                </a:spcBef>
                <a:spcAft>
                  <a:spcPts val="0"/>
                </a:spcAft>
                <a:buNone/>
              </a:pPr>
              <a:r>
                <a:rPr lang="en-US" sz="1800" b="1">
                  <a:solidFill>
                    <a:srgbClr val="EDEAD0"/>
                  </a:solidFill>
                  <a:latin typeface="Noto Sans"/>
                  <a:ea typeface="Noto Sans"/>
                  <a:cs typeface="Noto Sans"/>
                  <a:sym typeface="Noto Sans"/>
                </a:rPr>
                <a:t>CLPM PASTORS' ON-BOARDING BOOTCAMP</a:t>
              </a:r>
              <a:endParaRPr/>
            </a:p>
          </p:txBody>
        </p:sp>
      </p:grpSp>
      <p:cxnSp>
        <p:nvCxnSpPr>
          <p:cNvPr id="369" name="Google Shape;369;p6">
            <a:extLst>
              <a:ext uri="{FF2B5EF4-FFF2-40B4-BE49-F238E27FC236}">
                <a16:creationId xmlns:a16="http://schemas.microsoft.com/office/drawing/2014/main" id="{1E43538A-704B-56EE-B844-1F53D45E1767}"/>
              </a:ext>
            </a:extLst>
          </p:cNvPr>
          <p:cNvCxnSpPr/>
          <p:nvPr/>
        </p:nvCxnSpPr>
        <p:spPr>
          <a:xfrm>
            <a:off x="4634487" y="9566619"/>
            <a:ext cx="5278276" cy="0"/>
          </a:xfrm>
          <a:prstGeom prst="straightConnector1">
            <a:avLst/>
          </a:prstGeom>
          <a:noFill/>
          <a:ln w="38100" cap="rnd" cmpd="sng">
            <a:solidFill>
              <a:srgbClr val="53655B"/>
            </a:solidFill>
            <a:prstDash val="solid"/>
            <a:round/>
            <a:headEnd type="none" w="sm" len="sm"/>
            <a:tailEnd type="none" w="sm" len="sm"/>
          </a:ln>
        </p:spPr>
      </p:cxnSp>
      <p:cxnSp>
        <p:nvCxnSpPr>
          <p:cNvPr id="372" name="Google Shape;372;p6">
            <a:extLst>
              <a:ext uri="{FF2B5EF4-FFF2-40B4-BE49-F238E27FC236}">
                <a16:creationId xmlns:a16="http://schemas.microsoft.com/office/drawing/2014/main" id="{2ECD530B-2C09-B04D-8857-F48D05B72946}"/>
              </a:ext>
            </a:extLst>
          </p:cNvPr>
          <p:cNvCxnSpPr/>
          <p:nvPr/>
        </p:nvCxnSpPr>
        <p:spPr>
          <a:xfrm>
            <a:off x="1556195" y="1349669"/>
            <a:ext cx="0" cy="5990384"/>
          </a:xfrm>
          <a:prstGeom prst="straightConnector1">
            <a:avLst/>
          </a:prstGeom>
          <a:noFill/>
          <a:ln w="95250" cap="rnd" cmpd="sng">
            <a:solidFill>
              <a:srgbClr val="5BAB5A"/>
            </a:solidFill>
            <a:prstDash val="dot"/>
            <a:round/>
            <a:headEnd type="none" w="sm" len="sm"/>
            <a:tailEnd type="none" w="sm" len="sm"/>
          </a:ln>
        </p:spPr>
      </p:cxnSp>
      <p:pic>
        <p:nvPicPr>
          <p:cNvPr id="2" name="Google Shape;95;p1">
            <a:extLst>
              <a:ext uri="{FF2B5EF4-FFF2-40B4-BE49-F238E27FC236}">
                <a16:creationId xmlns:a16="http://schemas.microsoft.com/office/drawing/2014/main" id="{891B8F9A-5712-3001-CDA5-868331A755F2}"/>
              </a:ext>
            </a:extLst>
          </p:cNvPr>
          <p:cNvPicPr preferRelativeResize="0"/>
          <p:nvPr/>
        </p:nvPicPr>
        <p:blipFill>
          <a:blip r:embed="rId7">
            <a:alphaModFix/>
          </a:blip>
          <a:stretch>
            <a:fillRect/>
          </a:stretch>
        </p:blipFill>
        <p:spPr>
          <a:xfrm>
            <a:off x="6282390" y="8409243"/>
            <a:ext cx="1845200" cy="1723800"/>
          </a:xfrm>
          <a:prstGeom prst="rect">
            <a:avLst/>
          </a:prstGeom>
          <a:noFill/>
          <a:ln>
            <a:noFill/>
          </a:ln>
        </p:spPr>
      </p:pic>
      <p:sp>
        <p:nvSpPr>
          <p:cNvPr id="4" name="TextBox 3">
            <a:extLst>
              <a:ext uri="{FF2B5EF4-FFF2-40B4-BE49-F238E27FC236}">
                <a16:creationId xmlns:a16="http://schemas.microsoft.com/office/drawing/2014/main" id="{9F8D29A2-F953-C2A6-8486-348CB2BBAEE0}"/>
              </a:ext>
            </a:extLst>
          </p:cNvPr>
          <p:cNvSpPr txBox="1"/>
          <p:nvPr/>
        </p:nvSpPr>
        <p:spPr>
          <a:xfrm>
            <a:off x="2485790" y="3688622"/>
            <a:ext cx="12467467" cy="1938992"/>
          </a:xfrm>
          <a:prstGeom prst="rect">
            <a:avLst/>
          </a:prstGeom>
          <a:noFill/>
        </p:spPr>
        <p:txBody>
          <a:bodyPr wrap="square">
            <a:spAutoFit/>
          </a:bodyPr>
          <a:lstStyle/>
          <a:p>
            <a:pPr marR="457200" lvl="0" algn="ctr" defTabSz="457200">
              <a:defRPr sz="1800"/>
            </a:pPr>
            <a:r>
              <a:rPr lang="en-US" sz="6000" b="1" dirty="0">
                <a:solidFill>
                  <a:schemeClr val="tx1"/>
                </a:solidFill>
                <a:latin typeface="Gurmukhi MT" pitchFamily="2" charset="0"/>
                <a:ea typeface="Cambria"/>
                <a:cs typeface="Gurmukhi MT" pitchFamily="2" charset="0"/>
                <a:sym typeface="Cambria"/>
              </a:rPr>
              <a:t>ORGANIZE NDR-IEL COMMITTEE</a:t>
            </a:r>
          </a:p>
          <a:p>
            <a:pPr marR="457200" lvl="0" algn="just" defTabSz="457200">
              <a:defRPr sz="1800"/>
            </a:pPr>
            <a:r>
              <a:rPr lang="en-US" sz="6000" b="1" dirty="0">
                <a:solidFill>
                  <a:srgbClr val="FF0000"/>
                </a:solidFill>
                <a:latin typeface="Gurmukhi MT" pitchFamily="2" charset="0"/>
                <a:ea typeface="Cambria"/>
                <a:cs typeface="Gurmukhi MT" pitchFamily="2" charset="0"/>
                <a:sym typeface="Cambria"/>
              </a:rPr>
              <a:t> </a:t>
            </a:r>
            <a:endParaRPr lang="en-US" sz="6000" dirty="0">
              <a:solidFill>
                <a:srgbClr val="FF0000"/>
              </a:solidFill>
              <a:latin typeface="Gurmukhi MT" pitchFamily="2" charset="0"/>
              <a:ea typeface="Times New Roman"/>
              <a:cs typeface="Gurmukhi MT" pitchFamily="2" charset="0"/>
              <a:sym typeface="Times New Roman"/>
            </a:endParaRPr>
          </a:p>
        </p:txBody>
      </p:sp>
    </p:spTree>
    <p:extLst>
      <p:ext uri="{BB962C8B-B14F-4D97-AF65-F5344CB8AC3E}">
        <p14:creationId xmlns:p14="http://schemas.microsoft.com/office/powerpoint/2010/main" val="398142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1">
          <a:extLst>
            <a:ext uri="{FF2B5EF4-FFF2-40B4-BE49-F238E27FC236}">
              <a16:creationId xmlns:a16="http://schemas.microsoft.com/office/drawing/2014/main" id="{070367BC-8105-3471-7DF3-46100EDDAA43}"/>
            </a:ext>
          </a:extLst>
        </p:cNvPr>
        <p:cNvGrpSpPr/>
        <p:nvPr/>
      </p:nvGrpSpPr>
      <p:grpSpPr>
        <a:xfrm>
          <a:off x="0" y="0"/>
          <a:ext cx="0" cy="0"/>
          <a:chOff x="0" y="0"/>
          <a:chExt cx="0" cy="0"/>
        </a:xfrm>
      </p:grpSpPr>
      <p:sp>
        <p:nvSpPr>
          <p:cNvPr id="362" name="Google Shape;362;p6">
            <a:extLst>
              <a:ext uri="{FF2B5EF4-FFF2-40B4-BE49-F238E27FC236}">
                <a16:creationId xmlns:a16="http://schemas.microsoft.com/office/drawing/2014/main" id="{5F164E32-5E1D-7049-B7B9-E04AB56C105C}"/>
              </a:ext>
            </a:extLst>
          </p:cNvPr>
          <p:cNvSpPr/>
          <p:nvPr/>
        </p:nvSpPr>
        <p:spPr>
          <a:xfrm>
            <a:off x="-180975" y="6746876"/>
            <a:ext cx="16057932" cy="4396110"/>
          </a:xfrm>
          <a:custGeom>
            <a:avLst/>
            <a:gdLst/>
            <a:ahLst/>
            <a:cxnLst/>
            <a:rect l="l" t="t" r="r" b="b"/>
            <a:pathLst>
              <a:path w="16057932" h="4396110" extrusionOk="0">
                <a:moveTo>
                  <a:pt x="0" y="0"/>
                </a:moveTo>
                <a:lnTo>
                  <a:pt x="16057932" y="0"/>
                </a:lnTo>
                <a:lnTo>
                  <a:pt x="16057932" y="4396110"/>
                </a:lnTo>
                <a:lnTo>
                  <a:pt x="0" y="4396110"/>
                </a:lnTo>
                <a:lnTo>
                  <a:pt x="0" y="0"/>
                </a:lnTo>
                <a:close/>
              </a:path>
            </a:pathLst>
          </a:custGeom>
          <a:blipFill rotWithShape="1">
            <a:blip r:embed="rId3">
              <a:alphaModFix amt="25000"/>
            </a:blip>
            <a:stretch>
              <a:fillRect t="-14336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3" name="Google Shape;363;p6">
            <a:extLst>
              <a:ext uri="{FF2B5EF4-FFF2-40B4-BE49-F238E27FC236}">
                <a16:creationId xmlns:a16="http://schemas.microsoft.com/office/drawing/2014/main" id="{3BB88724-B7F9-3577-388B-4C525A36CF12}"/>
              </a:ext>
            </a:extLst>
          </p:cNvPr>
          <p:cNvSpPr/>
          <p:nvPr/>
        </p:nvSpPr>
        <p:spPr>
          <a:xfrm>
            <a:off x="15671806" y="0"/>
            <a:ext cx="2616194" cy="10287000"/>
          </a:xfrm>
          <a:custGeom>
            <a:avLst/>
            <a:gdLst/>
            <a:ahLst/>
            <a:cxnLst/>
            <a:rect l="l" t="t" r="r" b="b"/>
            <a:pathLst>
              <a:path w="2616194" h="10287000" extrusionOk="0">
                <a:moveTo>
                  <a:pt x="0" y="0"/>
                </a:moveTo>
                <a:lnTo>
                  <a:pt x="2616194" y="0"/>
                </a:lnTo>
                <a:lnTo>
                  <a:pt x="2616194" y="10287000"/>
                </a:lnTo>
                <a:lnTo>
                  <a:pt x="0" y="10287000"/>
                </a:lnTo>
                <a:lnTo>
                  <a:pt x="0" y="0"/>
                </a:lnTo>
                <a:close/>
              </a:path>
            </a:pathLst>
          </a:custGeom>
          <a:blipFill rotWithShape="1">
            <a:blip r:embed="rId4">
              <a:alphaModFix/>
            </a:blip>
            <a:stretch>
              <a:fillRect l="-274686" t="-7573" r="-97412" b="-878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4" name="Google Shape;364;p6">
            <a:extLst>
              <a:ext uri="{FF2B5EF4-FFF2-40B4-BE49-F238E27FC236}">
                <a16:creationId xmlns:a16="http://schemas.microsoft.com/office/drawing/2014/main" id="{B10A26E3-7232-7FD9-B107-1AACDDE7FACC}"/>
              </a:ext>
            </a:extLst>
          </p:cNvPr>
          <p:cNvSpPr/>
          <p:nvPr/>
        </p:nvSpPr>
        <p:spPr>
          <a:xfrm>
            <a:off x="545975" y="8068111"/>
            <a:ext cx="3879630" cy="2997014"/>
          </a:xfrm>
          <a:custGeom>
            <a:avLst/>
            <a:gdLst/>
            <a:ahLst/>
            <a:cxnLst/>
            <a:rect l="l" t="t" r="r" b="b"/>
            <a:pathLst>
              <a:path w="3879630" h="2997014" extrusionOk="0">
                <a:moveTo>
                  <a:pt x="0" y="0"/>
                </a:moveTo>
                <a:lnTo>
                  <a:pt x="3879630" y="0"/>
                </a:lnTo>
                <a:lnTo>
                  <a:pt x="3879630" y="2997015"/>
                </a:lnTo>
                <a:lnTo>
                  <a:pt x="0" y="2997015"/>
                </a:lnTo>
                <a:lnTo>
                  <a:pt x="0" y="0"/>
                </a:lnTo>
                <a:close/>
              </a:path>
            </a:pathLst>
          </a:custGeom>
          <a:blipFill rotWithShape="1">
            <a:blip r:embed="rId5">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5" name="Google Shape;365;p6">
            <a:extLst>
              <a:ext uri="{FF2B5EF4-FFF2-40B4-BE49-F238E27FC236}">
                <a16:creationId xmlns:a16="http://schemas.microsoft.com/office/drawing/2014/main" id="{5B2E827B-3E2C-F47A-30F1-A1022D097E5A}"/>
              </a:ext>
            </a:extLst>
          </p:cNvPr>
          <p:cNvSpPr/>
          <p:nvPr/>
        </p:nvSpPr>
        <p:spPr>
          <a:xfrm>
            <a:off x="15864885" y="339322"/>
            <a:ext cx="2230037" cy="2230037"/>
          </a:xfrm>
          <a:custGeom>
            <a:avLst/>
            <a:gdLst/>
            <a:ahLst/>
            <a:cxnLst/>
            <a:rect l="l" t="t" r="r" b="b"/>
            <a:pathLst>
              <a:path w="2230037" h="2230037" extrusionOk="0">
                <a:moveTo>
                  <a:pt x="0" y="0"/>
                </a:moveTo>
                <a:lnTo>
                  <a:pt x="2230037" y="0"/>
                </a:lnTo>
                <a:lnTo>
                  <a:pt x="2230037" y="2230037"/>
                </a:lnTo>
                <a:lnTo>
                  <a:pt x="0" y="223003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66" name="Google Shape;366;p6">
            <a:extLst>
              <a:ext uri="{FF2B5EF4-FFF2-40B4-BE49-F238E27FC236}">
                <a16:creationId xmlns:a16="http://schemas.microsoft.com/office/drawing/2014/main" id="{9D0C7179-F94B-C535-70C0-3AFC04C32D10}"/>
              </a:ext>
            </a:extLst>
          </p:cNvPr>
          <p:cNvGrpSpPr/>
          <p:nvPr/>
        </p:nvGrpSpPr>
        <p:grpSpPr>
          <a:xfrm>
            <a:off x="9775493" y="9271143"/>
            <a:ext cx="5421843" cy="554787"/>
            <a:chOff x="0" y="-9525"/>
            <a:chExt cx="1427975" cy="146117"/>
          </a:xfrm>
        </p:grpSpPr>
        <p:sp>
          <p:nvSpPr>
            <p:cNvPr id="367" name="Google Shape;367;p6">
              <a:extLst>
                <a:ext uri="{FF2B5EF4-FFF2-40B4-BE49-F238E27FC236}">
                  <a16:creationId xmlns:a16="http://schemas.microsoft.com/office/drawing/2014/main" id="{BEE93F24-B688-AB7C-2EBA-C0568EEE3417}"/>
                </a:ext>
              </a:extLst>
            </p:cNvPr>
            <p:cNvSpPr/>
            <p:nvPr/>
          </p:nvSpPr>
          <p:spPr>
            <a:xfrm>
              <a:off x="0" y="0"/>
              <a:ext cx="1427975" cy="136592"/>
            </a:xfrm>
            <a:custGeom>
              <a:avLst/>
              <a:gdLst/>
              <a:ahLst/>
              <a:cxnLst/>
              <a:rect l="l" t="t" r="r" b="b"/>
              <a:pathLst>
                <a:path w="1427975" h="136592" extrusionOk="0">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8" name="Google Shape;368;p6">
              <a:extLst>
                <a:ext uri="{FF2B5EF4-FFF2-40B4-BE49-F238E27FC236}">
                  <a16:creationId xmlns:a16="http://schemas.microsoft.com/office/drawing/2014/main" id="{AC5FFB0E-351B-793A-CD5C-E1D08A6EEF67}"/>
                </a:ext>
              </a:extLst>
            </p:cNvPr>
            <p:cNvSpPr txBox="1"/>
            <p:nvPr/>
          </p:nvSpPr>
          <p:spPr>
            <a:xfrm>
              <a:off x="0" y="-9525"/>
              <a:ext cx="1427975" cy="146117"/>
            </a:xfrm>
            <a:prstGeom prst="rect">
              <a:avLst/>
            </a:prstGeom>
            <a:noFill/>
            <a:ln>
              <a:noFill/>
            </a:ln>
          </p:spPr>
          <p:txBody>
            <a:bodyPr spcFirstLastPara="1" wrap="square" lIns="50800" tIns="50800" rIns="50800" bIns="50800" anchor="ctr" anchorCtr="0">
              <a:noAutofit/>
            </a:bodyPr>
            <a:lstStyle/>
            <a:p>
              <a:pPr marL="0" marR="0" lvl="0" indent="0" algn="ctr" rtl="0">
                <a:lnSpc>
                  <a:spcPct val="130000"/>
                </a:lnSpc>
                <a:spcBef>
                  <a:spcPts val="0"/>
                </a:spcBef>
                <a:spcAft>
                  <a:spcPts val="0"/>
                </a:spcAft>
                <a:buNone/>
              </a:pPr>
              <a:r>
                <a:rPr lang="en-US" sz="1800" b="1">
                  <a:solidFill>
                    <a:srgbClr val="EDEAD0"/>
                  </a:solidFill>
                  <a:latin typeface="Noto Sans"/>
                  <a:ea typeface="Noto Sans"/>
                  <a:cs typeface="Noto Sans"/>
                  <a:sym typeface="Noto Sans"/>
                </a:rPr>
                <a:t>CLPM PASTORS' ON-BOARDING BOOTCAMP</a:t>
              </a:r>
              <a:endParaRPr/>
            </a:p>
          </p:txBody>
        </p:sp>
      </p:grpSp>
      <p:cxnSp>
        <p:nvCxnSpPr>
          <p:cNvPr id="369" name="Google Shape;369;p6">
            <a:extLst>
              <a:ext uri="{FF2B5EF4-FFF2-40B4-BE49-F238E27FC236}">
                <a16:creationId xmlns:a16="http://schemas.microsoft.com/office/drawing/2014/main" id="{D3C4A5F7-52AA-2586-0C04-3770116D7FEC}"/>
              </a:ext>
            </a:extLst>
          </p:cNvPr>
          <p:cNvCxnSpPr/>
          <p:nvPr/>
        </p:nvCxnSpPr>
        <p:spPr>
          <a:xfrm>
            <a:off x="4634487" y="9566619"/>
            <a:ext cx="5278276" cy="0"/>
          </a:xfrm>
          <a:prstGeom prst="straightConnector1">
            <a:avLst/>
          </a:prstGeom>
          <a:noFill/>
          <a:ln w="38100" cap="rnd" cmpd="sng">
            <a:solidFill>
              <a:srgbClr val="53655B"/>
            </a:solidFill>
            <a:prstDash val="solid"/>
            <a:round/>
            <a:headEnd type="none" w="sm" len="sm"/>
            <a:tailEnd type="none" w="sm" len="sm"/>
          </a:ln>
        </p:spPr>
      </p:cxnSp>
      <p:cxnSp>
        <p:nvCxnSpPr>
          <p:cNvPr id="372" name="Google Shape;372;p6">
            <a:extLst>
              <a:ext uri="{FF2B5EF4-FFF2-40B4-BE49-F238E27FC236}">
                <a16:creationId xmlns:a16="http://schemas.microsoft.com/office/drawing/2014/main" id="{E9023D62-A68E-EF56-9329-DBA7AAD15452}"/>
              </a:ext>
            </a:extLst>
          </p:cNvPr>
          <p:cNvCxnSpPr/>
          <p:nvPr/>
        </p:nvCxnSpPr>
        <p:spPr>
          <a:xfrm>
            <a:off x="1556195" y="1349669"/>
            <a:ext cx="0" cy="5990384"/>
          </a:xfrm>
          <a:prstGeom prst="straightConnector1">
            <a:avLst/>
          </a:prstGeom>
          <a:noFill/>
          <a:ln w="95250" cap="rnd" cmpd="sng">
            <a:solidFill>
              <a:srgbClr val="5BAB5A"/>
            </a:solidFill>
            <a:prstDash val="dot"/>
            <a:round/>
            <a:headEnd type="none" w="sm" len="sm"/>
            <a:tailEnd type="none" w="sm" len="sm"/>
          </a:ln>
        </p:spPr>
      </p:cxnSp>
      <p:pic>
        <p:nvPicPr>
          <p:cNvPr id="2" name="Google Shape;95;p1">
            <a:extLst>
              <a:ext uri="{FF2B5EF4-FFF2-40B4-BE49-F238E27FC236}">
                <a16:creationId xmlns:a16="http://schemas.microsoft.com/office/drawing/2014/main" id="{AD168B67-C6DF-2942-DD48-4E133B30C8CE}"/>
              </a:ext>
            </a:extLst>
          </p:cNvPr>
          <p:cNvPicPr preferRelativeResize="0"/>
          <p:nvPr/>
        </p:nvPicPr>
        <p:blipFill>
          <a:blip r:embed="rId7">
            <a:alphaModFix/>
          </a:blip>
          <a:stretch>
            <a:fillRect/>
          </a:stretch>
        </p:blipFill>
        <p:spPr>
          <a:xfrm>
            <a:off x="6282390" y="8409243"/>
            <a:ext cx="1845200" cy="1723800"/>
          </a:xfrm>
          <a:prstGeom prst="rect">
            <a:avLst/>
          </a:prstGeom>
          <a:noFill/>
          <a:ln>
            <a:noFill/>
          </a:ln>
        </p:spPr>
      </p:pic>
      <p:sp>
        <p:nvSpPr>
          <p:cNvPr id="4" name="TextBox 3">
            <a:extLst>
              <a:ext uri="{FF2B5EF4-FFF2-40B4-BE49-F238E27FC236}">
                <a16:creationId xmlns:a16="http://schemas.microsoft.com/office/drawing/2014/main" id="{CF5151C1-D569-6318-2227-7CA032DC47E7}"/>
              </a:ext>
            </a:extLst>
          </p:cNvPr>
          <p:cNvSpPr txBox="1"/>
          <p:nvPr/>
        </p:nvSpPr>
        <p:spPr>
          <a:xfrm>
            <a:off x="2729857" y="461070"/>
            <a:ext cx="11768288" cy="7848302"/>
          </a:xfrm>
          <a:prstGeom prst="rect">
            <a:avLst/>
          </a:prstGeom>
          <a:noFill/>
        </p:spPr>
        <p:txBody>
          <a:bodyPr wrap="square">
            <a:spAutoFit/>
          </a:bodyPr>
          <a:lstStyle/>
          <a:p>
            <a:pPr marR="457200" lvl="0" algn="ctr" defTabSz="457200">
              <a:defRPr sz="1800"/>
            </a:pPr>
            <a:r>
              <a:rPr lang="en-US" sz="3600" b="1" dirty="0">
                <a:solidFill>
                  <a:schemeClr val="tx1"/>
                </a:solidFill>
                <a:latin typeface="Gurmukhi MT" pitchFamily="2" charset="0"/>
                <a:ea typeface="Cambria"/>
                <a:cs typeface="Gurmukhi MT" pitchFamily="2" charset="0"/>
                <a:sym typeface="Cambria"/>
              </a:rPr>
              <a:t>Organize NDR-IEL Committee</a:t>
            </a:r>
          </a:p>
          <a:p>
            <a:pPr marR="457200" lvl="0" algn="just" defTabSz="457200">
              <a:defRPr sz="1800"/>
            </a:pPr>
            <a:r>
              <a:rPr lang="en-US" sz="3600" b="1" dirty="0">
                <a:solidFill>
                  <a:srgbClr val="FF0000"/>
                </a:solidFill>
                <a:latin typeface="Gurmukhi MT" pitchFamily="2" charset="0"/>
                <a:ea typeface="Cambria"/>
                <a:cs typeface="Gurmukhi MT" pitchFamily="2" charset="0"/>
                <a:sym typeface="Cambria"/>
              </a:rPr>
              <a:t> </a:t>
            </a:r>
            <a:endParaRPr lang="en-US" sz="3600" dirty="0">
              <a:solidFill>
                <a:srgbClr val="FF0000"/>
              </a:solidFill>
              <a:latin typeface="Gurmukhi MT" pitchFamily="2" charset="0"/>
              <a:ea typeface="Times New Roman"/>
              <a:cs typeface="Gurmukhi MT" pitchFamily="2" charset="0"/>
              <a:sym typeface="Times New Roman"/>
            </a:endParaRPr>
          </a:p>
          <a:p>
            <a:pPr marR="457200" lvl="0" algn="just" defTabSz="457200">
              <a:defRPr sz="1800"/>
            </a:pPr>
            <a:r>
              <a:rPr lang="en-US" sz="3600" dirty="0">
                <a:latin typeface="Gurmukhi MT" pitchFamily="2" charset="0"/>
                <a:ea typeface="Cambria"/>
                <a:cs typeface="Gurmukhi MT" pitchFamily="2" charset="0"/>
                <a:sym typeface="Cambria"/>
              </a:rPr>
              <a:t>A Nurture Discipleship and Reclamation Committee (NDR)-IEL shall be organized by the action of the local church board upon the recommendation of the church/district pastor. </a:t>
            </a:r>
          </a:p>
          <a:p>
            <a:pPr marR="457200" lvl="0" algn="just" defTabSz="457200">
              <a:defRPr sz="1800"/>
            </a:pPr>
            <a:r>
              <a:rPr lang="en-US" sz="3600" dirty="0">
                <a:solidFill>
                  <a:srgbClr val="FF0000"/>
                </a:solidFill>
                <a:latin typeface="Gurmukhi MT" pitchFamily="2" charset="0"/>
                <a:ea typeface="Cambria"/>
                <a:cs typeface="Gurmukhi MT" pitchFamily="2" charset="0"/>
                <a:sym typeface="Cambria"/>
              </a:rPr>
              <a:t>   </a:t>
            </a:r>
          </a:p>
          <a:p>
            <a:pPr marR="457200" lvl="0" algn="just" defTabSz="457200">
              <a:defRPr sz="1800"/>
            </a:pPr>
            <a:r>
              <a:rPr lang="en-US" sz="3600" dirty="0">
                <a:solidFill>
                  <a:srgbClr val="FF0000"/>
                </a:solidFill>
                <a:latin typeface="Gurmukhi MT" pitchFamily="2" charset="0"/>
                <a:ea typeface="Cambria"/>
                <a:cs typeface="Gurmukhi MT" pitchFamily="2" charset="0"/>
                <a:sym typeface="Cambria"/>
              </a:rPr>
              <a:t>    Chairman: NDR-IEL Leader</a:t>
            </a:r>
          </a:p>
          <a:p>
            <a:pPr marL="457200" marR="457200" lvl="0" algn="just" defTabSz="457200">
              <a:defRPr sz="1800"/>
            </a:pPr>
            <a:r>
              <a:rPr lang="en-US" sz="3600" dirty="0">
                <a:solidFill>
                  <a:srgbClr val="FF0000"/>
                </a:solidFill>
                <a:latin typeface="Gurmukhi MT" pitchFamily="2" charset="0"/>
                <a:ea typeface="Cambria"/>
                <a:cs typeface="Gurmukhi MT" pitchFamily="2" charset="0"/>
                <a:sym typeface="Cambria"/>
              </a:rPr>
              <a:t>Secretary:  Personal Ministries</a:t>
            </a:r>
          </a:p>
          <a:p>
            <a:pPr marL="457200" marR="457200" lvl="0" algn="just" defTabSz="457200">
              <a:defRPr sz="1800"/>
            </a:pPr>
            <a:r>
              <a:rPr lang="en-US" sz="3600" dirty="0">
                <a:solidFill>
                  <a:schemeClr val="tx1"/>
                </a:solidFill>
                <a:latin typeface="Gurmukhi MT" pitchFamily="2" charset="0"/>
                <a:ea typeface="Cambria"/>
                <a:cs typeface="Gurmukhi MT" pitchFamily="2" charset="0"/>
                <a:sym typeface="Cambria"/>
              </a:rPr>
              <a:t>Members:</a:t>
            </a:r>
          </a:p>
          <a:p>
            <a:pPr marL="914400" marR="457200" lvl="0" algn="just" defTabSz="457200">
              <a:defRPr sz="1800"/>
            </a:pPr>
            <a:r>
              <a:rPr lang="en-US" sz="3600" dirty="0">
                <a:solidFill>
                  <a:srgbClr val="FF0000"/>
                </a:solidFill>
                <a:latin typeface="Gurmukhi MT" pitchFamily="2" charset="0"/>
                <a:ea typeface="Cambria"/>
                <a:cs typeface="Gurmukhi MT" pitchFamily="2" charset="0"/>
                <a:sym typeface="Cambria"/>
              </a:rPr>
              <a:t>Church Clerk	 Sabbath School</a:t>
            </a:r>
          </a:p>
          <a:p>
            <a:pPr marL="914400" marR="457200" lvl="0" algn="just" defTabSz="457200">
              <a:defRPr sz="1800"/>
            </a:pPr>
            <a:r>
              <a:rPr lang="en-US" sz="3600" dirty="0">
                <a:solidFill>
                  <a:srgbClr val="FF0000"/>
                </a:solidFill>
                <a:latin typeface="Gurmukhi MT" pitchFamily="2" charset="0"/>
                <a:ea typeface="Cambria"/>
                <a:cs typeface="Gurmukhi MT" pitchFamily="2" charset="0"/>
                <a:sym typeface="Cambria"/>
              </a:rPr>
              <a:t>Personal Ministries (PM)	Women   Family</a:t>
            </a:r>
          </a:p>
          <a:p>
            <a:pPr marL="914400" marR="457200" lvl="0" algn="just" defTabSz="457200">
              <a:defRPr sz="1800"/>
            </a:pPr>
            <a:r>
              <a:rPr lang="en-US" sz="3600" dirty="0">
                <a:solidFill>
                  <a:srgbClr val="FF0000"/>
                </a:solidFill>
                <a:latin typeface="Gurmukhi MT" pitchFamily="2" charset="0"/>
                <a:ea typeface="Cambria"/>
                <a:cs typeface="Gurmukhi MT" pitchFamily="2" charset="0"/>
                <a:sym typeface="Cambria"/>
              </a:rPr>
              <a:t>Head Deacon	 Head </a:t>
            </a:r>
            <a:r>
              <a:rPr lang="en-US" sz="3600" dirty="0" err="1">
                <a:solidFill>
                  <a:srgbClr val="FF0000"/>
                </a:solidFill>
                <a:latin typeface="Gurmukhi MT" pitchFamily="2" charset="0"/>
                <a:ea typeface="Cambria"/>
                <a:cs typeface="Gurmukhi MT" pitchFamily="2" charset="0"/>
                <a:sym typeface="Cambria"/>
              </a:rPr>
              <a:t>Deaconness</a:t>
            </a:r>
            <a:r>
              <a:rPr lang="en-US" sz="3600" dirty="0">
                <a:solidFill>
                  <a:srgbClr val="FF0000"/>
                </a:solidFill>
                <a:latin typeface="Gurmukhi MT" pitchFamily="2" charset="0"/>
                <a:ea typeface="Cambria"/>
                <a:cs typeface="Gurmukhi MT" pitchFamily="2" charset="0"/>
                <a:sym typeface="Cambria"/>
              </a:rPr>
              <a:t>	  Youth                           Pastor/Elders </a:t>
            </a:r>
          </a:p>
        </p:txBody>
      </p:sp>
    </p:spTree>
    <p:extLst>
      <p:ext uri="{BB962C8B-B14F-4D97-AF65-F5344CB8AC3E}">
        <p14:creationId xmlns:p14="http://schemas.microsoft.com/office/powerpoint/2010/main" val="26410908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1">
          <a:extLst>
            <a:ext uri="{FF2B5EF4-FFF2-40B4-BE49-F238E27FC236}">
              <a16:creationId xmlns:a16="http://schemas.microsoft.com/office/drawing/2014/main" id="{1B52EC92-A1F8-6CDC-AB1C-7FCD9FA44253}"/>
            </a:ext>
          </a:extLst>
        </p:cNvPr>
        <p:cNvGrpSpPr/>
        <p:nvPr/>
      </p:nvGrpSpPr>
      <p:grpSpPr>
        <a:xfrm>
          <a:off x="0" y="0"/>
          <a:ext cx="0" cy="0"/>
          <a:chOff x="0" y="0"/>
          <a:chExt cx="0" cy="0"/>
        </a:xfrm>
      </p:grpSpPr>
      <p:sp>
        <p:nvSpPr>
          <p:cNvPr id="362" name="Google Shape;362;p6">
            <a:extLst>
              <a:ext uri="{FF2B5EF4-FFF2-40B4-BE49-F238E27FC236}">
                <a16:creationId xmlns:a16="http://schemas.microsoft.com/office/drawing/2014/main" id="{C28391B9-7B46-236E-73FC-BDFEC7EA3474}"/>
              </a:ext>
            </a:extLst>
          </p:cNvPr>
          <p:cNvSpPr/>
          <p:nvPr/>
        </p:nvSpPr>
        <p:spPr>
          <a:xfrm>
            <a:off x="-180975" y="6746876"/>
            <a:ext cx="16057932" cy="4396110"/>
          </a:xfrm>
          <a:custGeom>
            <a:avLst/>
            <a:gdLst/>
            <a:ahLst/>
            <a:cxnLst/>
            <a:rect l="l" t="t" r="r" b="b"/>
            <a:pathLst>
              <a:path w="16057932" h="4396110" extrusionOk="0">
                <a:moveTo>
                  <a:pt x="0" y="0"/>
                </a:moveTo>
                <a:lnTo>
                  <a:pt x="16057932" y="0"/>
                </a:lnTo>
                <a:lnTo>
                  <a:pt x="16057932" y="4396110"/>
                </a:lnTo>
                <a:lnTo>
                  <a:pt x="0" y="4396110"/>
                </a:lnTo>
                <a:lnTo>
                  <a:pt x="0" y="0"/>
                </a:lnTo>
                <a:close/>
              </a:path>
            </a:pathLst>
          </a:custGeom>
          <a:blipFill rotWithShape="1">
            <a:blip r:embed="rId3">
              <a:alphaModFix amt="25000"/>
            </a:blip>
            <a:stretch>
              <a:fillRect t="-14336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3" name="Google Shape;363;p6">
            <a:extLst>
              <a:ext uri="{FF2B5EF4-FFF2-40B4-BE49-F238E27FC236}">
                <a16:creationId xmlns:a16="http://schemas.microsoft.com/office/drawing/2014/main" id="{1EEB7046-A596-B0BB-714A-432A7B4170E5}"/>
              </a:ext>
            </a:extLst>
          </p:cNvPr>
          <p:cNvSpPr/>
          <p:nvPr/>
        </p:nvSpPr>
        <p:spPr>
          <a:xfrm>
            <a:off x="15671806" y="0"/>
            <a:ext cx="2616194" cy="10287000"/>
          </a:xfrm>
          <a:custGeom>
            <a:avLst/>
            <a:gdLst/>
            <a:ahLst/>
            <a:cxnLst/>
            <a:rect l="l" t="t" r="r" b="b"/>
            <a:pathLst>
              <a:path w="2616194" h="10287000" extrusionOk="0">
                <a:moveTo>
                  <a:pt x="0" y="0"/>
                </a:moveTo>
                <a:lnTo>
                  <a:pt x="2616194" y="0"/>
                </a:lnTo>
                <a:lnTo>
                  <a:pt x="2616194" y="10287000"/>
                </a:lnTo>
                <a:lnTo>
                  <a:pt x="0" y="10287000"/>
                </a:lnTo>
                <a:lnTo>
                  <a:pt x="0" y="0"/>
                </a:lnTo>
                <a:close/>
              </a:path>
            </a:pathLst>
          </a:custGeom>
          <a:blipFill rotWithShape="1">
            <a:blip r:embed="rId4">
              <a:alphaModFix/>
            </a:blip>
            <a:stretch>
              <a:fillRect l="-274686" t="-7573" r="-97412" b="-878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4" name="Google Shape;364;p6">
            <a:extLst>
              <a:ext uri="{FF2B5EF4-FFF2-40B4-BE49-F238E27FC236}">
                <a16:creationId xmlns:a16="http://schemas.microsoft.com/office/drawing/2014/main" id="{1E3B1D7A-F086-D113-7A37-500BA3D32D64}"/>
              </a:ext>
            </a:extLst>
          </p:cNvPr>
          <p:cNvSpPr/>
          <p:nvPr/>
        </p:nvSpPr>
        <p:spPr>
          <a:xfrm>
            <a:off x="545975" y="8068111"/>
            <a:ext cx="3879630" cy="2997014"/>
          </a:xfrm>
          <a:custGeom>
            <a:avLst/>
            <a:gdLst/>
            <a:ahLst/>
            <a:cxnLst/>
            <a:rect l="l" t="t" r="r" b="b"/>
            <a:pathLst>
              <a:path w="3879630" h="2997014" extrusionOk="0">
                <a:moveTo>
                  <a:pt x="0" y="0"/>
                </a:moveTo>
                <a:lnTo>
                  <a:pt x="3879630" y="0"/>
                </a:lnTo>
                <a:lnTo>
                  <a:pt x="3879630" y="2997015"/>
                </a:lnTo>
                <a:lnTo>
                  <a:pt x="0" y="2997015"/>
                </a:lnTo>
                <a:lnTo>
                  <a:pt x="0" y="0"/>
                </a:lnTo>
                <a:close/>
              </a:path>
            </a:pathLst>
          </a:custGeom>
          <a:blipFill rotWithShape="1">
            <a:blip r:embed="rId5">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5" name="Google Shape;365;p6">
            <a:extLst>
              <a:ext uri="{FF2B5EF4-FFF2-40B4-BE49-F238E27FC236}">
                <a16:creationId xmlns:a16="http://schemas.microsoft.com/office/drawing/2014/main" id="{0E8D03B2-5C8C-17BD-F7D0-BABB4399AD7F}"/>
              </a:ext>
            </a:extLst>
          </p:cNvPr>
          <p:cNvSpPr/>
          <p:nvPr/>
        </p:nvSpPr>
        <p:spPr>
          <a:xfrm>
            <a:off x="15864885" y="339322"/>
            <a:ext cx="2230037" cy="2230037"/>
          </a:xfrm>
          <a:custGeom>
            <a:avLst/>
            <a:gdLst/>
            <a:ahLst/>
            <a:cxnLst/>
            <a:rect l="l" t="t" r="r" b="b"/>
            <a:pathLst>
              <a:path w="2230037" h="2230037" extrusionOk="0">
                <a:moveTo>
                  <a:pt x="0" y="0"/>
                </a:moveTo>
                <a:lnTo>
                  <a:pt x="2230037" y="0"/>
                </a:lnTo>
                <a:lnTo>
                  <a:pt x="2230037" y="2230037"/>
                </a:lnTo>
                <a:lnTo>
                  <a:pt x="0" y="223003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66" name="Google Shape;366;p6">
            <a:extLst>
              <a:ext uri="{FF2B5EF4-FFF2-40B4-BE49-F238E27FC236}">
                <a16:creationId xmlns:a16="http://schemas.microsoft.com/office/drawing/2014/main" id="{72E654A3-C170-E8A1-1751-0DF9B1A57793}"/>
              </a:ext>
            </a:extLst>
          </p:cNvPr>
          <p:cNvGrpSpPr/>
          <p:nvPr/>
        </p:nvGrpSpPr>
        <p:grpSpPr>
          <a:xfrm>
            <a:off x="9775493" y="9271143"/>
            <a:ext cx="5421843" cy="554787"/>
            <a:chOff x="0" y="-9525"/>
            <a:chExt cx="1427975" cy="146117"/>
          </a:xfrm>
        </p:grpSpPr>
        <p:sp>
          <p:nvSpPr>
            <p:cNvPr id="367" name="Google Shape;367;p6">
              <a:extLst>
                <a:ext uri="{FF2B5EF4-FFF2-40B4-BE49-F238E27FC236}">
                  <a16:creationId xmlns:a16="http://schemas.microsoft.com/office/drawing/2014/main" id="{DDD10C03-43F6-C2FF-C15C-852F2DFC86F7}"/>
                </a:ext>
              </a:extLst>
            </p:cNvPr>
            <p:cNvSpPr/>
            <p:nvPr/>
          </p:nvSpPr>
          <p:spPr>
            <a:xfrm>
              <a:off x="0" y="0"/>
              <a:ext cx="1427975" cy="136592"/>
            </a:xfrm>
            <a:custGeom>
              <a:avLst/>
              <a:gdLst/>
              <a:ahLst/>
              <a:cxnLst/>
              <a:rect l="l" t="t" r="r" b="b"/>
              <a:pathLst>
                <a:path w="1427975" h="136592" extrusionOk="0">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8" name="Google Shape;368;p6">
              <a:extLst>
                <a:ext uri="{FF2B5EF4-FFF2-40B4-BE49-F238E27FC236}">
                  <a16:creationId xmlns:a16="http://schemas.microsoft.com/office/drawing/2014/main" id="{774551EC-8BC1-C6EC-7A10-DC9204E5C8E0}"/>
                </a:ext>
              </a:extLst>
            </p:cNvPr>
            <p:cNvSpPr txBox="1"/>
            <p:nvPr/>
          </p:nvSpPr>
          <p:spPr>
            <a:xfrm>
              <a:off x="0" y="-9525"/>
              <a:ext cx="1427975" cy="146117"/>
            </a:xfrm>
            <a:prstGeom prst="rect">
              <a:avLst/>
            </a:prstGeom>
            <a:noFill/>
            <a:ln>
              <a:noFill/>
            </a:ln>
          </p:spPr>
          <p:txBody>
            <a:bodyPr spcFirstLastPara="1" wrap="square" lIns="50800" tIns="50800" rIns="50800" bIns="50800" anchor="ctr" anchorCtr="0">
              <a:noAutofit/>
            </a:bodyPr>
            <a:lstStyle/>
            <a:p>
              <a:pPr marL="0" marR="0" lvl="0" indent="0" algn="ctr" rtl="0">
                <a:lnSpc>
                  <a:spcPct val="130000"/>
                </a:lnSpc>
                <a:spcBef>
                  <a:spcPts val="0"/>
                </a:spcBef>
                <a:spcAft>
                  <a:spcPts val="0"/>
                </a:spcAft>
                <a:buNone/>
              </a:pPr>
              <a:r>
                <a:rPr lang="en-US" sz="1800" b="1">
                  <a:solidFill>
                    <a:srgbClr val="EDEAD0"/>
                  </a:solidFill>
                  <a:latin typeface="Noto Sans"/>
                  <a:ea typeface="Noto Sans"/>
                  <a:cs typeface="Noto Sans"/>
                  <a:sym typeface="Noto Sans"/>
                </a:rPr>
                <a:t>CLPM PASTORS' ON-BOARDING BOOTCAMP</a:t>
              </a:r>
              <a:endParaRPr/>
            </a:p>
          </p:txBody>
        </p:sp>
      </p:grpSp>
      <p:cxnSp>
        <p:nvCxnSpPr>
          <p:cNvPr id="369" name="Google Shape;369;p6">
            <a:extLst>
              <a:ext uri="{FF2B5EF4-FFF2-40B4-BE49-F238E27FC236}">
                <a16:creationId xmlns:a16="http://schemas.microsoft.com/office/drawing/2014/main" id="{4BCCB5AF-84BC-C449-D45E-8C17445306A5}"/>
              </a:ext>
            </a:extLst>
          </p:cNvPr>
          <p:cNvCxnSpPr/>
          <p:nvPr/>
        </p:nvCxnSpPr>
        <p:spPr>
          <a:xfrm>
            <a:off x="4634487" y="9566619"/>
            <a:ext cx="5278276" cy="0"/>
          </a:xfrm>
          <a:prstGeom prst="straightConnector1">
            <a:avLst/>
          </a:prstGeom>
          <a:noFill/>
          <a:ln w="38100" cap="rnd" cmpd="sng">
            <a:solidFill>
              <a:srgbClr val="53655B"/>
            </a:solidFill>
            <a:prstDash val="solid"/>
            <a:round/>
            <a:headEnd type="none" w="sm" len="sm"/>
            <a:tailEnd type="none" w="sm" len="sm"/>
          </a:ln>
        </p:spPr>
      </p:cxnSp>
      <p:cxnSp>
        <p:nvCxnSpPr>
          <p:cNvPr id="372" name="Google Shape;372;p6">
            <a:extLst>
              <a:ext uri="{FF2B5EF4-FFF2-40B4-BE49-F238E27FC236}">
                <a16:creationId xmlns:a16="http://schemas.microsoft.com/office/drawing/2014/main" id="{6BDFD9FA-AFB1-1338-D00D-939556F79C46}"/>
              </a:ext>
            </a:extLst>
          </p:cNvPr>
          <p:cNvCxnSpPr/>
          <p:nvPr/>
        </p:nvCxnSpPr>
        <p:spPr>
          <a:xfrm>
            <a:off x="753307" y="1483484"/>
            <a:ext cx="0" cy="5990384"/>
          </a:xfrm>
          <a:prstGeom prst="straightConnector1">
            <a:avLst/>
          </a:prstGeom>
          <a:noFill/>
          <a:ln w="95250" cap="rnd" cmpd="sng">
            <a:solidFill>
              <a:srgbClr val="5BAB5A"/>
            </a:solidFill>
            <a:prstDash val="dot"/>
            <a:round/>
            <a:headEnd type="none" w="sm" len="sm"/>
            <a:tailEnd type="none" w="sm" len="sm"/>
          </a:ln>
        </p:spPr>
      </p:cxnSp>
      <p:pic>
        <p:nvPicPr>
          <p:cNvPr id="2" name="Google Shape;95;p1">
            <a:extLst>
              <a:ext uri="{FF2B5EF4-FFF2-40B4-BE49-F238E27FC236}">
                <a16:creationId xmlns:a16="http://schemas.microsoft.com/office/drawing/2014/main" id="{70F14FFF-88A5-D62C-3C4A-7BFBEC747A5E}"/>
              </a:ext>
            </a:extLst>
          </p:cNvPr>
          <p:cNvPicPr preferRelativeResize="0"/>
          <p:nvPr/>
        </p:nvPicPr>
        <p:blipFill>
          <a:blip r:embed="rId7">
            <a:alphaModFix/>
          </a:blip>
          <a:stretch>
            <a:fillRect/>
          </a:stretch>
        </p:blipFill>
        <p:spPr>
          <a:xfrm>
            <a:off x="6282390" y="8409243"/>
            <a:ext cx="1845200" cy="1723800"/>
          </a:xfrm>
          <a:prstGeom prst="rect">
            <a:avLst/>
          </a:prstGeom>
          <a:noFill/>
          <a:ln>
            <a:noFill/>
          </a:ln>
        </p:spPr>
      </p:pic>
      <p:sp>
        <p:nvSpPr>
          <p:cNvPr id="4" name="TextBox 3">
            <a:extLst>
              <a:ext uri="{FF2B5EF4-FFF2-40B4-BE49-F238E27FC236}">
                <a16:creationId xmlns:a16="http://schemas.microsoft.com/office/drawing/2014/main" id="{3BB55209-321B-21C3-19C2-C67473E5487E}"/>
              </a:ext>
            </a:extLst>
          </p:cNvPr>
          <p:cNvSpPr txBox="1"/>
          <p:nvPr/>
        </p:nvSpPr>
        <p:spPr>
          <a:xfrm>
            <a:off x="2029536" y="461070"/>
            <a:ext cx="13167800" cy="7848302"/>
          </a:xfrm>
          <a:prstGeom prst="rect">
            <a:avLst/>
          </a:prstGeom>
          <a:noFill/>
        </p:spPr>
        <p:txBody>
          <a:bodyPr wrap="square">
            <a:spAutoFit/>
          </a:bodyPr>
          <a:lstStyle/>
          <a:p>
            <a:pPr marR="457200" lvl="0" algn="ctr" defTabSz="457200">
              <a:defRPr sz="1800"/>
            </a:pPr>
            <a:r>
              <a:rPr lang="en-US" sz="3600" b="1" dirty="0">
                <a:solidFill>
                  <a:schemeClr val="tx1"/>
                </a:solidFill>
                <a:latin typeface="Gurmukhi MT" pitchFamily="2" charset="0"/>
                <a:ea typeface="Cambria"/>
                <a:cs typeface="Gurmukhi MT" pitchFamily="2" charset="0"/>
                <a:sym typeface="Cambria"/>
              </a:rPr>
              <a:t>Duties of NDR-IEL Committee</a:t>
            </a:r>
          </a:p>
          <a:p>
            <a:pPr marR="457200" lvl="0" algn="just" defTabSz="457200">
              <a:defRPr sz="1800"/>
            </a:pPr>
            <a:r>
              <a:rPr lang="en-US" sz="3600" b="1" dirty="0">
                <a:solidFill>
                  <a:srgbClr val="FF0000"/>
                </a:solidFill>
                <a:latin typeface="Gurmukhi MT" pitchFamily="2" charset="0"/>
                <a:ea typeface="Cambria"/>
                <a:cs typeface="Gurmukhi MT" pitchFamily="2" charset="0"/>
                <a:sym typeface="Cambria"/>
              </a:rPr>
              <a:t> </a:t>
            </a:r>
          </a:p>
          <a:p>
            <a:pPr marL="228600" marR="457200" lvl="0" defTabSz="457200">
              <a:defRPr sz="1800"/>
            </a:pPr>
            <a:r>
              <a:rPr lang="en-PH" sz="3600" dirty="0">
                <a:latin typeface="Cambria"/>
                <a:ea typeface="Cambria"/>
                <a:cs typeface="Cambria"/>
                <a:sym typeface="Cambria"/>
              </a:rPr>
              <a:t>1. Prepare the NRP of the local church and have overall</a:t>
            </a:r>
          </a:p>
          <a:p>
            <a:pPr marL="228600" marR="457200" lvl="0" defTabSz="457200">
              <a:defRPr sz="1800"/>
            </a:pPr>
            <a:r>
              <a:rPr lang="en-PH" sz="3600" dirty="0">
                <a:latin typeface="Cambria"/>
                <a:ea typeface="Cambria"/>
                <a:cs typeface="Cambria"/>
                <a:sym typeface="Cambria"/>
              </a:rPr>
              <a:t>        supervision over it.</a:t>
            </a:r>
          </a:p>
          <a:p>
            <a:pPr marL="228600" marR="457200" lvl="0" defTabSz="457200">
              <a:defRPr sz="1800"/>
            </a:pPr>
            <a:endParaRPr lang="en-PH" sz="3600" dirty="0">
              <a:latin typeface="Cambria"/>
              <a:ea typeface="Cambria"/>
              <a:cs typeface="Cambria"/>
              <a:sym typeface="Cambria"/>
            </a:endParaRPr>
          </a:p>
          <a:p>
            <a:pPr marL="457200" marR="457200" lvl="0" indent="-228600" defTabSz="457200">
              <a:defRPr sz="1800"/>
            </a:pPr>
            <a:r>
              <a:rPr lang="en-PH" sz="3600" dirty="0">
                <a:latin typeface="Cambria"/>
                <a:ea typeface="Cambria"/>
                <a:cs typeface="Cambria"/>
                <a:sym typeface="Cambria"/>
              </a:rPr>
              <a:t>2. Conduct regular monitoring of the program and make</a:t>
            </a:r>
          </a:p>
          <a:p>
            <a:pPr marL="457200" marR="457200" lvl="0" indent="-228600" defTabSz="457200">
              <a:defRPr sz="1800"/>
            </a:pPr>
            <a:r>
              <a:rPr lang="en-PH" sz="3600" dirty="0">
                <a:latin typeface="Cambria"/>
                <a:ea typeface="Cambria"/>
                <a:cs typeface="Cambria"/>
                <a:sym typeface="Cambria"/>
              </a:rPr>
              <a:t>     regular reports to the church.</a:t>
            </a:r>
          </a:p>
          <a:p>
            <a:pPr marL="457200" marR="457200" lvl="0" indent="-228600" defTabSz="457200">
              <a:defRPr sz="1800"/>
            </a:pPr>
            <a:endParaRPr lang="en-PH" sz="3600" dirty="0">
              <a:latin typeface="Cambria"/>
              <a:ea typeface="Cambria"/>
              <a:cs typeface="Cambria"/>
              <a:sym typeface="Cambria"/>
            </a:endParaRPr>
          </a:p>
          <a:p>
            <a:pPr marL="228600" marR="457200" lvl="0" defTabSz="457200">
              <a:defRPr sz="1800"/>
            </a:pPr>
            <a:r>
              <a:rPr lang="en-PH" sz="3600" dirty="0">
                <a:latin typeface="Cambria"/>
                <a:ea typeface="Cambria"/>
                <a:cs typeface="Cambria"/>
                <a:sym typeface="Cambria"/>
              </a:rPr>
              <a:t>3. Recommend to the church board the establishment of a</a:t>
            </a:r>
          </a:p>
          <a:p>
            <a:pPr marL="228600" marR="457200" lvl="0" defTabSz="457200">
              <a:defRPr sz="1800"/>
            </a:pPr>
            <a:r>
              <a:rPr lang="en-PH" sz="3600" dirty="0">
                <a:latin typeface="Cambria"/>
                <a:ea typeface="Cambria"/>
                <a:cs typeface="Cambria"/>
                <a:sym typeface="Cambria"/>
              </a:rPr>
              <a:t>     Nurturing Class under the Sabbath School Department.</a:t>
            </a:r>
          </a:p>
          <a:p>
            <a:pPr marL="228600" marR="457200" lvl="0" defTabSz="457200">
              <a:defRPr sz="1800"/>
            </a:pPr>
            <a:endParaRPr lang="en-PH" sz="3600" dirty="0">
              <a:latin typeface="Cambria"/>
              <a:ea typeface="Cambria"/>
              <a:cs typeface="Cambria"/>
              <a:sym typeface="Cambria"/>
            </a:endParaRPr>
          </a:p>
          <a:p>
            <a:pPr marL="228600" marR="457200" lvl="0" defTabSz="457200">
              <a:defRPr sz="1800"/>
            </a:pPr>
            <a:r>
              <a:rPr lang="en-PH" sz="3600" dirty="0">
                <a:latin typeface="Cambria"/>
                <a:ea typeface="Cambria"/>
                <a:cs typeface="Cambria"/>
                <a:sym typeface="Cambria"/>
              </a:rPr>
              <a:t>4. Ensure that all newly baptized members are enrolled and</a:t>
            </a:r>
          </a:p>
          <a:p>
            <a:pPr marL="228600" marR="457200" lvl="0" defTabSz="457200">
              <a:defRPr sz="1800"/>
            </a:pPr>
            <a:r>
              <a:rPr lang="en-PH" sz="3600" dirty="0">
                <a:latin typeface="Cambria"/>
                <a:ea typeface="Cambria"/>
                <a:cs typeface="Cambria"/>
                <a:sym typeface="Cambria"/>
              </a:rPr>
              <a:t>     regularly attending the  Nurturing Class. </a:t>
            </a:r>
          </a:p>
          <a:p>
            <a:pPr marR="457200" lvl="0" algn="just" defTabSz="457200">
              <a:defRPr sz="1800"/>
            </a:pPr>
            <a:endParaRPr lang="en-US" sz="3600" dirty="0">
              <a:solidFill>
                <a:srgbClr val="FF0000"/>
              </a:solidFill>
              <a:latin typeface="Gurmukhi MT" pitchFamily="2" charset="0"/>
              <a:ea typeface="Times New Roman"/>
              <a:cs typeface="Gurmukhi MT" pitchFamily="2" charset="0"/>
              <a:sym typeface="Times New Roman"/>
            </a:endParaRPr>
          </a:p>
        </p:txBody>
      </p:sp>
    </p:spTree>
    <p:extLst>
      <p:ext uri="{BB962C8B-B14F-4D97-AF65-F5344CB8AC3E}">
        <p14:creationId xmlns:p14="http://schemas.microsoft.com/office/powerpoint/2010/main" val="34261201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61">
          <a:extLst>
            <a:ext uri="{FF2B5EF4-FFF2-40B4-BE49-F238E27FC236}">
              <a16:creationId xmlns:a16="http://schemas.microsoft.com/office/drawing/2014/main" id="{DE167D48-F9D4-DDE5-E9C1-DBBB3459D333}"/>
            </a:ext>
          </a:extLst>
        </p:cNvPr>
        <p:cNvGrpSpPr/>
        <p:nvPr/>
      </p:nvGrpSpPr>
      <p:grpSpPr>
        <a:xfrm>
          <a:off x="0" y="0"/>
          <a:ext cx="0" cy="0"/>
          <a:chOff x="0" y="0"/>
          <a:chExt cx="0" cy="0"/>
        </a:xfrm>
      </p:grpSpPr>
      <p:sp>
        <p:nvSpPr>
          <p:cNvPr id="362" name="Google Shape;362;p6">
            <a:extLst>
              <a:ext uri="{FF2B5EF4-FFF2-40B4-BE49-F238E27FC236}">
                <a16:creationId xmlns:a16="http://schemas.microsoft.com/office/drawing/2014/main" id="{306A3B33-2C19-12B5-8E97-D4122E6046CC}"/>
              </a:ext>
            </a:extLst>
          </p:cNvPr>
          <p:cNvSpPr/>
          <p:nvPr/>
        </p:nvSpPr>
        <p:spPr>
          <a:xfrm>
            <a:off x="-180975" y="6746876"/>
            <a:ext cx="16057932" cy="4396110"/>
          </a:xfrm>
          <a:custGeom>
            <a:avLst/>
            <a:gdLst/>
            <a:ahLst/>
            <a:cxnLst/>
            <a:rect l="l" t="t" r="r" b="b"/>
            <a:pathLst>
              <a:path w="16057932" h="4396110" extrusionOk="0">
                <a:moveTo>
                  <a:pt x="0" y="0"/>
                </a:moveTo>
                <a:lnTo>
                  <a:pt x="16057932" y="0"/>
                </a:lnTo>
                <a:lnTo>
                  <a:pt x="16057932" y="4396110"/>
                </a:lnTo>
                <a:lnTo>
                  <a:pt x="0" y="4396110"/>
                </a:lnTo>
                <a:lnTo>
                  <a:pt x="0" y="0"/>
                </a:lnTo>
                <a:close/>
              </a:path>
            </a:pathLst>
          </a:custGeom>
          <a:blipFill rotWithShape="1">
            <a:blip r:embed="rId3">
              <a:alphaModFix amt="25000"/>
            </a:blip>
            <a:stretch>
              <a:fillRect t="-14336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3" name="Google Shape;363;p6">
            <a:extLst>
              <a:ext uri="{FF2B5EF4-FFF2-40B4-BE49-F238E27FC236}">
                <a16:creationId xmlns:a16="http://schemas.microsoft.com/office/drawing/2014/main" id="{37797941-08D7-8764-C38F-433C6BDE4E81}"/>
              </a:ext>
            </a:extLst>
          </p:cNvPr>
          <p:cNvSpPr/>
          <p:nvPr/>
        </p:nvSpPr>
        <p:spPr>
          <a:xfrm>
            <a:off x="15671806" y="0"/>
            <a:ext cx="2616194" cy="10287000"/>
          </a:xfrm>
          <a:custGeom>
            <a:avLst/>
            <a:gdLst/>
            <a:ahLst/>
            <a:cxnLst/>
            <a:rect l="l" t="t" r="r" b="b"/>
            <a:pathLst>
              <a:path w="2616194" h="10287000" extrusionOk="0">
                <a:moveTo>
                  <a:pt x="0" y="0"/>
                </a:moveTo>
                <a:lnTo>
                  <a:pt x="2616194" y="0"/>
                </a:lnTo>
                <a:lnTo>
                  <a:pt x="2616194" y="10287000"/>
                </a:lnTo>
                <a:lnTo>
                  <a:pt x="0" y="10287000"/>
                </a:lnTo>
                <a:lnTo>
                  <a:pt x="0" y="0"/>
                </a:lnTo>
                <a:close/>
              </a:path>
            </a:pathLst>
          </a:custGeom>
          <a:blipFill rotWithShape="1">
            <a:blip r:embed="rId4">
              <a:alphaModFix/>
            </a:blip>
            <a:stretch>
              <a:fillRect l="-274686" t="-7573" r="-97412" b="-878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4" name="Google Shape;364;p6">
            <a:extLst>
              <a:ext uri="{FF2B5EF4-FFF2-40B4-BE49-F238E27FC236}">
                <a16:creationId xmlns:a16="http://schemas.microsoft.com/office/drawing/2014/main" id="{600B480E-39D9-8657-B6E2-28F9CD962FD0}"/>
              </a:ext>
            </a:extLst>
          </p:cNvPr>
          <p:cNvSpPr/>
          <p:nvPr/>
        </p:nvSpPr>
        <p:spPr>
          <a:xfrm>
            <a:off x="545975" y="8068111"/>
            <a:ext cx="3879630" cy="2997014"/>
          </a:xfrm>
          <a:custGeom>
            <a:avLst/>
            <a:gdLst/>
            <a:ahLst/>
            <a:cxnLst/>
            <a:rect l="l" t="t" r="r" b="b"/>
            <a:pathLst>
              <a:path w="3879630" h="2997014" extrusionOk="0">
                <a:moveTo>
                  <a:pt x="0" y="0"/>
                </a:moveTo>
                <a:lnTo>
                  <a:pt x="3879630" y="0"/>
                </a:lnTo>
                <a:lnTo>
                  <a:pt x="3879630" y="2997015"/>
                </a:lnTo>
                <a:lnTo>
                  <a:pt x="0" y="2997015"/>
                </a:lnTo>
                <a:lnTo>
                  <a:pt x="0" y="0"/>
                </a:lnTo>
                <a:close/>
              </a:path>
            </a:pathLst>
          </a:custGeom>
          <a:blipFill rotWithShape="1">
            <a:blip r:embed="rId5">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5" name="Google Shape;365;p6">
            <a:extLst>
              <a:ext uri="{FF2B5EF4-FFF2-40B4-BE49-F238E27FC236}">
                <a16:creationId xmlns:a16="http://schemas.microsoft.com/office/drawing/2014/main" id="{EDDA929A-7D55-6D8D-17E4-648F2E7A10E3}"/>
              </a:ext>
            </a:extLst>
          </p:cNvPr>
          <p:cNvSpPr/>
          <p:nvPr/>
        </p:nvSpPr>
        <p:spPr>
          <a:xfrm>
            <a:off x="15864885" y="339322"/>
            <a:ext cx="2230037" cy="2230037"/>
          </a:xfrm>
          <a:custGeom>
            <a:avLst/>
            <a:gdLst/>
            <a:ahLst/>
            <a:cxnLst/>
            <a:rect l="l" t="t" r="r" b="b"/>
            <a:pathLst>
              <a:path w="2230037" h="2230037" extrusionOk="0">
                <a:moveTo>
                  <a:pt x="0" y="0"/>
                </a:moveTo>
                <a:lnTo>
                  <a:pt x="2230037" y="0"/>
                </a:lnTo>
                <a:lnTo>
                  <a:pt x="2230037" y="2230037"/>
                </a:lnTo>
                <a:lnTo>
                  <a:pt x="0" y="223003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66" name="Google Shape;366;p6">
            <a:extLst>
              <a:ext uri="{FF2B5EF4-FFF2-40B4-BE49-F238E27FC236}">
                <a16:creationId xmlns:a16="http://schemas.microsoft.com/office/drawing/2014/main" id="{0810CC79-75D3-28CA-EB74-42B54970E2A8}"/>
              </a:ext>
            </a:extLst>
          </p:cNvPr>
          <p:cNvGrpSpPr/>
          <p:nvPr/>
        </p:nvGrpSpPr>
        <p:grpSpPr>
          <a:xfrm>
            <a:off x="9775493" y="9271143"/>
            <a:ext cx="5421843" cy="554787"/>
            <a:chOff x="0" y="-9525"/>
            <a:chExt cx="1427975" cy="146117"/>
          </a:xfrm>
        </p:grpSpPr>
        <p:sp>
          <p:nvSpPr>
            <p:cNvPr id="367" name="Google Shape;367;p6">
              <a:extLst>
                <a:ext uri="{FF2B5EF4-FFF2-40B4-BE49-F238E27FC236}">
                  <a16:creationId xmlns:a16="http://schemas.microsoft.com/office/drawing/2014/main" id="{43EB9BC3-B5C1-6896-EA93-0602C9F8522E}"/>
                </a:ext>
              </a:extLst>
            </p:cNvPr>
            <p:cNvSpPr/>
            <p:nvPr/>
          </p:nvSpPr>
          <p:spPr>
            <a:xfrm>
              <a:off x="0" y="0"/>
              <a:ext cx="1427975" cy="136592"/>
            </a:xfrm>
            <a:custGeom>
              <a:avLst/>
              <a:gdLst/>
              <a:ahLst/>
              <a:cxnLst/>
              <a:rect l="l" t="t" r="r" b="b"/>
              <a:pathLst>
                <a:path w="1427975" h="136592" extrusionOk="0">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8" name="Google Shape;368;p6">
              <a:extLst>
                <a:ext uri="{FF2B5EF4-FFF2-40B4-BE49-F238E27FC236}">
                  <a16:creationId xmlns:a16="http://schemas.microsoft.com/office/drawing/2014/main" id="{B1504BCA-4F2B-EFC5-06C0-A00A51AFF604}"/>
                </a:ext>
              </a:extLst>
            </p:cNvPr>
            <p:cNvSpPr txBox="1"/>
            <p:nvPr/>
          </p:nvSpPr>
          <p:spPr>
            <a:xfrm>
              <a:off x="0" y="-9525"/>
              <a:ext cx="1427975" cy="146117"/>
            </a:xfrm>
            <a:prstGeom prst="rect">
              <a:avLst/>
            </a:prstGeom>
            <a:noFill/>
            <a:ln>
              <a:noFill/>
            </a:ln>
          </p:spPr>
          <p:txBody>
            <a:bodyPr spcFirstLastPara="1" wrap="square" lIns="50800" tIns="50800" rIns="50800" bIns="50800" anchor="ctr" anchorCtr="0">
              <a:noAutofit/>
            </a:bodyPr>
            <a:lstStyle/>
            <a:p>
              <a:pPr marL="0" marR="0" lvl="0" indent="0" algn="ctr" rtl="0">
                <a:lnSpc>
                  <a:spcPct val="130000"/>
                </a:lnSpc>
                <a:spcBef>
                  <a:spcPts val="0"/>
                </a:spcBef>
                <a:spcAft>
                  <a:spcPts val="0"/>
                </a:spcAft>
                <a:buNone/>
              </a:pPr>
              <a:r>
                <a:rPr lang="en-US" sz="1800" b="1">
                  <a:solidFill>
                    <a:srgbClr val="EDEAD0"/>
                  </a:solidFill>
                  <a:latin typeface="Noto Sans"/>
                  <a:ea typeface="Noto Sans"/>
                  <a:cs typeface="Noto Sans"/>
                  <a:sym typeface="Noto Sans"/>
                </a:rPr>
                <a:t>CLPM PASTORS' ON-BOARDING BOOTCAMP</a:t>
              </a:r>
              <a:endParaRPr/>
            </a:p>
          </p:txBody>
        </p:sp>
      </p:grpSp>
      <p:cxnSp>
        <p:nvCxnSpPr>
          <p:cNvPr id="369" name="Google Shape;369;p6">
            <a:extLst>
              <a:ext uri="{FF2B5EF4-FFF2-40B4-BE49-F238E27FC236}">
                <a16:creationId xmlns:a16="http://schemas.microsoft.com/office/drawing/2014/main" id="{1BADB26C-8286-2243-C612-9216CA12C5E8}"/>
              </a:ext>
            </a:extLst>
          </p:cNvPr>
          <p:cNvCxnSpPr/>
          <p:nvPr/>
        </p:nvCxnSpPr>
        <p:spPr>
          <a:xfrm>
            <a:off x="4634487" y="9566619"/>
            <a:ext cx="5278276" cy="0"/>
          </a:xfrm>
          <a:prstGeom prst="straightConnector1">
            <a:avLst/>
          </a:prstGeom>
          <a:noFill/>
          <a:ln w="38100" cap="rnd" cmpd="sng">
            <a:solidFill>
              <a:srgbClr val="53655B"/>
            </a:solidFill>
            <a:prstDash val="solid"/>
            <a:round/>
            <a:headEnd type="none" w="sm" len="sm"/>
            <a:tailEnd type="none" w="sm" len="sm"/>
          </a:ln>
        </p:spPr>
      </p:cxnSp>
      <p:cxnSp>
        <p:nvCxnSpPr>
          <p:cNvPr id="372" name="Google Shape;372;p6">
            <a:extLst>
              <a:ext uri="{FF2B5EF4-FFF2-40B4-BE49-F238E27FC236}">
                <a16:creationId xmlns:a16="http://schemas.microsoft.com/office/drawing/2014/main" id="{C2EAAF81-E1B0-D637-8E5B-EE99AB224ADC}"/>
              </a:ext>
            </a:extLst>
          </p:cNvPr>
          <p:cNvCxnSpPr/>
          <p:nvPr/>
        </p:nvCxnSpPr>
        <p:spPr>
          <a:xfrm>
            <a:off x="753307" y="1483484"/>
            <a:ext cx="0" cy="5990384"/>
          </a:xfrm>
          <a:prstGeom prst="straightConnector1">
            <a:avLst/>
          </a:prstGeom>
          <a:noFill/>
          <a:ln w="95250" cap="rnd" cmpd="sng">
            <a:solidFill>
              <a:srgbClr val="5BAB5A"/>
            </a:solidFill>
            <a:prstDash val="dot"/>
            <a:round/>
            <a:headEnd type="none" w="sm" len="sm"/>
            <a:tailEnd type="none" w="sm" len="sm"/>
          </a:ln>
        </p:spPr>
      </p:cxnSp>
      <p:pic>
        <p:nvPicPr>
          <p:cNvPr id="2" name="Google Shape;95;p1">
            <a:extLst>
              <a:ext uri="{FF2B5EF4-FFF2-40B4-BE49-F238E27FC236}">
                <a16:creationId xmlns:a16="http://schemas.microsoft.com/office/drawing/2014/main" id="{79B29280-4026-F37D-0C06-52E5031B9FAA}"/>
              </a:ext>
            </a:extLst>
          </p:cNvPr>
          <p:cNvPicPr preferRelativeResize="0"/>
          <p:nvPr/>
        </p:nvPicPr>
        <p:blipFill>
          <a:blip r:embed="rId7">
            <a:alphaModFix/>
          </a:blip>
          <a:stretch>
            <a:fillRect/>
          </a:stretch>
        </p:blipFill>
        <p:spPr>
          <a:xfrm>
            <a:off x="6282390" y="8409243"/>
            <a:ext cx="1845200" cy="1723800"/>
          </a:xfrm>
          <a:prstGeom prst="rect">
            <a:avLst/>
          </a:prstGeom>
          <a:noFill/>
          <a:ln>
            <a:noFill/>
          </a:ln>
        </p:spPr>
      </p:pic>
      <p:sp>
        <p:nvSpPr>
          <p:cNvPr id="4" name="TextBox 3">
            <a:extLst>
              <a:ext uri="{FF2B5EF4-FFF2-40B4-BE49-F238E27FC236}">
                <a16:creationId xmlns:a16="http://schemas.microsoft.com/office/drawing/2014/main" id="{790DB07B-CB1B-EF14-4D94-E8198C1D88EA}"/>
              </a:ext>
            </a:extLst>
          </p:cNvPr>
          <p:cNvSpPr txBox="1"/>
          <p:nvPr/>
        </p:nvSpPr>
        <p:spPr>
          <a:xfrm>
            <a:off x="1687590" y="1041283"/>
            <a:ext cx="13509746" cy="5632311"/>
          </a:xfrm>
          <a:prstGeom prst="rect">
            <a:avLst/>
          </a:prstGeom>
          <a:noFill/>
        </p:spPr>
        <p:txBody>
          <a:bodyPr wrap="square">
            <a:spAutoFit/>
          </a:bodyPr>
          <a:lstStyle/>
          <a:p>
            <a:pPr marR="457200" lvl="0" algn="ctr" defTabSz="457200">
              <a:defRPr sz="1800"/>
            </a:pPr>
            <a:r>
              <a:rPr lang="en-US" sz="3600" b="1" dirty="0">
                <a:solidFill>
                  <a:schemeClr val="tx1"/>
                </a:solidFill>
                <a:latin typeface="Gurmukhi MT" pitchFamily="2" charset="0"/>
                <a:ea typeface="Cambria"/>
                <a:cs typeface="Gurmukhi MT" pitchFamily="2" charset="0"/>
                <a:sym typeface="Cambria"/>
              </a:rPr>
              <a:t>Duties of NDR-IEL Committee</a:t>
            </a:r>
          </a:p>
          <a:p>
            <a:pPr marR="457200" lvl="0" algn="just" defTabSz="457200">
              <a:defRPr sz="1800"/>
            </a:pPr>
            <a:r>
              <a:rPr lang="en-US" sz="3600" b="1" dirty="0">
                <a:solidFill>
                  <a:srgbClr val="FF0000"/>
                </a:solidFill>
                <a:latin typeface="Gurmukhi MT" pitchFamily="2" charset="0"/>
                <a:ea typeface="Cambria"/>
                <a:cs typeface="Gurmukhi MT" pitchFamily="2" charset="0"/>
                <a:sym typeface="Cambria"/>
              </a:rPr>
              <a:t> </a:t>
            </a:r>
          </a:p>
          <a:p>
            <a:pPr marL="457200" marR="457200" lvl="0" indent="-228600" defTabSz="457200">
              <a:defRPr sz="1800"/>
            </a:pPr>
            <a:r>
              <a:rPr lang="en-PH" sz="3600" dirty="0">
                <a:latin typeface="Cambria"/>
                <a:ea typeface="Cambria"/>
                <a:cs typeface="Cambria"/>
                <a:sym typeface="Cambria"/>
              </a:rPr>
              <a:t>5. Prepare annual action plan and budget for the NRP a part of</a:t>
            </a:r>
          </a:p>
          <a:p>
            <a:pPr marL="457200" marR="457200" lvl="0" indent="-228600" defTabSz="457200">
              <a:defRPr sz="1800"/>
            </a:pPr>
            <a:r>
              <a:rPr lang="en-PH" sz="3600" dirty="0">
                <a:latin typeface="Cambria"/>
                <a:ea typeface="Cambria"/>
                <a:cs typeface="Cambria"/>
                <a:sym typeface="Cambria"/>
              </a:rPr>
              <a:t>     the spiritual program of the church.</a:t>
            </a:r>
          </a:p>
          <a:p>
            <a:pPr marL="457200" marR="457200" lvl="0" indent="-228600" defTabSz="457200">
              <a:defRPr sz="1800"/>
            </a:pPr>
            <a:endParaRPr lang="en-PH" sz="3600" dirty="0">
              <a:latin typeface="Cambria"/>
              <a:ea typeface="Cambria"/>
              <a:cs typeface="Cambria"/>
              <a:sym typeface="Cambria"/>
            </a:endParaRPr>
          </a:p>
          <a:p>
            <a:pPr marL="457200" marR="457200" lvl="0" indent="-228600" defTabSz="457200">
              <a:defRPr sz="1800"/>
            </a:pPr>
            <a:r>
              <a:rPr lang="en-PH" sz="3600" dirty="0">
                <a:latin typeface="Cambria"/>
                <a:ea typeface="Cambria"/>
                <a:cs typeface="Cambria"/>
                <a:sym typeface="Cambria"/>
              </a:rPr>
              <a:t>6. Ensure that all candidates for baptism have been assigned</a:t>
            </a:r>
          </a:p>
          <a:p>
            <a:pPr marL="457200" marR="457200" lvl="0" indent="-228600" defTabSz="457200">
              <a:defRPr sz="1800"/>
            </a:pPr>
            <a:r>
              <a:rPr lang="en-PH" sz="3600" dirty="0">
                <a:latin typeface="Cambria"/>
                <a:ea typeface="Cambria"/>
                <a:cs typeface="Cambria"/>
                <a:sym typeface="Cambria"/>
              </a:rPr>
              <a:t>     their respective personal spiritual guardian.</a:t>
            </a:r>
          </a:p>
          <a:p>
            <a:pPr marL="457200" marR="457200" lvl="0" indent="-228600" defTabSz="457200">
              <a:defRPr sz="1800"/>
            </a:pPr>
            <a:endParaRPr lang="en-PH" sz="3600" dirty="0">
              <a:latin typeface="Cambria"/>
              <a:ea typeface="Cambria"/>
              <a:cs typeface="Cambria"/>
              <a:sym typeface="Cambria"/>
            </a:endParaRPr>
          </a:p>
          <a:p>
            <a:pPr marL="457200" marR="457200" lvl="0" indent="-228600" defTabSz="457200">
              <a:defRPr sz="1800"/>
            </a:pPr>
            <a:r>
              <a:rPr lang="en-PH" sz="3600" dirty="0">
                <a:latin typeface="Cambria"/>
                <a:ea typeface="Cambria"/>
                <a:cs typeface="Cambria"/>
                <a:sym typeface="Cambria"/>
              </a:rPr>
              <a:t>7. Update the NRP of the church, as may be necessary. </a:t>
            </a:r>
          </a:p>
          <a:p>
            <a:pPr marR="457200" lvl="0" algn="just" defTabSz="457200">
              <a:defRPr sz="1800"/>
            </a:pPr>
            <a:endParaRPr lang="en-US" sz="3600" dirty="0">
              <a:solidFill>
                <a:srgbClr val="FF0000"/>
              </a:solidFill>
              <a:latin typeface="Gurmukhi MT" pitchFamily="2" charset="0"/>
              <a:ea typeface="Times New Roman"/>
              <a:cs typeface="Gurmukhi MT" pitchFamily="2" charset="0"/>
              <a:sym typeface="Times New Roman"/>
            </a:endParaRPr>
          </a:p>
        </p:txBody>
      </p:sp>
    </p:spTree>
    <p:extLst>
      <p:ext uri="{BB962C8B-B14F-4D97-AF65-F5344CB8AC3E}">
        <p14:creationId xmlns:p14="http://schemas.microsoft.com/office/powerpoint/2010/main" val="18147009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9">
          <a:extLst>
            <a:ext uri="{FF2B5EF4-FFF2-40B4-BE49-F238E27FC236}">
              <a16:creationId xmlns:a16="http://schemas.microsoft.com/office/drawing/2014/main" id="{EB6093F6-DD9D-8437-6B4C-B8BA49055393}"/>
            </a:ext>
          </a:extLst>
        </p:cNvPr>
        <p:cNvGrpSpPr/>
        <p:nvPr/>
      </p:nvGrpSpPr>
      <p:grpSpPr>
        <a:xfrm>
          <a:off x="0" y="0"/>
          <a:ext cx="0" cy="0"/>
          <a:chOff x="0" y="0"/>
          <a:chExt cx="0" cy="0"/>
        </a:xfrm>
      </p:grpSpPr>
      <p:sp>
        <p:nvSpPr>
          <p:cNvPr id="250" name="Google Shape;250;g3b4db1cfffc_2_167">
            <a:extLst>
              <a:ext uri="{FF2B5EF4-FFF2-40B4-BE49-F238E27FC236}">
                <a16:creationId xmlns:a16="http://schemas.microsoft.com/office/drawing/2014/main" id="{E464D973-1562-7D76-0028-9B18D654D2BA}"/>
              </a:ext>
            </a:extLst>
          </p:cNvPr>
          <p:cNvSpPr/>
          <p:nvPr/>
        </p:nvSpPr>
        <p:spPr>
          <a:xfrm>
            <a:off x="-180987" y="6264951"/>
            <a:ext cx="16057932" cy="4396110"/>
          </a:xfrm>
          <a:custGeom>
            <a:avLst/>
            <a:gdLst/>
            <a:ahLst/>
            <a:cxnLst/>
            <a:rect l="l" t="t" r="r" b="b"/>
            <a:pathLst>
              <a:path w="16057932" h="4396110" extrusionOk="0">
                <a:moveTo>
                  <a:pt x="0" y="0"/>
                </a:moveTo>
                <a:lnTo>
                  <a:pt x="16057932" y="0"/>
                </a:lnTo>
                <a:lnTo>
                  <a:pt x="16057932" y="4396110"/>
                </a:lnTo>
                <a:lnTo>
                  <a:pt x="0" y="4396110"/>
                </a:lnTo>
                <a:lnTo>
                  <a:pt x="0" y="0"/>
                </a:lnTo>
                <a:close/>
              </a:path>
            </a:pathLst>
          </a:custGeom>
          <a:blipFill rotWithShape="1">
            <a:blip r:embed="rId3">
              <a:alphaModFix amt="25000"/>
            </a:blip>
            <a:stretch>
              <a:fillRect t="-14335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1" name="Google Shape;251;g3b4db1cfffc_2_167">
            <a:extLst>
              <a:ext uri="{FF2B5EF4-FFF2-40B4-BE49-F238E27FC236}">
                <a16:creationId xmlns:a16="http://schemas.microsoft.com/office/drawing/2014/main" id="{830471DA-8F40-009E-95A9-B8116E7E9D0D}"/>
              </a:ext>
            </a:extLst>
          </p:cNvPr>
          <p:cNvSpPr/>
          <p:nvPr/>
        </p:nvSpPr>
        <p:spPr>
          <a:xfrm>
            <a:off x="15671806" y="0"/>
            <a:ext cx="2616194" cy="10287000"/>
          </a:xfrm>
          <a:custGeom>
            <a:avLst/>
            <a:gdLst/>
            <a:ahLst/>
            <a:cxnLst/>
            <a:rect l="l" t="t" r="r" b="b"/>
            <a:pathLst>
              <a:path w="2616194" h="10287000" extrusionOk="0">
                <a:moveTo>
                  <a:pt x="0" y="0"/>
                </a:moveTo>
                <a:lnTo>
                  <a:pt x="2616194" y="0"/>
                </a:lnTo>
                <a:lnTo>
                  <a:pt x="2616194" y="10287000"/>
                </a:lnTo>
                <a:lnTo>
                  <a:pt x="0" y="10287000"/>
                </a:lnTo>
                <a:lnTo>
                  <a:pt x="0" y="0"/>
                </a:lnTo>
                <a:close/>
              </a:path>
            </a:pathLst>
          </a:custGeom>
          <a:blipFill rotWithShape="1">
            <a:blip r:embed="rId4">
              <a:alphaModFix/>
            </a:blip>
            <a:stretch>
              <a:fillRect l="-274673" t="-7579" r="-97403" b="-877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2" name="Google Shape;252;g3b4db1cfffc_2_167">
            <a:extLst>
              <a:ext uri="{FF2B5EF4-FFF2-40B4-BE49-F238E27FC236}">
                <a16:creationId xmlns:a16="http://schemas.microsoft.com/office/drawing/2014/main" id="{6D62D468-1A19-DE20-5A25-CB474914E642}"/>
              </a:ext>
            </a:extLst>
          </p:cNvPr>
          <p:cNvSpPr/>
          <p:nvPr/>
        </p:nvSpPr>
        <p:spPr>
          <a:xfrm>
            <a:off x="545975" y="8068111"/>
            <a:ext cx="3879630" cy="2997014"/>
          </a:xfrm>
          <a:custGeom>
            <a:avLst/>
            <a:gdLst/>
            <a:ahLst/>
            <a:cxnLst/>
            <a:rect l="l" t="t" r="r" b="b"/>
            <a:pathLst>
              <a:path w="3879630" h="2997014" extrusionOk="0">
                <a:moveTo>
                  <a:pt x="0" y="0"/>
                </a:moveTo>
                <a:lnTo>
                  <a:pt x="3879630" y="0"/>
                </a:lnTo>
                <a:lnTo>
                  <a:pt x="3879630" y="2997015"/>
                </a:lnTo>
                <a:lnTo>
                  <a:pt x="0" y="2997015"/>
                </a:lnTo>
                <a:lnTo>
                  <a:pt x="0" y="0"/>
                </a:lnTo>
                <a:close/>
              </a:path>
            </a:pathLst>
          </a:custGeom>
          <a:blipFill rotWithShape="1">
            <a:blip r:embed="rId5">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3" name="Google Shape;253;g3b4db1cfffc_2_167">
            <a:extLst>
              <a:ext uri="{FF2B5EF4-FFF2-40B4-BE49-F238E27FC236}">
                <a16:creationId xmlns:a16="http://schemas.microsoft.com/office/drawing/2014/main" id="{A4163B60-952B-4613-0FC4-4B6F0B44830B}"/>
              </a:ext>
            </a:extLst>
          </p:cNvPr>
          <p:cNvSpPr/>
          <p:nvPr/>
        </p:nvSpPr>
        <p:spPr>
          <a:xfrm>
            <a:off x="15864885" y="339322"/>
            <a:ext cx="2230037" cy="2230037"/>
          </a:xfrm>
          <a:custGeom>
            <a:avLst/>
            <a:gdLst/>
            <a:ahLst/>
            <a:cxnLst/>
            <a:rect l="l" t="t" r="r" b="b"/>
            <a:pathLst>
              <a:path w="2230037" h="2230037" extrusionOk="0">
                <a:moveTo>
                  <a:pt x="0" y="0"/>
                </a:moveTo>
                <a:lnTo>
                  <a:pt x="2230037" y="0"/>
                </a:lnTo>
                <a:lnTo>
                  <a:pt x="2230037" y="2230037"/>
                </a:lnTo>
                <a:lnTo>
                  <a:pt x="0" y="223003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54" name="Google Shape;254;g3b4db1cfffc_2_167">
            <a:extLst>
              <a:ext uri="{FF2B5EF4-FFF2-40B4-BE49-F238E27FC236}">
                <a16:creationId xmlns:a16="http://schemas.microsoft.com/office/drawing/2014/main" id="{6217C685-73F0-4828-5559-FA0DFBE48C38}"/>
              </a:ext>
            </a:extLst>
          </p:cNvPr>
          <p:cNvGrpSpPr/>
          <p:nvPr/>
        </p:nvGrpSpPr>
        <p:grpSpPr>
          <a:xfrm>
            <a:off x="9775493" y="9271143"/>
            <a:ext cx="5421973" cy="554792"/>
            <a:chOff x="0" y="-9525"/>
            <a:chExt cx="1428000" cy="146117"/>
          </a:xfrm>
        </p:grpSpPr>
        <p:sp>
          <p:nvSpPr>
            <p:cNvPr id="255" name="Google Shape;255;g3b4db1cfffc_2_167">
              <a:extLst>
                <a:ext uri="{FF2B5EF4-FFF2-40B4-BE49-F238E27FC236}">
                  <a16:creationId xmlns:a16="http://schemas.microsoft.com/office/drawing/2014/main" id="{3D6A00FB-F3E6-5BA1-7769-8E1D2832E5AF}"/>
                </a:ext>
              </a:extLst>
            </p:cNvPr>
            <p:cNvSpPr/>
            <p:nvPr/>
          </p:nvSpPr>
          <p:spPr>
            <a:xfrm>
              <a:off x="0" y="0"/>
              <a:ext cx="1427975" cy="136592"/>
            </a:xfrm>
            <a:custGeom>
              <a:avLst/>
              <a:gdLst/>
              <a:ahLst/>
              <a:cxnLst/>
              <a:rect l="l" t="t" r="r" b="b"/>
              <a:pathLst>
                <a:path w="1427975" h="136592" extrusionOk="0">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6" name="Google Shape;256;g3b4db1cfffc_2_167">
              <a:extLst>
                <a:ext uri="{FF2B5EF4-FFF2-40B4-BE49-F238E27FC236}">
                  <a16:creationId xmlns:a16="http://schemas.microsoft.com/office/drawing/2014/main" id="{261110C7-2AFC-79CB-93FC-D6AFC3EB046C}"/>
                </a:ext>
              </a:extLst>
            </p:cNvPr>
            <p:cNvSpPr txBox="1"/>
            <p:nvPr/>
          </p:nvSpPr>
          <p:spPr>
            <a:xfrm>
              <a:off x="0" y="-9525"/>
              <a:ext cx="1428000" cy="146100"/>
            </a:xfrm>
            <a:prstGeom prst="rect">
              <a:avLst/>
            </a:prstGeom>
            <a:noFill/>
            <a:ln>
              <a:noFill/>
            </a:ln>
          </p:spPr>
          <p:txBody>
            <a:bodyPr spcFirstLastPara="1" wrap="square" lIns="50800" tIns="50800" rIns="50800" bIns="50800" anchor="ctr" anchorCtr="0">
              <a:noAutofit/>
            </a:bodyPr>
            <a:lstStyle/>
            <a:p>
              <a:pPr marL="0" marR="0" lvl="0" indent="0" algn="ctr" rtl="0">
                <a:lnSpc>
                  <a:spcPct val="130000"/>
                </a:lnSpc>
                <a:spcBef>
                  <a:spcPts val="0"/>
                </a:spcBef>
                <a:spcAft>
                  <a:spcPts val="0"/>
                </a:spcAft>
                <a:buNone/>
              </a:pPr>
              <a:r>
                <a:rPr lang="en-US" sz="1800" b="1">
                  <a:solidFill>
                    <a:srgbClr val="EDEAD0"/>
                  </a:solidFill>
                  <a:latin typeface="Noto Sans"/>
                  <a:ea typeface="Noto Sans"/>
                  <a:cs typeface="Noto Sans"/>
                  <a:sym typeface="Noto Sans"/>
                </a:rPr>
                <a:t>CLPM PASTORS' ON-BOARDING BOOTCAMP</a:t>
              </a:r>
              <a:endParaRPr/>
            </a:p>
          </p:txBody>
        </p:sp>
      </p:grpSp>
      <p:cxnSp>
        <p:nvCxnSpPr>
          <p:cNvPr id="257" name="Google Shape;257;g3b4db1cfffc_2_167">
            <a:extLst>
              <a:ext uri="{FF2B5EF4-FFF2-40B4-BE49-F238E27FC236}">
                <a16:creationId xmlns:a16="http://schemas.microsoft.com/office/drawing/2014/main" id="{2C41423D-F2DF-AF21-EE64-C12A0518A660}"/>
              </a:ext>
            </a:extLst>
          </p:cNvPr>
          <p:cNvCxnSpPr/>
          <p:nvPr/>
        </p:nvCxnSpPr>
        <p:spPr>
          <a:xfrm>
            <a:off x="4634487" y="9566619"/>
            <a:ext cx="5278200" cy="0"/>
          </a:xfrm>
          <a:prstGeom prst="straightConnector1">
            <a:avLst/>
          </a:prstGeom>
          <a:noFill/>
          <a:ln w="38100" cap="rnd" cmpd="sng">
            <a:solidFill>
              <a:srgbClr val="53655B"/>
            </a:solidFill>
            <a:prstDash val="solid"/>
            <a:round/>
            <a:headEnd type="none" w="sm" len="sm"/>
            <a:tailEnd type="none" w="sm" len="sm"/>
          </a:ln>
        </p:spPr>
      </p:cxnSp>
      <p:sp>
        <p:nvSpPr>
          <p:cNvPr id="258" name="Google Shape;258;g3b4db1cfffc_2_167">
            <a:extLst>
              <a:ext uri="{FF2B5EF4-FFF2-40B4-BE49-F238E27FC236}">
                <a16:creationId xmlns:a16="http://schemas.microsoft.com/office/drawing/2014/main" id="{08711652-0E45-31E9-1B8D-EE9342923CAB}"/>
              </a:ext>
            </a:extLst>
          </p:cNvPr>
          <p:cNvSpPr txBox="1"/>
          <p:nvPr/>
        </p:nvSpPr>
        <p:spPr>
          <a:xfrm>
            <a:off x="2794001" y="153957"/>
            <a:ext cx="11640000" cy="1637371"/>
          </a:xfrm>
          <a:prstGeom prst="rect">
            <a:avLst/>
          </a:prstGeom>
          <a:noFill/>
          <a:ln>
            <a:noFill/>
          </a:ln>
        </p:spPr>
        <p:txBody>
          <a:bodyPr spcFirstLastPara="1" wrap="square" lIns="0" tIns="0" rIns="0" bIns="0" anchor="t" anchorCtr="0">
            <a:spAutoFit/>
          </a:bodyPr>
          <a:lstStyle/>
          <a:p>
            <a:pPr marL="0" marR="0" lvl="0" indent="0" algn="ctr" rtl="0">
              <a:lnSpc>
                <a:spcPct val="133000"/>
              </a:lnSpc>
              <a:spcBef>
                <a:spcPts val="0"/>
              </a:spcBef>
              <a:spcAft>
                <a:spcPts val="0"/>
              </a:spcAft>
              <a:buNone/>
            </a:pPr>
            <a:r>
              <a:rPr lang="en-US" sz="4000" b="1" dirty="0">
                <a:solidFill>
                  <a:srgbClr val="2B8500"/>
                </a:solidFill>
              </a:rPr>
              <a:t>NDR-IEL</a:t>
            </a:r>
          </a:p>
          <a:p>
            <a:pPr lvl="0" algn="ctr">
              <a:lnSpc>
                <a:spcPct val="133000"/>
              </a:lnSpc>
            </a:pPr>
            <a:r>
              <a:rPr lang="en-US" sz="4000" b="1" dirty="0">
                <a:solidFill>
                  <a:srgbClr val="2B8500"/>
                </a:solidFill>
              </a:rPr>
              <a:t>2026 CALENDAR OF ACTIVITIES</a:t>
            </a:r>
            <a:endParaRPr sz="4000" b="1" dirty="0"/>
          </a:p>
        </p:txBody>
      </p:sp>
      <p:cxnSp>
        <p:nvCxnSpPr>
          <p:cNvPr id="259" name="Google Shape;259;g3b4db1cfffc_2_167">
            <a:extLst>
              <a:ext uri="{FF2B5EF4-FFF2-40B4-BE49-F238E27FC236}">
                <a16:creationId xmlns:a16="http://schemas.microsoft.com/office/drawing/2014/main" id="{930BEFCE-6A8A-FD98-4187-F23F05F86423}"/>
              </a:ext>
            </a:extLst>
          </p:cNvPr>
          <p:cNvCxnSpPr/>
          <p:nvPr/>
        </p:nvCxnSpPr>
        <p:spPr>
          <a:xfrm>
            <a:off x="652511" y="1454340"/>
            <a:ext cx="0" cy="5990400"/>
          </a:xfrm>
          <a:prstGeom prst="straightConnector1">
            <a:avLst/>
          </a:prstGeom>
          <a:noFill/>
          <a:ln w="95250" cap="rnd" cmpd="sng">
            <a:solidFill>
              <a:srgbClr val="5BAB5A"/>
            </a:solidFill>
            <a:prstDash val="dot"/>
            <a:round/>
            <a:headEnd type="none" w="sm" len="sm"/>
            <a:tailEnd type="none" w="sm" len="sm"/>
          </a:ln>
        </p:spPr>
      </p:cxnSp>
      <p:graphicFrame>
        <p:nvGraphicFramePr>
          <p:cNvPr id="262" name="Google Shape;262;g3b4db1cfffc_2_167">
            <a:extLst>
              <a:ext uri="{FF2B5EF4-FFF2-40B4-BE49-F238E27FC236}">
                <a16:creationId xmlns:a16="http://schemas.microsoft.com/office/drawing/2014/main" id="{2919EFFE-F3D4-A65F-E463-67762FB94287}"/>
              </a:ext>
            </a:extLst>
          </p:cNvPr>
          <p:cNvGraphicFramePr/>
          <p:nvPr>
            <p:extLst>
              <p:ext uri="{D42A27DB-BD31-4B8C-83A1-F6EECF244321}">
                <p14:modId xmlns:p14="http://schemas.microsoft.com/office/powerpoint/2010/main" val="2289311460"/>
              </p:ext>
            </p:extLst>
          </p:nvPr>
        </p:nvGraphicFramePr>
        <p:xfrm>
          <a:off x="2177054" y="1786243"/>
          <a:ext cx="12873894" cy="6400380"/>
        </p:xfrm>
        <a:graphic>
          <a:graphicData uri="http://schemas.openxmlformats.org/drawingml/2006/table">
            <a:tbl>
              <a:tblPr>
                <a:tableStyleId>{DEFFA9B4-8BD0-46F6-9DA8-41E9C3A1524E}</a:tableStyleId>
              </a:tblPr>
              <a:tblGrid>
                <a:gridCol w="7632824">
                  <a:extLst>
                    <a:ext uri="{9D8B030D-6E8A-4147-A177-3AD203B41FA5}">
                      <a16:colId xmlns:a16="http://schemas.microsoft.com/office/drawing/2014/main" val="20000"/>
                    </a:ext>
                  </a:extLst>
                </a:gridCol>
                <a:gridCol w="2224449">
                  <a:extLst>
                    <a:ext uri="{9D8B030D-6E8A-4147-A177-3AD203B41FA5}">
                      <a16:colId xmlns:a16="http://schemas.microsoft.com/office/drawing/2014/main" val="2150543654"/>
                    </a:ext>
                  </a:extLst>
                </a:gridCol>
                <a:gridCol w="3016621">
                  <a:extLst>
                    <a:ext uri="{9D8B030D-6E8A-4147-A177-3AD203B41FA5}">
                      <a16:colId xmlns:a16="http://schemas.microsoft.com/office/drawing/2014/main" val="2040310244"/>
                    </a:ext>
                  </a:extLst>
                </a:gridCol>
              </a:tblGrid>
              <a:tr h="381000">
                <a:tc gridSpan="3">
                  <a:txBody>
                    <a:bodyPr/>
                    <a:lstStyle/>
                    <a:p>
                      <a:pPr marL="0" lvl="0" indent="0" algn="l" rtl="0">
                        <a:spcBef>
                          <a:spcPts val="0"/>
                        </a:spcBef>
                        <a:spcAft>
                          <a:spcPts val="0"/>
                        </a:spcAft>
                        <a:buNone/>
                      </a:pPr>
                      <a:r>
                        <a:rPr lang="en-US" sz="1800" b="1" dirty="0"/>
                        <a:t>1. DISCIPLES EDUCATORS PROGRAM</a:t>
                      </a:r>
                      <a:endParaRPr sz="1800" b="1" dirty="0"/>
                    </a:p>
                  </a:txBody>
                  <a:tcPr marL="91425" marR="91425" marT="91425" marB="91425"/>
                </a:tc>
                <a:tc hMerge="1">
                  <a:txBody>
                    <a:bodyPr/>
                    <a:lstStyle/>
                    <a:p>
                      <a:pPr marL="0" lvl="0" indent="0" algn="l" rtl="0">
                        <a:spcBef>
                          <a:spcPts val="0"/>
                        </a:spcBef>
                        <a:spcAft>
                          <a:spcPts val="0"/>
                        </a:spcAft>
                        <a:buNone/>
                      </a:pPr>
                      <a:endParaRPr sz="2400" dirty="0"/>
                    </a:p>
                  </a:txBody>
                  <a:tcPr marL="91425" marR="91425" marT="91425" marB="91425"/>
                </a:tc>
                <a:tc hMerge="1">
                  <a:txBody>
                    <a:bodyPr/>
                    <a:lstStyle/>
                    <a:p>
                      <a:pPr marL="0" lvl="0" indent="0" algn="l" rtl="0">
                        <a:spcBef>
                          <a:spcPts val="0"/>
                        </a:spcBef>
                        <a:spcAft>
                          <a:spcPts val="0"/>
                        </a:spcAft>
                        <a:buNone/>
                      </a:pPr>
                      <a:endParaRPr sz="2400" b="1" dirty="0"/>
                    </a:p>
                  </a:txBody>
                  <a:tcPr marL="91425" marR="91425" marT="91425" marB="91425"/>
                </a:tc>
                <a:extLst>
                  <a:ext uri="{0D108BD9-81ED-4DB2-BD59-A6C34878D82A}">
                    <a16:rowId xmlns:a16="http://schemas.microsoft.com/office/drawing/2014/main" val="3656470015"/>
                  </a:ext>
                </a:extLst>
              </a:tr>
              <a:tr h="381000">
                <a:tc>
                  <a:txBody>
                    <a:bodyPr/>
                    <a:lstStyle/>
                    <a:p>
                      <a:pPr marL="0" lvl="0" indent="0" algn="ctr" rtl="0">
                        <a:spcBef>
                          <a:spcPts val="0"/>
                        </a:spcBef>
                        <a:spcAft>
                          <a:spcPts val="0"/>
                        </a:spcAft>
                        <a:buNone/>
                      </a:pPr>
                      <a:r>
                        <a:rPr lang="en-US" sz="1800" dirty="0"/>
                        <a:t>        PLACE</a:t>
                      </a:r>
                      <a:endParaRPr sz="1800" dirty="0"/>
                    </a:p>
                  </a:txBody>
                  <a:tcPr marL="91425" marR="91425" marT="91425" marB="91425"/>
                </a:tc>
                <a:tc>
                  <a:txBody>
                    <a:bodyPr/>
                    <a:lstStyle/>
                    <a:p>
                      <a:pPr marL="0" lvl="0" indent="0" algn="l" rtl="0">
                        <a:spcBef>
                          <a:spcPts val="0"/>
                        </a:spcBef>
                        <a:spcAft>
                          <a:spcPts val="0"/>
                        </a:spcAft>
                        <a:buNone/>
                      </a:pPr>
                      <a:r>
                        <a:rPr lang="en-US" sz="1800" dirty="0"/>
                        <a:t>           Date</a:t>
                      </a:r>
                      <a:endParaRPr sz="1800" dirty="0"/>
                    </a:p>
                  </a:txBody>
                  <a:tcPr marL="91425" marR="91425" marT="91425" marB="91425"/>
                </a:tc>
                <a:tc>
                  <a:txBody>
                    <a:bodyPr/>
                    <a:lstStyle/>
                    <a:p>
                      <a:pPr marL="0" lvl="0" indent="0" algn="l" rtl="0">
                        <a:spcBef>
                          <a:spcPts val="0"/>
                        </a:spcBef>
                        <a:spcAft>
                          <a:spcPts val="0"/>
                        </a:spcAft>
                        <a:buNone/>
                      </a:pPr>
                      <a:r>
                        <a:rPr lang="en-US" sz="1800" b="1" dirty="0"/>
                        <a:t> </a:t>
                      </a:r>
                      <a:r>
                        <a:rPr lang="en-US" sz="1800" b="0" dirty="0"/>
                        <a:t># Participant</a:t>
                      </a:r>
                      <a:endParaRPr sz="1800" b="0" dirty="0"/>
                    </a:p>
                  </a:txBody>
                  <a:tcPr marL="91425" marR="91425" marT="91425" marB="91425"/>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US" sz="1800" dirty="0"/>
                        <a:t>AREA 1</a:t>
                      </a:r>
                      <a:endParaRPr sz="1800" dirty="0"/>
                    </a:p>
                  </a:txBody>
                  <a:tcPr marL="91425" marR="91425" marT="91425" marB="91425"/>
                </a:tc>
                <a:tc>
                  <a:txBody>
                    <a:bodyPr/>
                    <a:lstStyle/>
                    <a:p>
                      <a:pPr marL="0" lvl="0" indent="0" algn="ctr" rtl="0">
                        <a:spcBef>
                          <a:spcPts val="0"/>
                        </a:spcBef>
                        <a:spcAft>
                          <a:spcPts val="0"/>
                        </a:spcAft>
                        <a:buNone/>
                      </a:pPr>
                      <a:r>
                        <a:rPr lang="en-US" sz="1800" dirty="0"/>
                        <a:t>Feb 8</a:t>
                      </a:r>
                    </a:p>
                  </a:txBody>
                  <a:tcPr marL="91425" marR="91425" marT="91425" marB="91425"/>
                </a:tc>
                <a:tc>
                  <a:txBody>
                    <a:bodyPr/>
                    <a:lstStyle/>
                    <a:p>
                      <a:pPr marL="0" lvl="0" indent="0" algn="l" rtl="0">
                        <a:spcBef>
                          <a:spcPts val="0"/>
                        </a:spcBef>
                        <a:spcAft>
                          <a:spcPts val="0"/>
                        </a:spcAft>
                        <a:buNone/>
                      </a:pPr>
                      <a:r>
                        <a:rPr lang="en-US" sz="1800" dirty="0"/>
                        <a:t>15 Leaders</a:t>
                      </a:r>
                      <a:endParaRPr sz="1800" dirty="0"/>
                    </a:p>
                  </a:txBody>
                  <a:tcPr marL="91425" marR="91425" marT="91425" marB="91425"/>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US" sz="1800" dirty="0"/>
                        <a:t>AREA 2</a:t>
                      </a:r>
                      <a:endParaRPr sz="1800" dirty="0"/>
                    </a:p>
                  </a:txBody>
                  <a:tcPr marL="91425" marR="91425" marT="91425" marB="91425"/>
                </a:tc>
                <a:tc>
                  <a:txBody>
                    <a:bodyPr/>
                    <a:lstStyle/>
                    <a:p>
                      <a:pPr marL="0" lvl="0" indent="0" algn="ctr" rtl="0">
                        <a:spcBef>
                          <a:spcPts val="0"/>
                        </a:spcBef>
                        <a:spcAft>
                          <a:spcPts val="0"/>
                        </a:spcAft>
                        <a:buNone/>
                      </a:pPr>
                      <a:r>
                        <a:rPr lang="en-US" sz="1800" dirty="0"/>
                        <a:t>Feb 1</a:t>
                      </a:r>
                      <a:endParaRPr sz="1800" dirty="0"/>
                    </a:p>
                  </a:txBody>
                  <a:tcPr marL="91425" marR="91425" marT="91425" marB="91425"/>
                </a:tc>
                <a:tc>
                  <a:txBody>
                    <a:bodyPr/>
                    <a:lstStyle/>
                    <a:p>
                      <a:pPr marL="0" lvl="0" indent="0" algn="l" rtl="0">
                        <a:spcBef>
                          <a:spcPts val="0"/>
                        </a:spcBef>
                        <a:spcAft>
                          <a:spcPts val="0"/>
                        </a:spcAft>
                        <a:buNone/>
                      </a:pPr>
                      <a:r>
                        <a:rPr lang="en-US" sz="1800" dirty="0"/>
                        <a:t>15 Leaders</a:t>
                      </a:r>
                      <a:endParaRPr sz="1800" dirty="0"/>
                    </a:p>
                  </a:txBody>
                  <a:tcPr marL="91425" marR="91425" marT="91425" marB="91425"/>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r>
                        <a:rPr lang="en-US" sz="1800" dirty="0"/>
                        <a:t>AREA 3</a:t>
                      </a:r>
                      <a:endParaRPr sz="1800" dirty="0"/>
                    </a:p>
                  </a:txBody>
                  <a:tcPr marL="91425" marR="91425" marT="91425" marB="91425"/>
                </a:tc>
                <a:tc>
                  <a:txBody>
                    <a:bodyPr/>
                    <a:lstStyle/>
                    <a:p>
                      <a:pPr marL="0" lvl="0" indent="0" algn="ctr" rtl="0">
                        <a:spcBef>
                          <a:spcPts val="0"/>
                        </a:spcBef>
                        <a:spcAft>
                          <a:spcPts val="0"/>
                        </a:spcAft>
                        <a:buNone/>
                      </a:pPr>
                      <a:r>
                        <a:rPr lang="en-US" sz="1800" dirty="0"/>
                        <a:t>Feb 15</a:t>
                      </a:r>
                      <a:endParaRPr sz="1800" dirty="0"/>
                    </a:p>
                  </a:txBody>
                  <a:tcPr marL="91425" marR="91425" marT="91425" marB="91425"/>
                </a:tc>
                <a:tc>
                  <a:txBody>
                    <a:bodyPr/>
                    <a:lstStyle/>
                    <a:p>
                      <a:pPr marL="0" lvl="0" indent="0" algn="l" rtl="0">
                        <a:spcBef>
                          <a:spcPts val="0"/>
                        </a:spcBef>
                        <a:spcAft>
                          <a:spcPts val="0"/>
                        </a:spcAft>
                        <a:buNone/>
                      </a:pPr>
                      <a:r>
                        <a:rPr lang="en-US" sz="1800" dirty="0"/>
                        <a:t>15 Leaders</a:t>
                      </a:r>
                      <a:endParaRPr sz="1800" dirty="0"/>
                    </a:p>
                  </a:txBody>
                  <a:tcPr marL="91425" marR="91425" marT="91425" marB="91425"/>
                </a:tc>
                <a:extLst>
                  <a:ext uri="{0D108BD9-81ED-4DB2-BD59-A6C34878D82A}">
                    <a16:rowId xmlns:a16="http://schemas.microsoft.com/office/drawing/2014/main" val="10003"/>
                  </a:ext>
                </a:extLst>
              </a:tr>
              <a:tr h="381000">
                <a:tc>
                  <a:txBody>
                    <a:bodyPr/>
                    <a:lstStyle/>
                    <a:p>
                      <a:pPr marL="0" lvl="0" indent="0" algn="ctr" rtl="0">
                        <a:spcBef>
                          <a:spcPts val="0"/>
                        </a:spcBef>
                        <a:spcAft>
                          <a:spcPts val="0"/>
                        </a:spcAft>
                        <a:buNone/>
                      </a:pPr>
                      <a:r>
                        <a:rPr lang="en-US" sz="1800" dirty="0"/>
                        <a:t>AREA 4</a:t>
                      </a:r>
                      <a:endParaRPr sz="1800" dirty="0"/>
                    </a:p>
                  </a:txBody>
                  <a:tcPr marL="91425" marR="91425" marT="91425" marB="91425"/>
                </a:tc>
                <a:tc>
                  <a:txBody>
                    <a:bodyPr/>
                    <a:lstStyle/>
                    <a:p>
                      <a:pPr marL="0" lvl="0" indent="0" algn="ctr" rtl="0">
                        <a:spcBef>
                          <a:spcPts val="0"/>
                        </a:spcBef>
                        <a:spcAft>
                          <a:spcPts val="0"/>
                        </a:spcAft>
                        <a:buNone/>
                      </a:pPr>
                      <a:r>
                        <a:rPr lang="en-US" sz="1800" dirty="0"/>
                        <a:t>March 29</a:t>
                      </a:r>
                      <a:endParaRPr sz="1800" dirty="0"/>
                    </a:p>
                  </a:txBody>
                  <a:tcPr marL="91425" marR="91425" marT="91425" marB="91425"/>
                </a:tc>
                <a:tc>
                  <a:txBody>
                    <a:bodyPr/>
                    <a:lstStyle/>
                    <a:p>
                      <a:pPr marL="0" lvl="0" indent="0" algn="l" rtl="0">
                        <a:spcBef>
                          <a:spcPts val="0"/>
                        </a:spcBef>
                        <a:spcAft>
                          <a:spcPts val="0"/>
                        </a:spcAft>
                        <a:buNone/>
                      </a:pPr>
                      <a:r>
                        <a:rPr lang="en-US" sz="1800" dirty="0"/>
                        <a:t>15 Leaders</a:t>
                      </a:r>
                      <a:endParaRPr sz="1800" dirty="0"/>
                    </a:p>
                  </a:txBody>
                  <a:tcPr marL="91425" marR="91425" marT="91425" marB="91425"/>
                </a:tc>
                <a:extLst>
                  <a:ext uri="{0D108BD9-81ED-4DB2-BD59-A6C34878D82A}">
                    <a16:rowId xmlns:a16="http://schemas.microsoft.com/office/drawing/2014/main" val="10004"/>
                  </a:ext>
                </a:extLst>
              </a:tr>
              <a:tr h="381000">
                <a:tc>
                  <a:txBody>
                    <a:bodyPr/>
                    <a:lstStyle/>
                    <a:p>
                      <a:pPr marL="0" lvl="0" indent="0" algn="ctr" rtl="0">
                        <a:spcBef>
                          <a:spcPts val="0"/>
                        </a:spcBef>
                        <a:spcAft>
                          <a:spcPts val="0"/>
                        </a:spcAft>
                        <a:buNone/>
                      </a:pPr>
                      <a:r>
                        <a:rPr lang="en-US" sz="1800" dirty="0"/>
                        <a:t>AREA 5</a:t>
                      </a:r>
                      <a:endParaRPr sz="1800" dirty="0"/>
                    </a:p>
                  </a:txBody>
                  <a:tcPr marL="91425" marR="91425" marT="91425" marB="91425"/>
                </a:tc>
                <a:tc>
                  <a:txBody>
                    <a:bodyPr/>
                    <a:lstStyle/>
                    <a:p>
                      <a:pPr marL="0" lvl="0" indent="0" algn="ctr" rtl="0">
                        <a:spcBef>
                          <a:spcPts val="0"/>
                        </a:spcBef>
                        <a:spcAft>
                          <a:spcPts val="0"/>
                        </a:spcAft>
                        <a:buNone/>
                      </a:pPr>
                      <a:r>
                        <a:rPr lang="en-US" sz="1800" dirty="0"/>
                        <a:t>March 15</a:t>
                      </a:r>
                      <a:endParaRPr sz="1800" dirty="0"/>
                    </a:p>
                  </a:txBody>
                  <a:tcPr marL="91425" marR="91425" marT="91425" marB="91425"/>
                </a:tc>
                <a:tc>
                  <a:txBody>
                    <a:bodyPr/>
                    <a:lstStyle/>
                    <a:p>
                      <a:pPr marL="0" lvl="0" indent="0" algn="l" rtl="0">
                        <a:spcBef>
                          <a:spcPts val="0"/>
                        </a:spcBef>
                        <a:spcAft>
                          <a:spcPts val="0"/>
                        </a:spcAft>
                        <a:buNone/>
                      </a:pPr>
                      <a:r>
                        <a:rPr lang="en-US" sz="1800" dirty="0"/>
                        <a:t>15 Leaders</a:t>
                      </a:r>
                      <a:endParaRPr sz="1800" dirty="0"/>
                    </a:p>
                  </a:txBody>
                  <a:tcPr marL="91425" marR="91425" marT="91425" marB="91425"/>
                </a:tc>
                <a:extLst>
                  <a:ext uri="{0D108BD9-81ED-4DB2-BD59-A6C34878D82A}">
                    <a16:rowId xmlns:a16="http://schemas.microsoft.com/office/drawing/2014/main" val="10005"/>
                  </a:ext>
                </a:extLst>
              </a:tr>
              <a:tr h="381000">
                <a:tc gridSpan="3">
                  <a:txBody>
                    <a:bodyPr/>
                    <a:lstStyle/>
                    <a:p>
                      <a:pPr marL="0" lvl="0" indent="0" algn="l" rtl="0">
                        <a:spcBef>
                          <a:spcPts val="0"/>
                        </a:spcBef>
                        <a:spcAft>
                          <a:spcPts val="0"/>
                        </a:spcAft>
                        <a:buNone/>
                      </a:pPr>
                      <a:r>
                        <a:rPr lang="en-US" sz="1800" b="1" dirty="0"/>
                        <a:t>2. NEW MEMBERS TRAINORS TRAINING</a:t>
                      </a:r>
                      <a:endParaRPr sz="1800" b="1" dirty="0"/>
                    </a:p>
                  </a:txBody>
                  <a:tcPr marL="91425" marR="91425" marT="91425" marB="91425"/>
                </a:tc>
                <a:tc hMerge="1">
                  <a:txBody>
                    <a:bodyPr/>
                    <a:lstStyle/>
                    <a:p>
                      <a:pPr marL="0" lvl="0" indent="0" algn="ctr" rtl="0">
                        <a:spcBef>
                          <a:spcPts val="0"/>
                        </a:spcBef>
                        <a:spcAft>
                          <a:spcPts val="0"/>
                        </a:spcAft>
                        <a:buNone/>
                      </a:pPr>
                      <a:endParaRPr sz="2400" dirty="0"/>
                    </a:p>
                  </a:txBody>
                  <a:tcPr marL="91425" marR="91425" marT="91425" marB="91425"/>
                </a:tc>
                <a:tc hMerge="1">
                  <a:txBody>
                    <a:bodyPr/>
                    <a:lstStyle/>
                    <a:p>
                      <a:pPr marL="0" lvl="0" indent="0" algn="l" rtl="0">
                        <a:spcBef>
                          <a:spcPts val="0"/>
                        </a:spcBef>
                        <a:spcAft>
                          <a:spcPts val="0"/>
                        </a:spcAft>
                        <a:buNone/>
                      </a:pPr>
                      <a:endParaRPr sz="2400" dirty="0"/>
                    </a:p>
                  </a:txBody>
                  <a:tcPr marL="91425" marR="91425" marT="91425" marB="91425"/>
                </a:tc>
                <a:extLst>
                  <a:ext uri="{0D108BD9-81ED-4DB2-BD59-A6C34878D82A}">
                    <a16:rowId xmlns:a16="http://schemas.microsoft.com/office/drawing/2014/main" val="4010913388"/>
                  </a:ext>
                </a:extLst>
              </a:tr>
              <a:tr h="381000">
                <a:tc>
                  <a:txBody>
                    <a:bodyPr/>
                    <a:lstStyle/>
                    <a:p>
                      <a:pPr marL="0" lvl="0" indent="0" algn="ctr" rtl="0">
                        <a:spcBef>
                          <a:spcPts val="0"/>
                        </a:spcBef>
                        <a:spcAft>
                          <a:spcPts val="0"/>
                        </a:spcAft>
                        <a:buNone/>
                      </a:pPr>
                      <a:r>
                        <a:rPr lang="en-US" sz="1800" dirty="0"/>
                        <a:t>AREA 1</a:t>
                      </a:r>
                      <a:endParaRPr sz="1800" dirty="0"/>
                    </a:p>
                  </a:txBody>
                  <a:tcPr marL="91425" marR="91425" marT="91425" marB="91425"/>
                </a:tc>
                <a:tc>
                  <a:txBody>
                    <a:bodyPr/>
                    <a:lstStyle/>
                    <a:p>
                      <a:pPr marL="0" lvl="0" indent="0" algn="ctr" rtl="0">
                        <a:spcBef>
                          <a:spcPts val="0"/>
                        </a:spcBef>
                        <a:spcAft>
                          <a:spcPts val="0"/>
                        </a:spcAft>
                        <a:buNone/>
                      </a:pPr>
                      <a:r>
                        <a:rPr lang="en-US" sz="1800" dirty="0"/>
                        <a:t>June 13</a:t>
                      </a:r>
                      <a:endParaRPr sz="1800" dirty="0"/>
                    </a:p>
                  </a:txBody>
                  <a:tcPr marL="91425" marR="91425" marT="91425" marB="91425"/>
                </a:tc>
                <a:tc>
                  <a:txBody>
                    <a:bodyPr/>
                    <a:lstStyle/>
                    <a:p>
                      <a:pPr marL="0" lvl="0" indent="0" algn="l" rtl="0">
                        <a:spcBef>
                          <a:spcPts val="0"/>
                        </a:spcBef>
                        <a:spcAft>
                          <a:spcPts val="0"/>
                        </a:spcAft>
                        <a:buNone/>
                      </a:pPr>
                      <a:r>
                        <a:rPr lang="en-US" sz="1800" dirty="0"/>
                        <a:t>10 Participants</a:t>
                      </a:r>
                      <a:endParaRPr sz="1800" dirty="0"/>
                    </a:p>
                  </a:txBody>
                  <a:tcPr marL="91425" marR="91425" marT="91425" marB="91425"/>
                </a:tc>
                <a:extLst>
                  <a:ext uri="{0D108BD9-81ED-4DB2-BD59-A6C34878D82A}">
                    <a16:rowId xmlns:a16="http://schemas.microsoft.com/office/drawing/2014/main" val="3753074657"/>
                  </a:ext>
                </a:extLst>
              </a:tr>
              <a:tr h="381000">
                <a:tc>
                  <a:txBody>
                    <a:bodyPr/>
                    <a:lstStyle/>
                    <a:p>
                      <a:pPr marL="0" lvl="0" indent="0" algn="ctr" rtl="0">
                        <a:spcBef>
                          <a:spcPts val="0"/>
                        </a:spcBef>
                        <a:spcAft>
                          <a:spcPts val="0"/>
                        </a:spcAft>
                        <a:buNone/>
                      </a:pPr>
                      <a:r>
                        <a:rPr lang="en-US" sz="1800" dirty="0"/>
                        <a:t>AREA 2</a:t>
                      </a:r>
                      <a:endParaRPr sz="1800" dirty="0"/>
                    </a:p>
                  </a:txBody>
                  <a:tcPr marL="91425" marR="91425" marT="91425" marB="91425"/>
                </a:tc>
                <a:tc>
                  <a:txBody>
                    <a:bodyPr/>
                    <a:lstStyle/>
                    <a:p>
                      <a:pPr marL="0" lvl="0" indent="0" algn="ctr" rtl="0">
                        <a:spcBef>
                          <a:spcPts val="0"/>
                        </a:spcBef>
                        <a:spcAft>
                          <a:spcPts val="0"/>
                        </a:spcAft>
                        <a:buNone/>
                      </a:pPr>
                      <a:r>
                        <a:rPr lang="en-US" sz="1800" dirty="0"/>
                        <a:t>March 21</a:t>
                      </a:r>
                      <a:endParaRPr sz="1800" dirty="0"/>
                    </a:p>
                  </a:txBody>
                  <a:tcPr marL="91425" marR="91425" marT="91425" marB="91425"/>
                </a:tc>
                <a:tc>
                  <a:txBody>
                    <a:bodyPr/>
                    <a:lstStyle/>
                    <a:p>
                      <a:pPr marL="0" lvl="0" indent="0" algn="l" rtl="0">
                        <a:spcBef>
                          <a:spcPts val="0"/>
                        </a:spcBef>
                        <a:spcAft>
                          <a:spcPts val="0"/>
                        </a:spcAft>
                        <a:buNone/>
                      </a:pPr>
                      <a:r>
                        <a:rPr lang="en-US" sz="1800" dirty="0"/>
                        <a:t>10 </a:t>
                      </a:r>
                      <a:r>
                        <a:rPr lang="en-US" sz="1800" dirty="0" err="1"/>
                        <a:t>Particpants</a:t>
                      </a:r>
                      <a:endParaRPr sz="1800" dirty="0"/>
                    </a:p>
                  </a:txBody>
                  <a:tcPr marL="91425" marR="91425" marT="91425" marB="91425"/>
                </a:tc>
                <a:extLst>
                  <a:ext uri="{0D108BD9-81ED-4DB2-BD59-A6C34878D82A}">
                    <a16:rowId xmlns:a16="http://schemas.microsoft.com/office/drawing/2014/main" val="750268838"/>
                  </a:ext>
                </a:extLst>
              </a:tr>
              <a:tr h="381000">
                <a:tc>
                  <a:txBody>
                    <a:bodyPr/>
                    <a:lstStyle/>
                    <a:p>
                      <a:pPr marL="0" lvl="0" indent="0" algn="ctr" rtl="0">
                        <a:spcBef>
                          <a:spcPts val="0"/>
                        </a:spcBef>
                        <a:spcAft>
                          <a:spcPts val="0"/>
                        </a:spcAft>
                        <a:buNone/>
                      </a:pPr>
                      <a:r>
                        <a:rPr lang="en-US" sz="1800" dirty="0"/>
                        <a:t>AREA</a:t>
                      </a:r>
                      <a:endParaRPr sz="1800" dirty="0"/>
                    </a:p>
                  </a:txBody>
                  <a:tcPr marL="91425" marR="91425" marT="91425" marB="91425"/>
                </a:tc>
                <a:tc>
                  <a:txBody>
                    <a:bodyPr/>
                    <a:lstStyle/>
                    <a:p>
                      <a:pPr marL="0" lvl="0" indent="0" algn="ctr" rtl="0">
                        <a:spcBef>
                          <a:spcPts val="0"/>
                        </a:spcBef>
                        <a:spcAft>
                          <a:spcPts val="0"/>
                        </a:spcAft>
                        <a:buNone/>
                      </a:pPr>
                      <a:r>
                        <a:rPr lang="en-US" sz="1800" dirty="0"/>
                        <a:t>April 25</a:t>
                      </a:r>
                      <a:endParaRPr sz="1800" dirty="0"/>
                    </a:p>
                  </a:txBody>
                  <a:tcPr marL="91425" marR="91425" marT="91425" marB="91425"/>
                </a:tc>
                <a:tc>
                  <a:txBody>
                    <a:bodyPr/>
                    <a:lstStyle/>
                    <a:p>
                      <a:pPr marL="0" lvl="0" indent="0" algn="l" rtl="0">
                        <a:spcBef>
                          <a:spcPts val="0"/>
                        </a:spcBef>
                        <a:spcAft>
                          <a:spcPts val="0"/>
                        </a:spcAft>
                        <a:buNone/>
                      </a:pPr>
                      <a:r>
                        <a:rPr lang="en-US" sz="1800" dirty="0"/>
                        <a:t>10 </a:t>
                      </a:r>
                      <a:r>
                        <a:rPr lang="en-US" sz="1800" dirty="0" err="1"/>
                        <a:t>Particpants</a:t>
                      </a:r>
                      <a:endParaRPr sz="1800" dirty="0"/>
                    </a:p>
                  </a:txBody>
                  <a:tcPr marL="91425" marR="91425" marT="91425" marB="91425"/>
                </a:tc>
                <a:extLst>
                  <a:ext uri="{0D108BD9-81ED-4DB2-BD59-A6C34878D82A}">
                    <a16:rowId xmlns:a16="http://schemas.microsoft.com/office/drawing/2014/main" val="190408503"/>
                  </a:ext>
                </a:extLst>
              </a:tr>
              <a:tr h="381000">
                <a:tc>
                  <a:txBody>
                    <a:bodyPr/>
                    <a:lstStyle/>
                    <a:p>
                      <a:pPr marL="0" lvl="0" indent="0" algn="ctr" rtl="0">
                        <a:spcBef>
                          <a:spcPts val="0"/>
                        </a:spcBef>
                        <a:spcAft>
                          <a:spcPts val="0"/>
                        </a:spcAft>
                        <a:buNone/>
                      </a:pPr>
                      <a:r>
                        <a:rPr lang="en-US" sz="1800" dirty="0"/>
                        <a:t>AREA 4</a:t>
                      </a:r>
                      <a:endParaRPr sz="1800" dirty="0"/>
                    </a:p>
                  </a:txBody>
                  <a:tcPr marL="91425" marR="91425" marT="91425" marB="91425"/>
                </a:tc>
                <a:tc>
                  <a:txBody>
                    <a:bodyPr/>
                    <a:lstStyle/>
                    <a:p>
                      <a:pPr marL="0" lvl="0" indent="0" algn="ctr" rtl="0">
                        <a:spcBef>
                          <a:spcPts val="0"/>
                        </a:spcBef>
                        <a:spcAft>
                          <a:spcPts val="0"/>
                        </a:spcAft>
                        <a:buNone/>
                      </a:pPr>
                      <a:r>
                        <a:rPr lang="en-US" sz="1800" dirty="0"/>
                        <a:t>May 23</a:t>
                      </a:r>
                      <a:endParaRPr sz="1800" dirty="0"/>
                    </a:p>
                  </a:txBody>
                  <a:tcPr marL="91425" marR="91425" marT="91425" marB="91425"/>
                </a:tc>
                <a:tc>
                  <a:txBody>
                    <a:bodyPr/>
                    <a:lstStyle/>
                    <a:p>
                      <a:pPr marL="0" lvl="0" indent="0" algn="l" rtl="0">
                        <a:spcBef>
                          <a:spcPts val="0"/>
                        </a:spcBef>
                        <a:spcAft>
                          <a:spcPts val="0"/>
                        </a:spcAft>
                        <a:buNone/>
                      </a:pPr>
                      <a:r>
                        <a:rPr lang="en-US" sz="1800" dirty="0"/>
                        <a:t>10 </a:t>
                      </a:r>
                      <a:r>
                        <a:rPr lang="en-US" sz="1800" dirty="0" err="1"/>
                        <a:t>Particpants</a:t>
                      </a:r>
                      <a:endParaRPr sz="1800" dirty="0"/>
                    </a:p>
                  </a:txBody>
                  <a:tcPr marL="91425" marR="91425" marT="91425" marB="91425"/>
                </a:tc>
                <a:extLst>
                  <a:ext uri="{0D108BD9-81ED-4DB2-BD59-A6C34878D82A}">
                    <a16:rowId xmlns:a16="http://schemas.microsoft.com/office/drawing/2014/main" val="1679735343"/>
                  </a:ext>
                </a:extLst>
              </a:tr>
              <a:tr h="381000">
                <a:tc>
                  <a:txBody>
                    <a:bodyPr/>
                    <a:lstStyle/>
                    <a:p>
                      <a:pPr marL="0" lvl="0" indent="0" algn="ctr" rtl="0">
                        <a:spcBef>
                          <a:spcPts val="0"/>
                        </a:spcBef>
                        <a:spcAft>
                          <a:spcPts val="0"/>
                        </a:spcAft>
                        <a:buNone/>
                      </a:pPr>
                      <a:r>
                        <a:rPr lang="en-US" sz="1800" dirty="0"/>
                        <a:t>AREA 5</a:t>
                      </a:r>
                      <a:endParaRPr sz="1800" dirty="0"/>
                    </a:p>
                  </a:txBody>
                  <a:tcPr marL="91425" marR="91425" marT="91425" marB="91425"/>
                </a:tc>
                <a:tc>
                  <a:txBody>
                    <a:bodyPr/>
                    <a:lstStyle/>
                    <a:p>
                      <a:pPr marL="0" lvl="0" indent="0" algn="ctr" rtl="0">
                        <a:spcBef>
                          <a:spcPts val="0"/>
                        </a:spcBef>
                        <a:spcAft>
                          <a:spcPts val="0"/>
                        </a:spcAft>
                        <a:buNone/>
                      </a:pPr>
                      <a:r>
                        <a:rPr lang="en-US" sz="1800" dirty="0"/>
                        <a:t>June 27</a:t>
                      </a:r>
                      <a:endParaRPr sz="1800" dirty="0"/>
                    </a:p>
                  </a:txBody>
                  <a:tcPr marL="91425" marR="91425" marT="91425" marB="91425"/>
                </a:tc>
                <a:tc>
                  <a:txBody>
                    <a:bodyPr/>
                    <a:lstStyle/>
                    <a:p>
                      <a:pPr marL="0" lvl="0" indent="0" algn="l" rtl="0">
                        <a:spcBef>
                          <a:spcPts val="0"/>
                        </a:spcBef>
                        <a:spcAft>
                          <a:spcPts val="0"/>
                        </a:spcAft>
                        <a:buNone/>
                      </a:pPr>
                      <a:r>
                        <a:rPr lang="en-US" sz="1800" dirty="0"/>
                        <a:t>10 </a:t>
                      </a:r>
                      <a:r>
                        <a:rPr lang="en-US" sz="1800" dirty="0" err="1"/>
                        <a:t>Particpants</a:t>
                      </a:r>
                      <a:endParaRPr sz="1800" dirty="0"/>
                    </a:p>
                  </a:txBody>
                  <a:tcPr marL="91425" marR="91425" marT="91425" marB="91425"/>
                </a:tc>
                <a:extLst>
                  <a:ext uri="{0D108BD9-81ED-4DB2-BD59-A6C34878D82A}">
                    <a16:rowId xmlns:a16="http://schemas.microsoft.com/office/drawing/2014/main" val="3590788894"/>
                  </a:ext>
                </a:extLst>
              </a:tr>
              <a:tr h="381000">
                <a:tc>
                  <a:txBody>
                    <a:bodyPr/>
                    <a:lstStyle/>
                    <a:p>
                      <a:pPr marL="0" lvl="0" indent="0" algn="l" rtl="0">
                        <a:spcBef>
                          <a:spcPts val="0"/>
                        </a:spcBef>
                        <a:spcAft>
                          <a:spcPts val="0"/>
                        </a:spcAft>
                        <a:buNone/>
                      </a:pPr>
                      <a:r>
                        <a:rPr lang="en-US" sz="1800" b="1" dirty="0"/>
                        <a:t>3. MISSION REACH 26 ORIENTATION</a:t>
                      </a:r>
                      <a:endParaRPr sz="1800" b="1" dirty="0"/>
                    </a:p>
                  </a:txBody>
                  <a:tcPr marL="91425" marR="91425" marT="91425" marB="91425"/>
                </a:tc>
                <a:tc>
                  <a:txBody>
                    <a:bodyPr/>
                    <a:lstStyle/>
                    <a:p>
                      <a:pPr marL="0" lvl="0" indent="0" algn="ctr" rtl="0">
                        <a:spcBef>
                          <a:spcPts val="0"/>
                        </a:spcBef>
                        <a:spcAft>
                          <a:spcPts val="0"/>
                        </a:spcAft>
                        <a:buNone/>
                      </a:pPr>
                      <a:r>
                        <a:rPr lang="en-US" sz="1800" dirty="0"/>
                        <a:t>January 11</a:t>
                      </a:r>
                      <a:endParaRPr sz="1800" dirty="0"/>
                    </a:p>
                  </a:txBody>
                  <a:tcPr marL="91425" marR="91425" marT="91425" marB="91425"/>
                </a:tc>
                <a:tc>
                  <a:txBody>
                    <a:bodyPr/>
                    <a:lstStyle/>
                    <a:p>
                      <a:pPr marL="0" lvl="0" indent="0" algn="l" rtl="0">
                        <a:spcBef>
                          <a:spcPts val="0"/>
                        </a:spcBef>
                        <a:spcAft>
                          <a:spcPts val="0"/>
                        </a:spcAft>
                        <a:buNone/>
                      </a:pPr>
                      <a:r>
                        <a:rPr lang="en-US" sz="1800" dirty="0"/>
                        <a:t>300 Participants</a:t>
                      </a:r>
                      <a:endParaRPr sz="1800" dirty="0"/>
                    </a:p>
                  </a:txBody>
                  <a:tcPr marL="91425" marR="91425" marT="91425" marB="91425"/>
                </a:tc>
                <a:extLst>
                  <a:ext uri="{0D108BD9-81ED-4DB2-BD59-A6C34878D82A}">
                    <a16:rowId xmlns:a16="http://schemas.microsoft.com/office/drawing/2014/main" val="2919592407"/>
                  </a:ext>
                </a:extLst>
              </a:tr>
            </a:tbl>
          </a:graphicData>
        </a:graphic>
      </p:graphicFrame>
      <p:pic>
        <p:nvPicPr>
          <p:cNvPr id="2" name="Google Shape;95;p1">
            <a:extLst>
              <a:ext uri="{FF2B5EF4-FFF2-40B4-BE49-F238E27FC236}">
                <a16:creationId xmlns:a16="http://schemas.microsoft.com/office/drawing/2014/main" id="{C8AD5DEF-142A-AA0E-95EB-1E02C4F61EB6}"/>
              </a:ext>
            </a:extLst>
          </p:cNvPr>
          <p:cNvPicPr preferRelativeResize="0"/>
          <p:nvPr/>
        </p:nvPicPr>
        <p:blipFill>
          <a:blip r:embed="rId7">
            <a:alphaModFix/>
          </a:blip>
          <a:stretch>
            <a:fillRect/>
          </a:stretch>
        </p:blipFill>
        <p:spPr>
          <a:xfrm>
            <a:off x="6282390" y="8409243"/>
            <a:ext cx="1845200" cy="1723800"/>
          </a:xfrm>
          <a:prstGeom prst="rect">
            <a:avLst/>
          </a:prstGeom>
          <a:noFill/>
          <a:ln>
            <a:noFill/>
          </a:ln>
        </p:spPr>
      </p:pic>
    </p:spTree>
    <p:extLst>
      <p:ext uri="{BB962C8B-B14F-4D97-AF65-F5344CB8AC3E}">
        <p14:creationId xmlns:p14="http://schemas.microsoft.com/office/powerpoint/2010/main" val="20949285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6">
          <a:extLst>
            <a:ext uri="{FF2B5EF4-FFF2-40B4-BE49-F238E27FC236}">
              <a16:creationId xmlns:a16="http://schemas.microsoft.com/office/drawing/2014/main" id="{E699CE3C-0981-FCAF-CF8B-1D98F3FCA761}"/>
            </a:ext>
          </a:extLst>
        </p:cNvPr>
        <p:cNvGrpSpPr/>
        <p:nvPr/>
      </p:nvGrpSpPr>
      <p:grpSpPr>
        <a:xfrm>
          <a:off x="0" y="0"/>
          <a:ext cx="0" cy="0"/>
          <a:chOff x="0" y="0"/>
          <a:chExt cx="0" cy="0"/>
        </a:xfrm>
      </p:grpSpPr>
      <p:sp>
        <p:nvSpPr>
          <p:cNvPr id="267" name="Google Shape;267;g3b4db1cfffc_2_3">
            <a:extLst>
              <a:ext uri="{FF2B5EF4-FFF2-40B4-BE49-F238E27FC236}">
                <a16:creationId xmlns:a16="http://schemas.microsoft.com/office/drawing/2014/main" id="{DE14457A-BD0E-31CE-35C7-7E7815EB3B38}"/>
              </a:ext>
            </a:extLst>
          </p:cNvPr>
          <p:cNvSpPr/>
          <p:nvPr/>
        </p:nvSpPr>
        <p:spPr>
          <a:xfrm>
            <a:off x="-180987" y="6264951"/>
            <a:ext cx="16057932" cy="4396110"/>
          </a:xfrm>
          <a:custGeom>
            <a:avLst/>
            <a:gdLst/>
            <a:ahLst/>
            <a:cxnLst/>
            <a:rect l="l" t="t" r="r" b="b"/>
            <a:pathLst>
              <a:path w="16057932" h="4396110" extrusionOk="0">
                <a:moveTo>
                  <a:pt x="0" y="0"/>
                </a:moveTo>
                <a:lnTo>
                  <a:pt x="16057932" y="0"/>
                </a:lnTo>
                <a:lnTo>
                  <a:pt x="16057932" y="4396110"/>
                </a:lnTo>
                <a:lnTo>
                  <a:pt x="0" y="4396110"/>
                </a:lnTo>
                <a:lnTo>
                  <a:pt x="0" y="0"/>
                </a:lnTo>
                <a:close/>
              </a:path>
            </a:pathLst>
          </a:custGeom>
          <a:blipFill rotWithShape="1">
            <a:blip r:embed="rId3">
              <a:alphaModFix amt="25000"/>
            </a:blip>
            <a:stretch>
              <a:fillRect t="-14335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8" name="Google Shape;268;g3b4db1cfffc_2_3">
            <a:extLst>
              <a:ext uri="{FF2B5EF4-FFF2-40B4-BE49-F238E27FC236}">
                <a16:creationId xmlns:a16="http://schemas.microsoft.com/office/drawing/2014/main" id="{8503308D-F62B-AC2A-F844-CABB6BE85AB0}"/>
              </a:ext>
            </a:extLst>
          </p:cNvPr>
          <p:cNvSpPr/>
          <p:nvPr/>
        </p:nvSpPr>
        <p:spPr>
          <a:xfrm>
            <a:off x="15671806" y="0"/>
            <a:ext cx="2616194" cy="10287000"/>
          </a:xfrm>
          <a:custGeom>
            <a:avLst/>
            <a:gdLst/>
            <a:ahLst/>
            <a:cxnLst/>
            <a:rect l="l" t="t" r="r" b="b"/>
            <a:pathLst>
              <a:path w="2616194" h="10287000" extrusionOk="0">
                <a:moveTo>
                  <a:pt x="0" y="0"/>
                </a:moveTo>
                <a:lnTo>
                  <a:pt x="2616194" y="0"/>
                </a:lnTo>
                <a:lnTo>
                  <a:pt x="2616194" y="10287000"/>
                </a:lnTo>
                <a:lnTo>
                  <a:pt x="0" y="10287000"/>
                </a:lnTo>
                <a:lnTo>
                  <a:pt x="0" y="0"/>
                </a:lnTo>
                <a:close/>
              </a:path>
            </a:pathLst>
          </a:custGeom>
          <a:blipFill rotWithShape="1">
            <a:blip r:embed="rId4">
              <a:alphaModFix/>
            </a:blip>
            <a:stretch>
              <a:fillRect l="-274673" t="-7579" r="-97403" b="-877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9" name="Google Shape;269;g3b4db1cfffc_2_3">
            <a:extLst>
              <a:ext uri="{FF2B5EF4-FFF2-40B4-BE49-F238E27FC236}">
                <a16:creationId xmlns:a16="http://schemas.microsoft.com/office/drawing/2014/main" id="{D02B3EA1-4EA3-95D5-C5B3-D7BD83E2C35C}"/>
              </a:ext>
            </a:extLst>
          </p:cNvPr>
          <p:cNvSpPr/>
          <p:nvPr/>
        </p:nvSpPr>
        <p:spPr>
          <a:xfrm>
            <a:off x="545975" y="8068111"/>
            <a:ext cx="3879630" cy="2997014"/>
          </a:xfrm>
          <a:custGeom>
            <a:avLst/>
            <a:gdLst/>
            <a:ahLst/>
            <a:cxnLst/>
            <a:rect l="l" t="t" r="r" b="b"/>
            <a:pathLst>
              <a:path w="3879630" h="2997014" extrusionOk="0">
                <a:moveTo>
                  <a:pt x="0" y="0"/>
                </a:moveTo>
                <a:lnTo>
                  <a:pt x="3879630" y="0"/>
                </a:lnTo>
                <a:lnTo>
                  <a:pt x="3879630" y="2997015"/>
                </a:lnTo>
                <a:lnTo>
                  <a:pt x="0" y="2997015"/>
                </a:lnTo>
                <a:lnTo>
                  <a:pt x="0" y="0"/>
                </a:lnTo>
                <a:close/>
              </a:path>
            </a:pathLst>
          </a:custGeom>
          <a:blipFill rotWithShape="1">
            <a:blip r:embed="rId5">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0" name="Google Shape;270;g3b4db1cfffc_2_3">
            <a:extLst>
              <a:ext uri="{FF2B5EF4-FFF2-40B4-BE49-F238E27FC236}">
                <a16:creationId xmlns:a16="http://schemas.microsoft.com/office/drawing/2014/main" id="{391EC842-9CB4-EE15-F182-8CBF2AD79E54}"/>
              </a:ext>
            </a:extLst>
          </p:cNvPr>
          <p:cNvSpPr/>
          <p:nvPr/>
        </p:nvSpPr>
        <p:spPr>
          <a:xfrm>
            <a:off x="15864885" y="339322"/>
            <a:ext cx="2230037" cy="2230037"/>
          </a:xfrm>
          <a:custGeom>
            <a:avLst/>
            <a:gdLst/>
            <a:ahLst/>
            <a:cxnLst/>
            <a:rect l="l" t="t" r="r" b="b"/>
            <a:pathLst>
              <a:path w="2230037" h="2230037" extrusionOk="0">
                <a:moveTo>
                  <a:pt x="0" y="0"/>
                </a:moveTo>
                <a:lnTo>
                  <a:pt x="2230037" y="0"/>
                </a:lnTo>
                <a:lnTo>
                  <a:pt x="2230037" y="2230037"/>
                </a:lnTo>
                <a:lnTo>
                  <a:pt x="0" y="223003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71" name="Google Shape;271;g3b4db1cfffc_2_3">
            <a:extLst>
              <a:ext uri="{FF2B5EF4-FFF2-40B4-BE49-F238E27FC236}">
                <a16:creationId xmlns:a16="http://schemas.microsoft.com/office/drawing/2014/main" id="{B069B480-A60C-852B-40EA-ADFCCAC15015}"/>
              </a:ext>
            </a:extLst>
          </p:cNvPr>
          <p:cNvGrpSpPr/>
          <p:nvPr/>
        </p:nvGrpSpPr>
        <p:grpSpPr>
          <a:xfrm>
            <a:off x="9775493" y="9271143"/>
            <a:ext cx="5421973" cy="554792"/>
            <a:chOff x="0" y="-9525"/>
            <a:chExt cx="1428000" cy="146117"/>
          </a:xfrm>
        </p:grpSpPr>
        <p:sp>
          <p:nvSpPr>
            <p:cNvPr id="272" name="Google Shape;272;g3b4db1cfffc_2_3">
              <a:extLst>
                <a:ext uri="{FF2B5EF4-FFF2-40B4-BE49-F238E27FC236}">
                  <a16:creationId xmlns:a16="http://schemas.microsoft.com/office/drawing/2014/main" id="{E4E90390-E877-7822-93AE-FD5BD6EA9A62}"/>
                </a:ext>
              </a:extLst>
            </p:cNvPr>
            <p:cNvSpPr/>
            <p:nvPr/>
          </p:nvSpPr>
          <p:spPr>
            <a:xfrm>
              <a:off x="0" y="0"/>
              <a:ext cx="1427975" cy="136592"/>
            </a:xfrm>
            <a:custGeom>
              <a:avLst/>
              <a:gdLst/>
              <a:ahLst/>
              <a:cxnLst/>
              <a:rect l="l" t="t" r="r" b="b"/>
              <a:pathLst>
                <a:path w="1427975" h="136592" extrusionOk="0">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3" name="Google Shape;273;g3b4db1cfffc_2_3">
              <a:extLst>
                <a:ext uri="{FF2B5EF4-FFF2-40B4-BE49-F238E27FC236}">
                  <a16:creationId xmlns:a16="http://schemas.microsoft.com/office/drawing/2014/main" id="{493BF7DA-FF8D-E8CD-2B70-B69F7677CE20}"/>
                </a:ext>
              </a:extLst>
            </p:cNvPr>
            <p:cNvSpPr txBox="1"/>
            <p:nvPr/>
          </p:nvSpPr>
          <p:spPr>
            <a:xfrm>
              <a:off x="0" y="-9525"/>
              <a:ext cx="1428000" cy="146100"/>
            </a:xfrm>
            <a:prstGeom prst="rect">
              <a:avLst/>
            </a:prstGeom>
            <a:noFill/>
            <a:ln>
              <a:noFill/>
            </a:ln>
          </p:spPr>
          <p:txBody>
            <a:bodyPr spcFirstLastPara="1" wrap="square" lIns="50800" tIns="50800" rIns="50800" bIns="50800" anchor="ctr" anchorCtr="0">
              <a:noAutofit/>
            </a:bodyPr>
            <a:lstStyle/>
            <a:p>
              <a:pPr marL="0" marR="0" lvl="0" indent="0" algn="ctr" rtl="0">
                <a:lnSpc>
                  <a:spcPct val="130000"/>
                </a:lnSpc>
                <a:spcBef>
                  <a:spcPts val="0"/>
                </a:spcBef>
                <a:spcAft>
                  <a:spcPts val="0"/>
                </a:spcAft>
                <a:buNone/>
              </a:pPr>
              <a:r>
                <a:rPr lang="en-US" sz="1800" b="1">
                  <a:solidFill>
                    <a:srgbClr val="EDEAD0"/>
                  </a:solidFill>
                  <a:latin typeface="Noto Sans"/>
                  <a:ea typeface="Noto Sans"/>
                  <a:cs typeface="Noto Sans"/>
                  <a:sym typeface="Noto Sans"/>
                </a:rPr>
                <a:t>CLPM PASTORS' ON-BOARDING BOOTCAMP</a:t>
              </a:r>
              <a:endParaRPr/>
            </a:p>
          </p:txBody>
        </p:sp>
      </p:grpSp>
      <p:cxnSp>
        <p:nvCxnSpPr>
          <p:cNvPr id="274" name="Google Shape;274;g3b4db1cfffc_2_3">
            <a:extLst>
              <a:ext uri="{FF2B5EF4-FFF2-40B4-BE49-F238E27FC236}">
                <a16:creationId xmlns:a16="http://schemas.microsoft.com/office/drawing/2014/main" id="{77E30B29-EE30-7449-24D8-6BF5CFBE4945}"/>
              </a:ext>
            </a:extLst>
          </p:cNvPr>
          <p:cNvCxnSpPr/>
          <p:nvPr/>
        </p:nvCxnSpPr>
        <p:spPr>
          <a:xfrm>
            <a:off x="4634487" y="9566619"/>
            <a:ext cx="5278200" cy="0"/>
          </a:xfrm>
          <a:prstGeom prst="straightConnector1">
            <a:avLst/>
          </a:prstGeom>
          <a:noFill/>
          <a:ln w="38100" cap="rnd" cmpd="sng">
            <a:solidFill>
              <a:srgbClr val="53655B"/>
            </a:solidFill>
            <a:prstDash val="solid"/>
            <a:round/>
            <a:headEnd type="none" w="sm" len="sm"/>
            <a:tailEnd type="none" w="sm" len="sm"/>
          </a:ln>
        </p:spPr>
      </p:cxnSp>
      <p:sp>
        <p:nvSpPr>
          <p:cNvPr id="275" name="Google Shape;275;g3b4db1cfffc_2_3">
            <a:extLst>
              <a:ext uri="{FF2B5EF4-FFF2-40B4-BE49-F238E27FC236}">
                <a16:creationId xmlns:a16="http://schemas.microsoft.com/office/drawing/2014/main" id="{A79A14F6-D460-EB55-94D9-DCD17642A576}"/>
              </a:ext>
            </a:extLst>
          </p:cNvPr>
          <p:cNvSpPr txBox="1"/>
          <p:nvPr/>
        </p:nvSpPr>
        <p:spPr>
          <a:xfrm>
            <a:off x="2027988" y="232650"/>
            <a:ext cx="11640000" cy="985200"/>
          </a:xfrm>
          <a:prstGeom prst="rect">
            <a:avLst/>
          </a:prstGeom>
          <a:noFill/>
          <a:ln>
            <a:noFill/>
          </a:ln>
        </p:spPr>
        <p:txBody>
          <a:bodyPr spcFirstLastPara="1" wrap="square" lIns="0" tIns="0" rIns="0" bIns="0" anchor="t" anchorCtr="0">
            <a:spAutoFit/>
          </a:bodyPr>
          <a:lstStyle/>
          <a:p>
            <a:pPr marL="0" marR="0" lvl="0" indent="0" algn="l" rtl="0">
              <a:lnSpc>
                <a:spcPct val="133000"/>
              </a:lnSpc>
              <a:spcBef>
                <a:spcPts val="0"/>
              </a:spcBef>
              <a:spcAft>
                <a:spcPts val="0"/>
              </a:spcAft>
              <a:buNone/>
            </a:pPr>
            <a:r>
              <a:rPr lang="en-US" sz="6400" b="1">
                <a:solidFill>
                  <a:srgbClr val="2B8500"/>
                </a:solidFill>
              </a:rPr>
              <a:t> DATA NEEDED GATHERING</a:t>
            </a:r>
            <a:endParaRPr sz="300" b="1"/>
          </a:p>
        </p:txBody>
      </p:sp>
      <p:cxnSp>
        <p:nvCxnSpPr>
          <p:cNvPr id="276" name="Google Shape;276;g3b4db1cfffc_2_3">
            <a:extLst>
              <a:ext uri="{FF2B5EF4-FFF2-40B4-BE49-F238E27FC236}">
                <a16:creationId xmlns:a16="http://schemas.microsoft.com/office/drawing/2014/main" id="{71B5A91F-A978-2C16-1A8B-8B94882124CA}"/>
              </a:ext>
            </a:extLst>
          </p:cNvPr>
          <p:cNvCxnSpPr/>
          <p:nvPr/>
        </p:nvCxnSpPr>
        <p:spPr>
          <a:xfrm>
            <a:off x="1556195" y="1349669"/>
            <a:ext cx="0" cy="5990400"/>
          </a:xfrm>
          <a:prstGeom prst="straightConnector1">
            <a:avLst/>
          </a:prstGeom>
          <a:noFill/>
          <a:ln w="95250" cap="rnd" cmpd="sng">
            <a:solidFill>
              <a:srgbClr val="5BAB5A"/>
            </a:solidFill>
            <a:prstDash val="dot"/>
            <a:round/>
            <a:headEnd type="none" w="sm" len="sm"/>
            <a:tailEnd type="none" w="sm" len="sm"/>
          </a:ln>
        </p:spPr>
      </p:cxnSp>
      <p:graphicFrame>
        <p:nvGraphicFramePr>
          <p:cNvPr id="279" name="Google Shape;279;g3b4db1cfffc_2_3">
            <a:extLst>
              <a:ext uri="{FF2B5EF4-FFF2-40B4-BE49-F238E27FC236}">
                <a16:creationId xmlns:a16="http://schemas.microsoft.com/office/drawing/2014/main" id="{99F3755C-E0AD-3FFD-AAEC-FDFC86074776}"/>
              </a:ext>
            </a:extLst>
          </p:cNvPr>
          <p:cNvGraphicFramePr/>
          <p:nvPr>
            <p:extLst>
              <p:ext uri="{D42A27DB-BD31-4B8C-83A1-F6EECF244321}">
                <p14:modId xmlns:p14="http://schemas.microsoft.com/office/powerpoint/2010/main" val="2423712606"/>
              </p:ext>
            </p:extLst>
          </p:nvPr>
        </p:nvGraphicFramePr>
        <p:xfrm>
          <a:off x="3082275" y="2295675"/>
          <a:ext cx="11063450" cy="4571970"/>
        </p:xfrm>
        <a:graphic>
          <a:graphicData uri="http://schemas.openxmlformats.org/drawingml/2006/table">
            <a:tbl>
              <a:tblPr>
                <a:noFill/>
                <a:tableStyleId>{DEFFA9B4-8BD0-46F6-9DA8-41E9C3A1524E}</a:tableStyleId>
              </a:tblPr>
              <a:tblGrid>
                <a:gridCol w="11063450">
                  <a:extLst>
                    <a:ext uri="{9D8B030D-6E8A-4147-A177-3AD203B41FA5}">
                      <a16:colId xmlns:a16="http://schemas.microsoft.com/office/drawing/2014/main" val="20000"/>
                    </a:ext>
                  </a:extLst>
                </a:gridCol>
              </a:tblGrid>
              <a:tr h="2286000">
                <a:tc>
                  <a:txBody>
                    <a:bodyPr/>
                    <a:lstStyle/>
                    <a:p>
                      <a:pPr marL="0" lvl="0" indent="0" algn="l" rtl="0">
                        <a:spcBef>
                          <a:spcPts val="0"/>
                        </a:spcBef>
                        <a:spcAft>
                          <a:spcPts val="0"/>
                        </a:spcAft>
                        <a:buNone/>
                      </a:pPr>
                      <a:r>
                        <a:rPr lang="en-US" sz="3200" dirty="0"/>
                        <a:t># OF BAPTISM BY MONTHLY /  QUARTERLY / YEARLY</a:t>
                      </a:r>
                      <a:endParaRPr sz="3200" dirty="0"/>
                    </a:p>
                    <a:p>
                      <a:pPr marL="0" lvl="0" indent="0" algn="l" rtl="0">
                        <a:spcBef>
                          <a:spcPts val="0"/>
                        </a:spcBef>
                        <a:spcAft>
                          <a:spcPts val="0"/>
                        </a:spcAft>
                        <a:buNone/>
                      </a:pPr>
                      <a:endParaRPr sz="3200" dirty="0"/>
                    </a:p>
                    <a:p>
                      <a:pPr marL="0" lvl="0" indent="0" algn="l" rtl="0">
                        <a:spcBef>
                          <a:spcPts val="0"/>
                        </a:spcBef>
                        <a:spcAft>
                          <a:spcPts val="0"/>
                        </a:spcAft>
                        <a:buNone/>
                      </a:pPr>
                      <a:r>
                        <a:rPr lang="en-US" sz="3200" dirty="0"/>
                        <a:t># OF RETENTION AFTER 6 MONTHS /  1 YEAR</a:t>
                      </a:r>
                    </a:p>
                    <a:p>
                      <a:pPr marL="0" lvl="0" indent="0" algn="l" rtl="0">
                        <a:spcBef>
                          <a:spcPts val="0"/>
                        </a:spcBef>
                        <a:spcAft>
                          <a:spcPts val="0"/>
                        </a:spcAft>
                        <a:buNone/>
                      </a:pPr>
                      <a:endParaRPr lang="en-US" sz="3200" dirty="0"/>
                    </a:p>
                    <a:p>
                      <a:pPr marL="0" lvl="0" indent="0" algn="l" rtl="0">
                        <a:spcBef>
                          <a:spcPts val="0"/>
                        </a:spcBef>
                        <a:spcAft>
                          <a:spcPts val="0"/>
                        </a:spcAft>
                        <a:buNone/>
                      </a:pPr>
                      <a:r>
                        <a:rPr lang="en-US" sz="3200" dirty="0"/>
                        <a:t># OF RECLAIMED MEMBERS</a:t>
                      </a:r>
                    </a:p>
                    <a:p>
                      <a:pPr marL="0" lvl="0" indent="0" algn="l" rtl="0">
                        <a:spcBef>
                          <a:spcPts val="0"/>
                        </a:spcBef>
                        <a:spcAft>
                          <a:spcPts val="0"/>
                        </a:spcAft>
                        <a:buNone/>
                      </a:pPr>
                      <a:endParaRPr lang="en-US" sz="3200" dirty="0"/>
                    </a:p>
                    <a:p>
                      <a:pPr marL="0" lvl="0" indent="0" algn="l" rtl="0">
                        <a:spcBef>
                          <a:spcPts val="0"/>
                        </a:spcBef>
                        <a:spcAft>
                          <a:spcPts val="0"/>
                        </a:spcAft>
                        <a:buNone/>
                      </a:pPr>
                      <a:r>
                        <a:rPr lang="en-US" sz="3200" dirty="0"/>
                        <a:t>ORGANIZE NDR-IEL COMMITTEE BY CHURCH</a:t>
                      </a:r>
                      <a:endParaRPr sz="3200" dirty="0"/>
                    </a:p>
                    <a:p>
                      <a:pPr marL="0" lvl="0" indent="0" algn="l" rtl="0">
                        <a:spcBef>
                          <a:spcPts val="0"/>
                        </a:spcBef>
                        <a:spcAft>
                          <a:spcPts val="0"/>
                        </a:spcAft>
                        <a:buNone/>
                      </a:pPr>
                      <a:r>
                        <a:rPr lang="en-US" sz="3200" dirty="0"/>
                        <a:t>Attachment:</a:t>
                      </a:r>
                    </a:p>
                    <a:p>
                      <a:pPr marL="0" lvl="0" indent="0" algn="l" rtl="0">
                        <a:spcBef>
                          <a:spcPts val="0"/>
                        </a:spcBef>
                        <a:spcAft>
                          <a:spcPts val="0"/>
                        </a:spcAft>
                        <a:buNone/>
                      </a:pPr>
                      <a:r>
                        <a:rPr lang="en-US" sz="3200" dirty="0"/>
                        <a:t>Approved NDR-IEL Committee </a:t>
                      </a:r>
                      <a:endParaRPr sz="3200" dirty="0"/>
                    </a:p>
                  </a:txBody>
                  <a:tcPr marL="91425" marR="91425" marT="91425" marB="91425"/>
                </a:tc>
                <a:extLst>
                  <a:ext uri="{0D108BD9-81ED-4DB2-BD59-A6C34878D82A}">
                    <a16:rowId xmlns:a16="http://schemas.microsoft.com/office/drawing/2014/main" val="10000"/>
                  </a:ext>
                </a:extLst>
              </a:tr>
            </a:tbl>
          </a:graphicData>
        </a:graphic>
      </p:graphicFrame>
      <p:pic>
        <p:nvPicPr>
          <p:cNvPr id="2" name="Google Shape;95;p1">
            <a:extLst>
              <a:ext uri="{FF2B5EF4-FFF2-40B4-BE49-F238E27FC236}">
                <a16:creationId xmlns:a16="http://schemas.microsoft.com/office/drawing/2014/main" id="{52F3DDE8-45C1-1DA5-3417-B22434F52E89}"/>
              </a:ext>
            </a:extLst>
          </p:cNvPr>
          <p:cNvPicPr preferRelativeResize="0"/>
          <p:nvPr/>
        </p:nvPicPr>
        <p:blipFill>
          <a:blip r:embed="rId7">
            <a:alphaModFix/>
          </a:blip>
          <a:stretch>
            <a:fillRect/>
          </a:stretch>
        </p:blipFill>
        <p:spPr>
          <a:xfrm>
            <a:off x="6282390" y="8409243"/>
            <a:ext cx="1845200" cy="1723800"/>
          </a:xfrm>
          <a:prstGeom prst="rect">
            <a:avLst/>
          </a:prstGeom>
          <a:noFill/>
          <a:ln>
            <a:noFill/>
          </a:ln>
        </p:spPr>
      </p:pic>
    </p:spTree>
    <p:extLst>
      <p:ext uri="{BB962C8B-B14F-4D97-AF65-F5344CB8AC3E}">
        <p14:creationId xmlns:p14="http://schemas.microsoft.com/office/powerpoint/2010/main" val="9883222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3">
          <a:extLst>
            <a:ext uri="{FF2B5EF4-FFF2-40B4-BE49-F238E27FC236}">
              <a16:creationId xmlns:a16="http://schemas.microsoft.com/office/drawing/2014/main" id="{88BBC202-C8EC-8741-2366-516301D4D550}"/>
            </a:ext>
          </a:extLst>
        </p:cNvPr>
        <p:cNvGrpSpPr/>
        <p:nvPr/>
      </p:nvGrpSpPr>
      <p:grpSpPr>
        <a:xfrm>
          <a:off x="0" y="0"/>
          <a:ext cx="0" cy="0"/>
          <a:chOff x="0" y="0"/>
          <a:chExt cx="0" cy="0"/>
        </a:xfrm>
      </p:grpSpPr>
      <p:sp>
        <p:nvSpPr>
          <p:cNvPr id="284" name="Google Shape;284;g3b4db1cfffc_2_20">
            <a:extLst>
              <a:ext uri="{FF2B5EF4-FFF2-40B4-BE49-F238E27FC236}">
                <a16:creationId xmlns:a16="http://schemas.microsoft.com/office/drawing/2014/main" id="{2B3B91CD-EC42-016D-7A91-E750F32EAED6}"/>
              </a:ext>
            </a:extLst>
          </p:cNvPr>
          <p:cNvSpPr/>
          <p:nvPr/>
        </p:nvSpPr>
        <p:spPr>
          <a:xfrm>
            <a:off x="-180987" y="6264951"/>
            <a:ext cx="16057932" cy="4396110"/>
          </a:xfrm>
          <a:custGeom>
            <a:avLst/>
            <a:gdLst/>
            <a:ahLst/>
            <a:cxnLst/>
            <a:rect l="l" t="t" r="r" b="b"/>
            <a:pathLst>
              <a:path w="16057932" h="4396110" extrusionOk="0">
                <a:moveTo>
                  <a:pt x="0" y="0"/>
                </a:moveTo>
                <a:lnTo>
                  <a:pt x="16057932" y="0"/>
                </a:lnTo>
                <a:lnTo>
                  <a:pt x="16057932" y="4396110"/>
                </a:lnTo>
                <a:lnTo>
                  <a:pt x="0" y="4396110"/>
                </a:lnTo>
                <a:lnTo>
                  <a:pt x="0" y="0"/>
                </a:lnTo>
                <a:close/>
              </a:path>
            </a:pathLst>
          </a:custGeom>
          <a:blipFill rotWithShape="1">
            <a:blip r:embed="rId3">
              <a:alphaModFix amt="25000"/>
            </a:blip>
            <a:stretch>
              <a:fillRect t="-14335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85" name="Google Shape;285;g3b4db1cfffc_2_20">
            <a:extLst>
              <a:ext uri="{FF2B5EF4-FFF2-40B4-BE49-F238E27FC236}">
                <a16:creationId xmlns:a16="http://schemas.microsoft.com/office/drawing/2014/main" id="{54E57DEE-37A0-CAFA-9D85-ECD8F817E212}"/>
              </a:ext>
            </a:extLst>
          </p:cNvPr>
          <p:cNvSpPr/>
          <p:nvPr/>
        </p:nvSpPr>
        <p:spPr>
          <a:xfrm>
            <a:off x="15671806" y="0"/>
            <a:ext cx="2616194" cy="10287000"/>
          </a:xfrm>
          <a:custGeom>
            <a:avLst/>
            <a:gdLst/>
            <a:ahLst/>
            <a:cxnLst/>
            <a:rect l="l" t="t" r="r" b="b"/>
            <a:pathLst>
              <a:path w="2616194" h="10287000" extrusionOk="0">
                <a:moveTo>
                  <a:pt x="0" y="0"/>
                </a:moveTo>
                <a:lnTo>
                  <a:pt x="2616194" y="0"/>
                </a:lnTo>
                <a:lnTo>
                  <a:pt x="2616194" y="10287000"/>
                </a:lnTo>
                <a:lnTo>
                  <a:pt x="0" y="10287000"/>
                </a:lnTo>
                <a:lnTo>
                  <a:pt x="0" y="0"/>
                </a:lnTo>
                <a:close/>
              </a:path>
            </a:pathLst>
          </a:custGeom>
          <a:blipFill rotWithShape="1">
            <a:blip r:embed="rId4">
              <a:alphaModFix/>
            </a:blip>
            <a:stretch>
              <a:fillRect l="-274673" t="-7579" r="-97403" b="-877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6" name="Google Shape;286;g3b4db1cfffc_2_20">
            <a:extLst>
              <a:ext uri="{FF2B5EF4-FFF2-40B4-BE49-F238E27FC236}">
                <a16:creationId xmlns:a16="http://schemas.microsoft.com/office/drawing/2014/main" id="{E8DD2F61-7A3B-8DB9-3557-D6AC69B66956}"/>
              </a:ext>
            </a:extLst>
          </p:cNvPr>
          <p:cNvSpPr/>
          <p:nvPr/>
        </p:nvSpPr>
        <p:spPr>
          <a:xfrm>
            <a:off x="545975" y="8068111"/>
            <a:ext cx="3879630" cy="2997014"/>
          </a:xfrm>
          <a:custGeom>
            <a:avLst/>
            <a:gdLst/>
            <a:ahLst/>
            <a:cxnLst/>
            <a:rect l="l" t="t" r="r" b="b"/>
            <a:pathLst>
              <a:path w="3879630" h="2997014" extrusionOk="0">
                <a:moveTo>
                  <a:pt x="0" y="0"/>
                </a:moveTo>
                <a:lnTo>
                  <a:pt x="3879630" y="0"/>
                </a:lnTo>
                <a:lnTo>
                  <a:pt x="3879630" y="2997015"/>
                </a:lnTo>
                <a:lnTo>
                  <a:pt x="0" y="2997015"/>
                </a:lnTo>
                <a:lnTo>
                  <a:pt x="0" y="0"/>
                </a:lnTo>
                <a:close/>
              </a:path>
            </a:pathLst>
          </a:custGeom>
          <a:blipFill rotWithShape="1">
            <a:blip r:embed="rId5">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7" name="Google Shape;287;g3b4db1cfffc_2_20">
            <a:extLst>
              <a:ext uri="{FF2B5EF4-FFF2-40B4-BE49-F238E27FC236}">
                <a16:creationId xmlns:a16="http://schemas.microsoft.com/office/drawing/2014/main" id="{6E946F02-2169-7763-36AE-EFBC42E77E85}"/>
              </a:ext>
            </a:extLst>
          </p:cNvPr>
          <p:cNvSpPr/>
          <p:nvPr/>
        </p:nvSpPr>
        <p:spPr>
          <a:xfrm>
            <a:off x="15864885" y="339322"/>
            <a:ext cx="2230037" cy="2230037"/>
          </a:xfrm>
          <a:custGeom>
            <a:avLst/>
            <a:gdLst/>
            <a:ahLst/>
            <a:cxnLst/>
            <a:rect l="l" t="t" r="r" b="b"/>
            <a:pathLst>
              <a:path w="2230037" h="2230037" extrusionOk="0">
                <a:moveTo>
                  <a:pt x="0" y="0"/>
                </a:moveTo>
                <a:lnTo>
                  <a:pt x="2230037" y="0"/>
                </a:lnTo>
                <a:lnTo>
                  <a:pt x="2230037" y="2230037"/>
                </a:lnTo>
                <a:lnTo>
                  <a:pt x="0" y="223003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88" name="Google Shape;288;g3b4db1cfffc_2_20">
            <a:extLst>
              <a:ext uri="{FF2B5EF4-FFF2-40B4-BE49-F238E27FC236}">
                <a16:creationId xmlns:a16="http://schemas.microsoft.com/office/drawing/2014/main" id="{E798A7A9-8B16-7745-53CC-B66DDE96019C}"/>
              </a:ext>
            </a:extLst>
          </p:cNvPr>
          <p:cNvGrpSpPr/>
          <p:nvPr/>
        </p:nvGrpSpPr>
        <p:grpSpPr>
          <a:xfrm>
            <a:off x="9775493" y="9271143"/>
            <a:ext cx="5421973" cy="554792"/>
            <a:chOff x="0" y="-9525"/>
            <a:chExt cx="1428000" cy="146117"/>
          </a:xfrm>
        </p:grpSpPr>
        <p:sp>
          <p:nvSpPr>
            <p:cNvPr id="289" name="Google Shape;289;g3b4db1cfffc_2_20">
              <a:extLst>
                <a:ext uri="{FF2B5EF4-FFF2-40B4-BE49-F238E27FC236}">
                  <a16:creationId xmlns:a16="http://schemas.microsoft.com/office/drawing/2014/main" id="{C82CEED0-96C5-9C4C-10C8-CABD250E7479}"/>
                </a:ext>
              </a:extLst>
            </p:cNvPr>
            <p:cNvSpPr/>
            <p:nvPr/>
          </p:nvSpPr>
          <p:spPr>
            <a:xfrm>
              <a:off x="0" y="0"/>
              <a:ext cx="1427975" cy="136592"/>
            </a:xfrm>
            <a:custGeom>
              <a:avLst/>
              <a:gdLst/>
              <a:ahLst/>
              <a:cxnLst/>
              <a:rect l="l" t="t" r="r" b="b"/>
              <a:pathLst>
                <a:path w="1427975" h="136592" extrusionOk="0">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0" name="Google Shape;290;g3b4db1cfffc_2_20">
              <a:extLst>
                <a:ext uri="{FF2B5EF4-FFF2-40B4-BE49-F238E27FC236}">
                  <a16:creationId xmlns:a16="http://schemas.microsoft.com/office/drawing/2014/main" id="{55E88D45-FEE9-9FFF-0D85-7C0F6F5BD5BA}"/>
                </a:ext>
              </a:extLst>
            </p:cNvPr>
            <p:cNvSpPr txBox="1"/>
            <p:nvPr/>
          </p:nvSpPr>
          <p:spPr>
            <a:xfrm>
              <a:off x="0" y="-9525"/>
              <a:ext cx="1428000" cy="146100"/>
            </a:xfrm>
            <a:prstGeom prst="rect">
              <a:avLst/>
            </a:prstGeom>
            <a:noFill/>
            <a:ln>
              <a:noFill/>
            </a:ln>
          </p:spPr>
          <p:txBody>
            <a:bodyPr spcFirstLastPara="1" wrap="square" lIns="50800" tIns="50800" rIns="50800" bIns="50800" anchor="ctr" anchorCtr="0">
              <a:noAutofit/>
            </a:bodyPr>
            <a:lstStyle/>
            <a:p>
              <a:pPr marL="0" marR="0" lvl="0" indent="0" algn="ctr" rtl="0">
                <a:lnSpc>
                  <a:spcPct val="130000"/>
                </a:lnSpc>
                <a:spcBef>
                  <a:spcPts val="0"/>
                </a:spcBef>
                <a:spcAft>
                  <a:spcPts val="0"/>
                </a:spcAft>
                <a:buNone/>
              </a:pPr>
              <a:r>
                <a:rPr lang="en-US" sz="1800" b="1">
                  <a:solidFill>
                    <a:srgbClr val="EDEAD0"/>
                  </a:solidFill>
                  <a:latin typeface="Noto Sans"/>
                  <a:ea typeface="Noto Sans"/>
                  <a:cs typeface="Noto Sans"/>
                  <a:sym typeface="Noto Sans"/>
                </a:rPr>
                <a:t>CLPM PASTORS' ON-BOARDING BOOTCAMP</a:t>
              </a:r>
              <a:endParaRPr/>
            </a:p>
          </p:txBody>
        </p:sp>
      </p:grpSp>
      <p:cxnSp>
        <p:nvCxnSpPr>
          <p:cNvPr id="291" name="Google Shape;291;g3b4db1cfffc_2_20">
            <a:extLst>
              <a:ext uri="{FF2B5EF4-FFF2-40B4-BE49-F238E27FC236}">
                <a16:creationId xmlns:a16="http://schemas.microsoft.com/office/drawing/2014/main" id="{55BD8CE1-CA6B-5F89-7B20-005CC17340B8}"/>
              </a:ext>
            </a:extLst>
          </p:cNvPr>
          <p:cNvCxnSpPr/>
          <p:nvPr/>
        </p:nvCxnSpPr>
        <p:spPr>
          <a:xfrm>
            <a:off x="4634487" y="9566619"/>
            <a:ext cx="5278200" cy="0"/>
          </a:xfrm>
          <a:prstGeom prst="straightConnector1">
            <a:avLst/>
          </a:prstGeom>
          <a:noFill/>
          <a:ln w="38100" cap="rnd" cmpd="sng">
            <a:solidFill>
              <a:srgbClr val="53655B"/>
            </a:solidFill>
            <a:prstDash val="solid"/>
            <a:round/>
            <a:headEnd type="none" w="sm" len="sm"/>
            <a:tailEnd type="none" w="sm" len="sm"/>
          </a:ln>
        </p:spPr>
      </p:cxnSp>
      <p:sp>
        <p:nvSpPr>
          <p:cNvPr id="292" name="Google Shape;292;g3b4db1cfffc_2_20">
            <a:extLst>
              <a:ext uri="{FF2B5EF4-FFF2-40B4-BE49-F238E27FC236}">
                <a16:creationId xmlns:a16="http://schemas.microsoft.com/office/drawing/2014/main" id="{A9969A2E-FD44-E685-BDEA-BCA87B365216}"/>
              </a:ext>
            </a:extLst>
          </p:cNvPr>
          <p:cNvSpPr txBox="1"/>
          <p:nvPr/>
        </p:nvSpPr>
        <p:spPr>
          <a:xfrm>
            <a:off x="4421785" y="603283"/>
            <a:ext cx="11640000" cy="941476"/>
          </a:xfrm>
          <a:prstGeom prst="rect">
            <a:avLst/>
          </a:prstGeom>
          <a:noFill/>
          <a:ln>
            <a:noFill/>
          </a:ln>
        </p:spPr>
        <p:txBody>
          <a:bodyPr spcFirstLastPara="1" wrap="square" lIns="0" tIns="0" rIns="0" bIns="0" anchor="t" anchorCtr="0">
            <a:spAutoFit/>
          </a:bodyPr>
          <a:lstStyle/>
          <a:p>
            <a:pPr marL="0" marR="0" lvl="0" indent="0" algn="l" rtl="0">
              <a:lnSpc>
                <a:spcPct val="133000"/>
              </a:lnSpc>
              <a:spcBef>
                <a:spcPts val="0"/>
              </a:spcBef>
              <a:spcAft>
                <a:spcPts val="0"/>
              </a:spcAft>
              <a:buNone/>
            </a:pPr>
            <a:r>
              <a:rPr lang="en-US" sz="4600" b="1" dirty="0">
                <a:solidFill>
                  <a:srgbClr val="2B8500"/>
                </a:solidFill>
              </a:rPr>
              <a:t>WEBSITE RECOMMENDATION</a:t>
            </a:r>
            <a:endParaRPr sz="100" b="1" dirty="0"/>
          </a:p>
        </p:txBody>
      </p:sp>
      <p:cxnSp>
        <p:nvCxnSpPr>
          <p:cNvPr id="293" name="Google Shape;293;g3b4db1cfffc_2_20">
            <a:extLst>
              <a:ext uri="{FF2B5EF4-FFF2-40B4-BE49-F238E27FC236}">
                <a16:creationId xmlns:a16="http://schemas.microsoft.com/office/drawing/2014/main" id="{A0466BCE-69B0-947B-EE84-2510B6696DBF}"/>
              </a:ext>
            </a:extLst>
          </p:cNvPr>
          <p:cNvCxnSpPr/>
          <p:nvPr/>
        </p:nvCxnSpPr>
        <p:spPr>
          <a:xfrm>
            <a:off x="1556195" y="1349669"/>
            <a:ext cx="0" cy="5990400"/>
          </a:xfrm>
          <a:prstGeom prst="straightConnector1">
            <a:avLst/>
          </a:prstGeom>
          <a:noFill/>
          <a:ln w="95250" cap="rnd" cmpd="sng">
            <a:solidFill>
              <a:srgbClr val="5BAB5A"/>
            </a:solidFill>
            <a:prstDash val="dot"/>
            <a:round/>
            <a:headEnd type="none" w="sm" len="sm"/>
            <a:tailEnd type="none" w="sm" len="sm"/>
          </a:ln>
        </p:spPr>
      </p:cxnSp>
      <p:sp>
        <p:nvSpPr>
          <p:cNvPr id="297" name="Google Shape;297;g3b4db1cfffc_2_20">
            <a:extLst>
              <a:ext uri="{FF2B5EF4-FFF2-40B4-BE49-F238E27FC236}">
                <a16:creationId xmlns:a16="http://schemas.microsoft.com/office/drawing/2014/main" id="{0D03155E-4C18-D1D1-DFFF-9178D22EAFDC}"/>
              </a:ext>
            </a:extLst>
          </p:cNvPr>
          <p:cNvSpPr txBox="1"/>
          <p:nvPr/>
        </p:nvSpPr>
        <p:spPr>
          <a:xfrm>
            <a:off x="3966846" y="1377166"/>
            <a:ext cx="9768458" cy="2067202"/>
          </a:xfrm>
          <a:prstGeom prst="rect">
            <a:avLst/>
          </a:prstGeom>
          <a:noFill/>
          <a:ln>
            <a:noFill/>
          </a:ln>
        </p:spPr>
        <p:txBody>
          <a:bodyPr spcFirstLastPara="1" wrap="square" lIns="91425" tIns="91425" rIns="91425" bIns="91425" anchor="t" anchorCtr="0">
            <a:spAutoFit/>
          </a:bodyPr>
          <a:lstStyle/>
          <a:p>
            <a:pPr lvl="0">
              <a:lnSpc>
                <a:spcPct val="200000"/>
              </a:lnSpc>
              <a:spcBef>
                <a:spcPts val="500"/>
              </a:spcBef>
            </a:pPr>
            <a:r>
              <a:rPr lang="en-PH" sz="1900" dirty="0">
                <a:solidFill>
                  <a:schemeClr val="dk1"/>
                </a:solidFill>
                <a:hlinkClick r:id="rId7"/>
              </a:rPr>
              <a:t>1. https://worldmissionsevangelism.com/wp-content/uploads/2020/10/Family-Disciple-Making-Mirrored-Margins.pdf</a:t>
            </a:r>
            <a:endParaRPr lang="en-PH" sz="1900" dirty="0">
              <a:solidFill>
                <a:schemeClr val="dk1"/>
              </a:solidFill>
            </a:endParaRPr>
          </a:p>
          <a:p>
            <a:pPr lvl="0">
              <a:lnSpc>
                <a:spcPct val="200000"/>
              </a:lnSpc>
              <a:spcBef>
                <a:spcPts val="500"/>
              </a:spcBef>
            </a:pPr>
            <a:r>
              <a:rPr lang="en-PH" sz="1900" dirty="0">
                <a:solidFill>
                  <a:schemeClr val="dk1"/>
                </a:solidFill>
              </a:rPr>
              <a:t>2. https://</a:t>
            </a:r>
            <a:r>
              <a:rPr lang="en-PH" sz="1900" dirty="0" err="1">
                <a:solidFill>
                  <a:schemeClr val="dk1"/>
                </a:solidFill>
              </a:rPr>
              <a:t>sspmadventist.org</a:t>
            </a:r>
            <a:r>
              <a:rPr lang="en-PH" sz="1900" dirty="0">
                <a:solidFill>
                  <a:schemeClr val="dk1"/>
                </a:solidFill>
              </a:rPr>
              <a:t>/</a:t>
            </a:r>
            <a:r>
              <a:rPr lang="en-PH" sz="1900" dirty="0" err="1">
                <a:solidFill>
                  <a:schemeClr val="dk1"/>
                </a:solidFill>
              </a:rPr>
              <a:t>personalministries</a:t>
            </a:r>
            <a:r>
              <a:rPr lang="en-PH" sz="1900" dirty="0">
                <a:solidFill>
                  <a:schemeClr val="dk1"/>
                </a:solidFill>
              </a:rPr>
              <a:t>/resources</a:t>
            </a:r>
            <a:endParaRPr sz="1900" dirty="0">
              <a:solidFill>
                <a:schemeClr val="dk1"/>
              </a:solidFill>
            </a:endParaRPr>
          </a:p>
        </p:txBody>
      </p:sp>
      <p:pic>
        <p:nvPicPr>
          <p:cNvPr id="2" name="Google Shape;95;p1">
            <a:extLst>
              <a:ext uri="{FF2B5EF4-FFF2-40B4-BE49-F238E27FC236}">
                <a16:creationId xmlns:a16="http://schemas.microsoft.com/office/drawing/2014/main" id="{B3EE0B9B-4237-38AD-2825-F256A471AEA2}"/>
              </a:ext>
            </a:extLst>
          </p:cNvPr>
          <p:cNvPicPr preferRelativeResize="0"/>
          <p:nvPr/>
        </p:nvPicPr>
        <p:blipFill>
          <a:blip r:embed="rId8">
            <a:alphaModFix/>
          </a:blip>
          <a:stretch>
            <a:fillRect/>
          </a:stretch>
        </p:blipFill>
        <p:spPr>
          <a:xfrm>
            <a:off x="6282390" y="8409243"/>
            <a:ext cx="1845200" cy="1723800"/>
          </a:xfrm>
          <a:prstGeom prst="rect">
            <a:avLst/>
          </a:prstGeom>
          <a:noFill/>
          <a:ln>
            <a:noFill/>
          </a:ln>
        </p:spPr>
      </p:pic>
      <p:pic>
        <p:nvPicPr>
          <p:cNvPr id="4" name="Picture 3" descr="A screenshot of a computer&#10;&#10;AI-generated content may be incorrect.">
            <a:extLst>
              <a:ext uri="{FF2B5EF4-FFF2-40B4-BE49-F238E27FC236}">
                <a16:creationId xmlns:a16="http://schemas.microsoft.com/office/drawing/2014/main" id="{134547C8-0CFB-E769-C7FF-D410050672EC}"/>
              </a:ext>
            </a:extLst>
          </p:cNvPr>
          <p:cNvPicPr>
            <a:picLocks noChangeAspect="1"/>
          </p:cNvPicPr>
          <p:nvPr/>
        </p:nvPicPr>
        <p:blipFill>
          <a:blip r:embed="rId9"/>
          <a:srcRect t="9504"/>
          <a:stretch>
            <a:fillRect/>
          </a:stretch>
        </p:blipFill>
        <p:spPr>
          <a:xfrm>
            <a:off x="3293378" y="3739844"/>
            <a:ext cx="10601031" cy="4436858"/>
          </a:xfrm>
          <a:prstGeom prst="rect">
            <a:avLst/>
          </a:prstGeom>
        </p:spPr>
      </p:pic>
    </p:spTree>
    <p:extLst>
      <p:ext uri="{BB962C8B-B14F-4D97-AF65-F5344CB8AC3E}">
        <p14:creationId xmlns:p14="http://schemas.microsoft.com/office/powerpoint/2010/main" val="21982753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46">
          <a:extLst>
            <a:ext uri="{FF2B5EF4-FFF2-40B4-BE49-F238E27FC236}">
              <a16:creationId xmlns:a16="http://schemas.microsoft.com/office/drawing/2014/main" id="{6D699DFB-60CD-F711-6A12-1924B70FFA74}"/>
            </a:ext>
          </a:extLst>
        </p:cNvPr>
        <p:cNvGrpSpPr/>
        <p:nvPr/>
      </p:nvGrpSpPr>
      <p:grpSpPr>
        <a:xfrm>
          <a:off x="0" y="0"/>
          <a:ext cx="0" cy="0"/>
          <a:chOff x="0" y="0"/>
          <a:chExt cx="0" cy="0"/>
        </a:xfrm>
      </p:grpSpPr>
      <p:sp>
        <p:nvSpPr>
          <p:cNvPr id="347" name="Google Shape;347;p5">
            <a:extLst>
              <a:ext uri="{FF2B5EF4-FFF2-40B4-BE49-F238E27FC236}">
                <a16:creationId xmlns:a16="http://schemas.microsoft.com/office/drawing/2014/main" id="{0ACEF76E-EC71-DA9E-7BA2-9732484DFF8A}"/>
              </a:ext>
            </a:extLst>
          </p:cNvPr>
          <p:cNvSpPr/>
          <p:nvPr/>
        </p:nvSpPr>
        <p:spPr>
          <a:xfrm>
            <a:off x="-180975" y="6746876"/>
            <a:ext cx="16057932" cy="4396110"/>
          </a:xfrm>
          <a:custGeom>
            <a:avLst/>
            <a:gdLst/>
            <a:ahLst/>
            <a:cxnLst/>
            <a:rect l="l" t="t" r="r" b="b"/>
            <a:pathLst>
              <a:path w="16057932" h="4396110" extrusionOk="0">
                <a:moveTo>
                  <a:pt x="0" y="0"/>
                </a:moveTo>
                <a:lnTo>
                  <a:pt x="16057932" y="0"/>
                </a:lnTo>
                <a:lnTo>
                  <a:pt x="16057932" y="4396110"/>
                </a:lnTo>
                <a:lnTo>
                  <a:pt x="0" y="4396110"/>
                </a:lnTo>
                <a:lnTo>
                  <a:pt x="0" y="0"/>
                </a:lnTo>
                <a:close/>
              </a:path>
            </a:pathLst>
          </a:custGeom>
          <a:blipFill rotWithShape="1">
            <a:blip r:embed="rId3">
              <a:alphaModFix amt="25000"/>
            </a:blip>
            <a:stretch>
              <a:fillRect t="-14336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8" name="Google Shape;348;p5">
            <a:extLst>
              <a:ext uri="{FF2B5EF4-FFF2-40B4-BE49-F238E27FC236}">
                <a16:creationId xmlns:a16="http://schemas.microsoft.com/office/drawing/2014/main" id="{9B1CC567-9166-BF4B-8B1E-A07DE7E33404}"/>
              </a:ext>
            </a:extLst>
          </p:cNvPr>
          <p:cNvSpPr/>
          <p:nvPr/>
        </p:nvSpPr>
        <p:spPr>
          <a:xfrm>
            <a:off x="15671806" y="0"/>
            <a:ext cx="2616194" cy="10287000"/>
          </a:xfrm>
          <a:custGeom>
            <a:avLst/>
            <a:gdLst/>
            <a:ahLst/>
            <a:cxnLst/>
            <a:rect l="l" t="t" r="r" b="b"/>
            <a:pathLst>
              <a:path w="2616194" h="10287000" extrusionOk="0">
                <a:moveTo>
                  <a:pt x="0" y="0"/>
                </a:moveTo>
                <a:lnTo>
                  <a:pt x="2616194" y="0"/>
                </a:lnTo>
                <a:lnTo>
                  <a:pt x="2616194" y="10287000"/>
                </a:lnTo>
                <a:lnTo>
                  <a:pt x="0" y="10287000"/>
                </a:lnTo>
                <a:lnTo>
                  <a:pt x="0" y="0"/>
                </a:lnTo>
                <a:close/>
              </a:path>
            </a:pathLst>
          </a:custGeom>
          <a:blipFill rotWithShape="1">
            <a:blip r:embed="rId4">
              <a:alphaModFix/>
            </a:blip>
            <a:stretch>
              <a:fillRect l="-274686" t="-7573" r="-97412" b="-878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9" name="Google Shape;349;p5">
            <a:extLst>
              <a:ext uri="{FF2B5EF4-FFF2-40B4-BE49-F238E27FC236}">
                <a16:creationId xmlns:a16="http://schemas.microsoft.com/office/drawing/2014/main" id="{0CC0293E-3011-A13F-27CC-6F1D55BCB8FF}"/>
              </a:ext>
            </a:extLst>
          </p:cNvPr>
          <p:cNvSpPr/>
          <p:nvPr/>
        </p:nvSpPr>
        <p:spPr>
          <a:xfrm>
            <a:off x="545975" y="8068111"/>
            <a:ext cx="3879630" cy="2997014"/>
          </a:xfrm>
          <a:custGeom>
            <a:avLst/>
            <a:gdLst/>
            <a:ahLst/>
            <a:cxnLst/>
            <a:rect l="l" t="t" r="r" b="b"/>
            <a:pathLst>
              <a:path w="3879630" h="2997014" extrusionOk="0">
                <a:moveTo>
                  <a:pt x="0" y="0"/>
                </a:moveTo>
                <a:lnTo>
                  <a:pt x="3879630" y="0"/>
                </a:lnTo>
                <a:lnTo>
                  <a:pt x="3879630" y="2997015"/>
                </a:lnTo>
                <a:lnTo>
                  <a:pt x="0" y="2997015"/>
                </a:lnTo>
                <a:lnTo>
                  <a:pt x="0" y="0"/>
                </a:lnTo>
                <a:close/>
              </a:path>
            </a:pathLst>
          </a:custGeom>
          <a:blipFill rotWithShape="1">
            <a:blip r:embed="rId5">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0" name="Google Shape;350;p5">
            <a:extLst>
              <a:ext uri="{FF2B5EF4-FFF2-40B4-BE49-F238E27FC236}">
                <a16:creationId xmlns:a16="http://schemas.microsoft.com/office/drawing/2014/main" id="{7C1503B5-62E8-ADFE-EF07-6207A5EEDCF6}"/>
              </a:ext>
            </a:extLst>
          </p:cNvPr>
          <p:cNvSpPr/>
          <p:nvPr/>
        </p:nvSpPr>
        <p:spPr>
          <a:xfrm>
            <a:off x="15864885" y="339322"/>
            <a:ext cx="2230037" cy="2230037"/>
          </a:xfrm>
          <a:custGeom>
            <a:avLst/>
            <a:gdLst/>
            <a:ahLst/>
            <a:cxnLst/>
            <a:rect l="l" t="t" r="r" b="b"/>
            <a:pathLst>
              <a:path w="2230037" h="2230037" extrusionOk="0">
                <a:moveTo>
                  <a:pt x="0" y="0"/>
                </a:moveTo>
                <a:lnTo>
                  <a:pt x="2230037" y="0"/>
                </a:lnTo>
                <a:lnTo>
                  <a:pt x="2230037" y="2230037"/>
                </a:lnTo>
                <a:lnTo>
                  <a:pt x="0" y="223003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51" name="Google Shape;351;p5">
            <a:extLst>
              <a:ext uri="{FF2B5EF4-FFF2-40B4-BE49-F238E27FC236}">
                <a16:creationId xmlns:a16="http://schemas.microsoft.com/office/drawing/2014/main" id="{58A23A3B-C742-03F2-1F0E-1D2120EFE443}"/>
              </a:ext>
            </a:extLst>
          </p:cNvPr>
          <p:cNvGrpSpPr/>
          <p:nvPr/>
        </p:nvGrpSpPr>
        <p:grpSpPr>
          <a:xfrm>
            <a:off x="9775493" y="9271143"/>
            <a:ext cx="5421843" cy="554787"/>
            <a:chOff x="0" y="-9525"/>
            <a:chExt cx="1427975" cy="146117"/>
          </a:xfrm>
        </p:grpSpPr>
        <p:sp>
          <p:nvSpPr>
            <p:cNvPr id="352" name="Google Shape;352;p5">
              <a:extLst>
                <a:ext uri="{FF2B5EF4-FFF2-40B4-BE49-F238E27FC236}">
                  <a16:creationId xmlns:a16="http://schemas.microsoft.com/office/drawing/2014/main" id="{4CB451DC-8EE4-22B9-460A-46545E47D8BF}"/>
                </a:ext>
              </a:extLst>
            </p:cNvPr>
            <p:cNvSpPr/>
            <p:nvPr/>
          </p:nvSpPr>
          <p:spPr>
            <a:xfrm>
              <a:off x="0" y="0"/>
              <a:ext cx="1427975" cy="136592"/>
            </a:xfrm>
            <a:custGeom>
              <a:avLst/>
              <a:gdLst/>
              <a:ahLst/>
              <a:cxnLst/>
              <a:rect l="l" t="t" r="r" b="b"/>
              <a:pathLst>
                <a:path w="1427975" h="136592" extrusionOk="0">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3" name="Google Shape;353;p5">
              <a:extLst>
                <a:ext uri="{FF2B5EF4-FFF2-40B4-BE49-F238E27FC236}">
                  <a16:creationId xmlns:a16="http://schemas.microsoft.com/office/drawing/2014/main" id="{54563FC0-26DE-8F8D-A5C3-5370FDA06DF3}"/>
                </a:ext>
              </a:extLst>
            </p:cNvPr>
            <p:cNvSpPr txBox="1"/>
            <p:nvPr/>
          </p:nvSpPr>
          <p:spPr>
            <a:xfrm>
              <a:off x="0" y="-9525"/>
              <a:ext cx="1427975" cy="146117"/>
            </a:xfrm>
            <a:prstGeom prst="rect">
              <a:avLst/>
            </a:prstGeom>
            <a:noFill/>
            <a:ln>
              <a:noFill/>
            </a:ln>
          </p:spPr>
          <p:txBody>
            <a:bodyPr spcFirstLastPara="1" wrap="square" lIns="50800" tIns="50800" rIns="50800" bIns="50800" anchor="ctr" anchorCtr="0">
              <a:noAutofit/>
            </a:bodyPr>
            <a:lstStyle/>
            <a:p>
              <a:pPr marL="0" marR="0" lvl="0" indent="0" algn="ctr" rtl="0">
                <a:lnSpc>
                  <a:spcPct val="130000"/>
                </a:lnSpc>
                <a:spcBef>
                  <a:spcPts val="0"/>
                </a:spcBef>
                <a:spcAft>
                  <a:spcPts val="0"/>
                </a:spcAft>
                <a:buNone/>
              </a:pPr>
              <a:r>
                <a:rPr lang="en-US" sz="1800" b="1">
                  <a:solidFill>
                    <a:srgbClr val="EDEAD0"/>
                  </a:solidFill>
                  <a:latin typeface="Noto Sans"/>
                  <a:ea typeface="Noto Sans"/>
                  <a:cs typeface="Noto Sans"/>
                  <a:sym typeface="Noto Sans"/>
                </a:rPr>
                <a:t>CLPM PASTORS' ON-BOARDING BOOTCAMP</a:t>
              </a:r>
              <a:endParaRPr/>
            </a:p>
          </p:txBody>
        </p:sp>
      </p:grpSp>
      <p:cxnSp>
        <p:nvCxnSpPr>
          <p:cNvPr id="354" name="Google Shape;354;p5">
            <a:extLst>
              <a:ext uri="{FF2B5EF4-FFF2-40B4-BE49-F238E27FC236}">
                <a16:creationId xmlns:a16="http://schemas.microsoft.com/office/drawing/2014/main" id="{2B2E00EA-8797-AAF3-672B-D9CBAE775816}"/>
              </a:ext>
            </a:extLst>
          </p:cNvPr>
          <p:cNvCxnSpPr/>
          <p:nvPr/>
        </p:nvCxnSpPr>
        <p:spPr>
          <a:xfrm>
            <a:off x="4634487" y="9566619"/>
            <a:ext cx="5278276" cy="0"/>
          </a:xfrm>
          <a:prstGeom prst="straightConnector1">
            <a:avLst/>
          </a:prstGeom>
          <a:noFill/>
          <a:ln w="38100" cap="rnd" cmpd="sng">
            <a:solidFill>
              <a:srgbClr val="53655B"/>
            </a:solidFill>
            <a:prstDash val="solid"/>
            <a:round/>
            <a:headEnd type="none" w="sm" len="sm"/>
            <a:tailEnd type="none" w="sm" len="sm"/>
          </a:ln>
        </p:spPr>
      </p:cxnSp>
      <p:cxnSp>
        <p:nvCxnSpPr>
          <p:cNvPr id="356" name="Google Shape;356;p5">
            <a:extLst>
              <a:ext uri="{FF2B5EF4-FFF2-40B4-BE49-F238E27FC236}">
                <a16:creationId xmlns:a16="http://schemas.microsoft.com/office/drawing/2014/main" id="{5665DD1B-FFF9-4688-0350-BCA9493212A3}"/>
              </a:ext>
            </a:extLst>
          </p:cNvPr>
          <p:cNvCxnSpPr/>
          <p:nvPr/>
        </p:nvCxnSpPr>
        <p:spPr>
          <a:xfrm>
            <a:off x="1961432" y="2569359"/>
            <a:ext cx="0" cy="3266099"/>
          </a:xfrm>
          <a:prstGeom prst="straightConnector1">
            <a:avLst/>
          </a:prstGeom>
          <a:noFill/>
          <a:ln w="95250" cap="rnd" cmpd="sng">
            <a:solidFill>
              <a:srgbClr val="418D40"/>
            </a:solidFill>
            <a:prstDash val="dot"/>
            <a:round/>
            <a:headEnd type="none" w="sm" len="sm"/>
            <a:tailEnd type="none" w="sm" len="sm"/>
          </a:ln>
        </p:spPr>
      </p:cxnSp>
      <p:sp>
        <p:nvSpPr>
          <p:cNvPr id="357" name="Google Shape;357;p5">
            <a:extLst>
              <a:ext uri="{FF2B5EF4-FFF2-40B4-BE49-F238E27FC236}">
                <a16:creationId xmlns:a16="http://schemas.microsoft.com/office/drawing/2014/main" id="{6C3DDAF6-59B0-592A-00EC-45F308F17B7F}"/>
              </a:ext>
            </a:extLst>
          </p:cNvPr>
          <p:cNvSpPr txBox="1"/>
          <p:nvPr/>
        </p:nvSpPr>
        <p:spPr>
          <a:xfrm>
            <a:off x="3519149" y="3028499"/>
            <a:ext cx="10144200" cy="270843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8800" dirty="0"/>
              <a:t>ACS</a:t>
            </a:r>
          </a:p>
          <a:p>
            <a:pPr marL="0" marR="0" lvl="0" indent="0" algn="ctr" rtl="0">
              <a:lnSpc>
                <a:spcPct val="100000"/>
              </a:lnSpc>
              <a:spcBef>
                <a:spcPts val="0"/>
              </a:spcBef>
              <a:spcAft>
                <a:spcPts val="0"/>
              </a:spcAft>
              <a:buNone/>
            </a:pPr>
            <a:r>
              <a:rPr lang="en-US" sz="8800" dirty="0"/>
              <a:t>DIRECTIVES</a:t>
            </a:r>
          </a:p>
        </p:txBody>
      </p:sp>
      <p:pic>
        <p:nvPicPr>
          <p:cNvPr id="2" name="Google Shape;95;p1">
            <a:extLst>
              <a:ext uri="{FF2B5EF4-FFF2-40B4-BE49-F238E27FC236}">
                <a16:creationId xmlns:a16="http://schemas.microsoft.com/office/drawing/2014/main" id="{E7B6DF9C-C1AB-D801-58FE-C7986E3B80BC}"/>
              </a:ext>
            </a:extLst>
          </p:cNvPr>
          <p:cNvPicPr preferRelativeResize="0"/>
          <p:nvPr/>
        </p:nvPicPr>
        <p:blipFill>
          <a:blip r:embed="rId7">
            <a:alphaModFix/>
          </a:blip>
          <a:stretch>
            <a:fillRect/>
          </a:stretch>
        </p:blipFill>
        <p:spPr>
          <a:xfrm>
            <a:off x="6282390" y="8409243"/>
            <a:ext cx="1845200" cy="1723800"/>
          </a:xfrm>
          <a:prstGeom prst="rect">
            <a:avLst/>
          </a:prstGeom>
          <a:noFill/>
          <a:ln>
            <a:noFill/>
          </a:ln>
        </p:spPr>
      </p:pic>
    </p:spTree>
    <p:extLst>
      <p:ext uri="{BB962C8B-B14F-4D97-AF65-F5344CB8AC3E}">
        <p14:creationId xmlns:p14="http://schemas.microsoft.com/office/powerpoint/2010/main" val="42662926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61">
          <a:extLst>
            <a:ext uri="{FF2B5EF4-FFF2-40B4-BE49-F238E27FC236}">
              <a16:creationId xmlns:a16="http://schemas.microsoft.com/office/drawing/2014/main" id="{7E24563B-FBD6-055F-1A40-F156E16DF59F}"/>
            </a:ext>
          </a:extLst>
        </p:cNvPr>
        <p:cNvGrpSpPr/>
        <p:nvPr/>
      </p:nvGrpSpPr>
      <p:grpSpPr>
        <a:xfrm>
          <a:off x="0" y="0"/>
          <a:ext cx="0" cy="0"/>
          <a:chOff x="0" y="0"/>
          <a:chExt cx="0" cy="0"/>
        </a:xfrm>
      </p:grpSpPr>
      <p:sp>
        <p:nvSpPr>
          <p:cNvPr id="362" name="Google Shape;362;p6">
            <a:extLst>
              <a:ext uri="{FF2B5EF4-FFF2-40B4-BE49-F238E27FC236}">
                <a16:creationId xmlns:a16="http://schemas.microsoft.com/office/drawing/2014/main" id="{7F88F43C-B406-CBFF-C0B3-94D336EC5773}"/>
              </a:ext>
            </a:extLst>
          </p:cNvPr>
          <p:cNvSpPr/>
          <p:nvPr/>
        </p:nvSpPr>
        <p:spPr>
          <a:xfrm>
            <a:off x="-180975" y="6746876"/>
            <a:ext cx="16057932" cy="4396110"/>
          </a:xfrm>
          <a:custGeom>
            <a:avLst/>
            <a:gdLst/>
            <a:ahLst/>
            <a:cxnLst/>
            <a:rect l="l" t="t" r="r" b="b"/>
            <a:pathLst>
              <a:path w="16057932" h="4396110" extrusionOk="0">
                <a:moveTo>
                  <a:pt x="0" y="0"/>
                </a:moveTo>
                <a:lnTo>
                  <a:pt x="16057932" y="0"/>
                </a:lnTo>
                <a:lnTo>
                  <a:pt x="16057932" y="4396110"/>
                </a:lnTo>
                <a:lnTo>
                  <a:pt x="0" y="4396110"/>
                </a:lnTo>
                <a:lnTo>
                  <a:pt x="0" y="0"/>
                </a:lnTo>
                <a:close/>
              </a:path>
            </a:pathLst>
          </a:custGeom>
          <a:blipFill rotWithShape="1">
            <a:blip r:embed="rId3">
              <a:alphaModFix amt="25000"/>
            </a:blip>
            <a:stretch>
              <a:fillRect t="-14336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3" name="Google Shape;363;p6">
            <a:extLst>
              <a:ext uri="{FF2B5EF4-FFF2-40B4-BE49-F238E27FC236}">
                <a16:creationId xmlns:a16="http://schemas.microsoft.com/office/drawing/2014/main" id="{9E80FE75-5642-563D-9B36-076577591605}"/>
              </a:ext>
            </a:extLst>
          </p:cNvPr>
          <p:cNvSpPr/>
          <p:nvPr/>
        </p:nvSpPr>
        <p:spPr>
          <a:xfrm>
            <a:off x="15671806" y="0"/>
            <a:ext cx="2616194" cy="10287000"/>
          </a:xfrm>
          <a:custGeom>
            <a:avLst/>
            <a:gdLst/>
            <a:ahLst/>
            <a:cxnLst/>
            <a:rect l="l" t="t" r="r" b="b"/>
            <a:pathLst>
              <a:path w="2616194" h="10287000" extrusionOk="0">
                <a:moveTo>
                  <a:pt x="0" y="0"/>
                </a:moveTo>
                <a:lnTo>
                  <a:pt x="2616194" y="0"/>
                </a:lnTo>
                <a:lnTo>
                  <a:pt x="2616194" y="10287000"/>
                </a:lnTo>
                <a:lnTo>
                  <a:pt x="0" y="10287000"/>
                </a:lnTo>
                <a:lnTo>
                  <a:pt x="0" y="0"/>
                </a:lnTo>
                <a:close/>
              </a:path>
            </a:pathLst>
          </a:custGeom>
          <a:blipFill rotWithShape="1">
            <a:blip r:embed="rId4">
              <a:alphaModFix/>
            </a:blip>
            <a:stretch>
              <a:fillRect l="-274686" t="-7573" r="-97412" b="-878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4" name="Google Shape;364;p6">
            <a:extLst>
              <a:ext uri="{FF2B5EF4-FFF2-40B4-BE49-F238E27FC236}">
                <a16:creationId xmlns:a16="http://schemas.microsoft.com/office/drawing/2014/main" id="{EB1E1AB7-4D74-C862-1F3B-AE31878C2611}"/>
              </a:ext>
            </a:extLst>
          </p:cNvPr>
          <p:cNvSpPr/>
          <p:nvPr/>
        </p:nvSpPr>
        <p:spPr>
          <a:xfrm>
            <a:off x="545975" y="8068111"/>
            <a:ext cx="3879630" cy="2997014"/>
          </a:xfrm>
          <a:custGeom>
            <a:avLst/>
            <a:gdLst/>
            <a:ahLst/>
            <a:cxnLst/>
            <a:rect l="l" t="t" r="r" b="b"/>
            <a:pathLst>
              <a:path w="3879630" h="2997014" extrusionOk="0">
                <a:moveTo>
                  <a:pt x="0" y="0"/>
                </a:moveTo>
                <a:lnTo>
                  <a:pt x="3879630" y="0"/>
                </a:lnTo>
                <a:lnTo>
                  <a:pt x="3879630" y="2997015"/>
                </a:lnTo>
                <a:lnTo>
                  <a:pt x="0" y="2997015"/>
                </a:lnTo>
                <a:lnTo>
                  <a:pt x="0" y="0"/>
                </a:lnTo>
                <a:close/>
              </a:path>
            </a:pathLst>
          </a:custGeom>
          <a:blipFill rotWithShape="1">
            <a:blip r:embed="rId5">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5" name="Google Shape;365;p6">
            <a:extLst>
              <a:ext uri="{FF2B5EF4-FFF2-40B4-BE49-F238E27FC236}">
                <a16:creationId xmlns:a16="http://schemas.microsoft.com/office/drawing/2014/main" id="{02359EC0-D4B0-2166-60C3-B1AF425BEF4D}"/>
              </a:ext>
            </a:extLst>
          </p:cNvPr>
          <p:cNvSpPr/>
          <p:nvPr/>
        </p:nvSpPr>
        <p:spPr>
          <a:xfrm>
            <a:off x="15864885" y="339322"/>
            <a:ext cx="2230037" cy="2230037"/>
          </a:xfrm>
          <a:custGeom>
            <a:avLst/>
            <a:gdLst/>
            <a:ahLst/>
            <a:cxnLst/>
            <a:rect l="l" t="t" r="r" b="b"/>
            <a:pathLst>
              <a:path w="2230037" h="2230037" extrusionOk="0">
                <a:moveTo>
                  <a:pt x="0" y="0"/>
                </a:moveTo>
                <a:lnTo>
                  <a:pt x="2230037" y="0"/>
                </a:lnTo>
                <a:lnTo>
                  <a:pt x="2230037" y="2230037"/>
                </a:lnTo>
                <a:lnTo>
                  <a:pt x="0" y="223003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66" name="Google Shape;366;p6">
            <a:extLst>
              <a:ext uri="{FF2B5EF4-FFF2-40B4-BE49-F238E27FC236}">
                <a16:creationId xmlns:a16="http://schemas.microsoft.com/office/drawing/2014/main" id="{ABF4973E-F979-5CB0-7143-A4B883837306}"/>
              </a:ext>
            </a:extLst>
          </p:cNvPr>
          <p:cNvGrpSpPr/>
          <p:nvPr/>
        </p:nvGrpSpPr>
        <p:grpSpPr>
          <a:xfrm>
            <a:off x="9775493" y="9271143"/>
            <a:ext cx="5421843" cy="554787"/>
            <a:chOff x="0" y="-9525"/>
            <a:chExt cx="1427975" cy="146117"/>
          </a:xfrm>
        </p:grpSpPr>
        <p:sp>
          <p:nvSpPr>
            <p:cNvPr id="367" name="Google Shape;367;p6">
              <a:extLst>
                <a:ext uri="{FF2B5EF4-FFF2-40B4-BE49-F238E27FC236}">
                  <a16:creationId xmlns:a16="http://schemas.microsoft.com/office/drawing/2014/main" id="{403A82B7-8F2C-F581-599D-91EF10C8E1C6}"/>
                </a:ext>
              </a:extLst>
            </p:cNvPr>
            <p:cNvSpPr/>
            <p:nvPr/>
          </p:nvSpPr>
          <p:spPr>
            <a:xfrm>
              <a:off x="0" y="0"/>
              <a:ext cx="1427975" cy="136592"/>
            </a:xfrm>
            <a:custGeom>
              <a:avLst/>
              <a:gdLst/>
              <a:ahLst/>
              <a:cxnLst/>
              <a:rect l="l" t="t" r="r" b="b"/>
              <a:pathLst>
                <a:path w="1427975" h="136592" extrusionOk="0">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8" name="Google Shape;368;p6">
              <a:extLst>
                <a:ext uri="{FF2B5EF4-FFF2-40B4-BE49-F238E27FC236}">
                  <a16:creationId xmlns:a16="http://schemas.microsoft.com/office/drawing/2014/main" id="{81E80DF4-0B26-358B-4467-A7303384A44C}"/>
                </a:ext>
              </a:extLst>
            </p:cNvPr>
            <p:cNvSpPr txBox="1"/>
            <p:nvPr/>
          </p:nvSpPr>
          <p:spPr>
            <a:xfrm>
              <a:off x="0" y="-9525"/>
              <a:ext cx="1427975" cy="146117"/>
            </a:xfrm>
            <a:prstGeom prst="rect">
              <a:avLst/>
            </a:prstGeom>
            <a:noFill/>
            <a:ln>
              <a:noFill/>
            </a:ln>
          </p:spPr>
          <p:txBody>
            <a:bodyPr spcFirstLastPara="1" wrap="square" lIns="50800" tIns="50800" rIns="50800" bIns="50800" anchor="ctr" anchorCtr="0">
              <a:noAutofit/>
            </a:bodyPr>
            <a:lstStyle/>
            <a:p>
              <a:pPr marL="0" marR="0" lvl="0" indent="0" algn="ctr" rtl="0">
                <a:lnSpc>
                  <a:spcPct val="130000"/>
                </a:lnSpc>
                <a:spcBef>
                  <a:spcPts val="0"/>
                </a:spcBef>
                <a:spcAft>
                  <a:spcPts val="0"/>
                </a:spcAft>
                <a:buNone/>
              </a:pPr>
              <a:r>
                <a:rPr lang="en-US" sz="1800" b="1">
                  <a:solidFill>
                    <a:srgbClr val="EDEAD0"/>
                  </a:solidFill>
                  <a:latin typeface="Noto Sans"/>
                  <a:ea typeface="Noto Sans"/>
                  <a:cs typeface="Noto Sans"/>
                  <a:sym typeface="Noto Sans"/>
                </a:rPr>
                <a:t>CLPM PASTORS' ON-BOARDING BOOTCAMP</a:t>
              </a:r>
              <a:endParaRPr/>
            </a:p>
          </p:txBody>
        </p:sp>
      </p:grpSp>
      <p:cxnSp>
        <p:nvCxnSpPr>
          <p:cNvPr id="369" name="Google Shape;369;p6">
            <a:extLst>
              <a:ext uri="{FF2B5EF4-FFF2-40B4-BE49-F238E27FC236}">
                <a16:creationId xmlns:a16="http://schemas.microsoft.com/office/drawing/2014/main" id="{5727B206-D425-8915-BC06-E9A609BF54B8}"/>
              </a:ext>
            </a:extLst>
          </p:cNvPr>
          <p:cNvCxnSpPr/>
          <p:nvPr/>
        </p:nvCxnSpPr>
        <p:spPr>
          <a:xfrm>
            <a:off x="4634487" y="9566619"/>
            <a:ext cx="5278276" cy="0"/>
          </a:xfrm>
          <a:prstGeom prst="straightConnector1">
            <a:avLst/>
          </a:prstGeom>
          <a:noFill/>
          <a:ln w="38100" cap="rnd" cmpd="sng">
            <a:solidFill>
              <a:srgbClr val="53655B"/>
            </a:solidFill>
            <a:prstDash val="solid"/>
            <a:round/>
            <a:headEnd type="none" w="sm" len="sm"/>
            <a:tailEnd type="none" w="sm" len="sm"/>
          </a:ln>
        </p:spPr>
      </p:cxnSp>
      <p:sp>
        <p:nvSpPr>
          <p:cNvPr id="371" name="Google Shape;371;p6">
            <a:extLst>
              <a:ext uri="{FF2B5EF4-FFF2-40B4-BE49-F238E27FC236}">
                <a16:creationId xmlns:a16="http://schemas.microsoft.com/office/drawing/2014/main" id="{5D910382-A34B-271C-E183-4DE9122715EC}"/>
              </a:ext>
            </a:extLst>
          </p:cNvPr>
          <p:cNvSpPr txBox="1"/>
          <p:nvPr/>
        </p:nvSpPr>
        <p:spPr>
          <a:xfrm>
            <a:off x="3021627" y="1576304"/>
            <a:ext cx="12318954" cy="6980372"/>
          </a:xfrm>
          <a:prstGeom prst="rect">
            <a:avLst/>
          </a:prstGeom>
          <a:noFill/>
          <a:ln>
            <a:noFill/>
          </a:ln>
        </p:spPr>
        <p:txBody>
          <a:bodyPr spcFirstLastPara="1" wrap="square" lIns="0" tIns="0" rIns="0" bIns="0" anchor="t" anchorCtr="0">
            <a:spAutoFit/>
          </a:bodyPr>
          <a:lstStyle/>
          <a:p>
            <a:pPr>
              <a:lnSpc>
                <a:spcPct val="140011"/>
              </a:lnSpc>
            </a:pPr>
            <a:r>
              <a:rPr lang="en-PH" sz="3600" dirty="0"/>
              <a:t>Adventist Community Services (ACS) serves as the compassionate arm of the Seventh-day Adventist Church, designed to respond to the needs of people—physically, emotionally, and spiritually. Through acts of kindness, service, and community engagement, ACS becomes the </a:t>
            </a:r>
            <a:r>
              <a:rPr lang="en-PH" sz="3600" b="1" dirty="0"/>
              <a:t>bridge that connects the church to the community</a:t>
            </a:r>
            <a:r>
              <a:rPr lang="en-PH" sz="3600" dirty="0"/>
              <a:t>, sharing the love and character of Jesus in practical and life-changing ways.</a:t>
            </a:r>
          </a:p>
          <a:p>
            <a:pPr lvl="0">
              <a:lnSpc>
                <a:spcPct val="140011"/>
              </a:lnSpc>
            </a:pPr>
            <a:endParaRPr sz="3600" dirty="0"/>
          </a:p>
        </p:txBody>
      </p:sp>
      <p:cxnSp>
        <p:nvCxnSpPr>
          <p:cNvPr id="372" name="Google Shape;372;p6">
            <a:extLst>
              <a:ext uri="{FF2B5EF4-FFF2-40B4-BE49-F238E27FC236}">
                <a16:creationId xmlns:a16="http://schemas.microsoft.com/office/drawing/2014/main" id="{89604F5D-5F56-8EA7-8AB8-E16817AC77AA}"/>
              </a:ext>
            </a:extLst>
          </p:cNvPr>
          <p:cNvCxnSpPr/>
          <p:nvPr/>
        </p:nvCxnSpPr>
        <p:spPr>
          <a:xfrm>
            <a:off x="1556195" y="1349669"/>
            <a:ext cx="0" cy="5990384"/>
          </a:xfrm>
          <a:prstGeom prst="straightConnector1">
            <a:avLst/>
          </a:prstGeom>
          <a:noFill/>
          <a:ln w="95250" cap="rnd" cmpd="sng">
            <a:solidFill>
              <a:srgbClr val="5BAB5A"/>
            </a:solidFill>
            <a:prstDash val="dot"/>
            <a:round/>
            <a:headEnd type="none" w="sm" len="sm"/>
            <a:tailEnd type="none" w="sm" len="sm"/>
          </a:ln>
        </p:spPr>
      </p:cxnSp>
      <p:pic>
        <p:nvPicPr>
          <p:cNvPr id="2" name="Google Shape;95;p1">
            <a:extLst>
              <a:ext uri="{FF2B5EF4-FFF2-40B4-BE49-F238E27FC236}">
                <a16:creationId xmlns:a16="http://schemas.microsoft.com/office/drawing/2014/main" id="{4BFFC910-BC88-6C34-3E91-81B09489F4E7}"/>
              </a:ext>
            </a:extLst>
          </p:cNvPr>
          <p:cNvPicPr preferRelativeResize="0"/>
          <p:nvPr/>
        </p:nvPicPr>
        <p:blipFill>
          <a:blip r:embed="rId7">
            <a:alphaModFix/>
          </a:blip>
          <a:stretch>
            <a:fillRect/>
          </a:stretch>
        </p:blipFill>
        <p:spPr>
          <a:xfrm>
            <a:off x="6282390" y="8409243"/>
            <a:ext cx="1845200" cy="1723800"/>
          </a:xfrm>
          <a:prstGeom prst="rect">
            <a:avLst/>
          </a:prstGeom>
          <a:noFill/>
          <a:ln>
            <a:noFill/>
          </a:ln>
        </p:spPr>
      </p:pic>
    </p:spTree>
    <p:extLst>
      <p:ext uri="{BB962C8B-B14F-4D97-AF65-F5344CB8AC3E}">
        <p14:creationId xmlns:p14="http://schemas.microsoft.com/office/powerpoint/2010/main" val="17681819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A503AEF4-5D27-6FC2-8DD3-120D630C301F}"/>
            </a:ext>
          </a:extLst>
        </p:cNvPr>
        <p:cNvGrpSpPr/>
        <p:nvPr/>
      </p:nvGrpSpPr>
      <p:grpSpPr>
        <a:xfrm>
          <a:off x="0" y="0"/>
          <a:ext cx="0" cy="0"/>
          <a:chOff x="0" y="0"/>
          <a:chExt cx="0" cy="0"/>
        </a:xfrm>
      </p:grpSpPr>
      <p:sp>
        <p:nvSpPr>
          <p:cNvPr id="132" name="Google Shape;132;g3b4db1cfffc_0_39">
            <a:extLst>
              <a:ext uri="{FF2B5EF4-FFF2-40B4-BE49-F238E27FC236}">
                <a16:creationId xmlns:a16="http://schemas.microsoft.com/office/drawing/2014/main" id="{D3DF3B72-609D-DD42-1AD0-D70FC0C44DE2}"/>
              </a:ext>
            </a:extLst>
          </p:cNvPr>
          <p:cNvSpPr/>
          <p:nvPr/>
        </p:nvSpPr>
        <p:spPr>
          <a:xfrm>
            <a:off x="-180975" y="6746876"/>
            <a:ext cx="16057932" cy="4396110"/>
          </a:xfrm>
          <a:custGeom>
            <a:avLst/>
            <a:gdLst/>
            <a:ahLst/>
            <a:cxnLst/>
            <a:rect l="l" t="t" r="r" b="b"/>
            <a:pathLst>
              <a:path w="16057932" h="4396110" extrusionOk="0">
                <a:moveTo>
                  <a:pt x="0" y="0"/>
                </a:moveTo>
                <a:lnTo>
                  <a:pt x="16057932" y="0"/>
                </a:lnTo>
                <a:lnTo>
                  <a:pt x="16057932" y="4396110"/>
                </a:lnTo>
                <a:lnTo>
                  <a:pt x="0" y="4396110"/>
                </a:lnTo>
                <a:lnTo>
                  <a:pt x="0" y="0"/>
                </a:lnTo>
                <a:close/>
              </a:path>
            </a:pathLst>
          </a:custGeom>
          <a:blipFill rotWithShape="1">
            <a:blip r:embed="rId3">
              <a:alphaModFix amt="25000"/>
            </a:blip>
            <a:stretch>
              <a:fillRect t="-14335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3" name="Google Shape;133;g3b4db1cfffc_0_39">
            <a:extLst>
              <a:ext uri="{FF2B5EF4-FFF2-40B4-BE49-F238E27FC236}">
                <a16:creationId xmlns:a16="http://schemas.microsoft.com/office/drawing/2014/main" id="{FFBA1879-7700-8B17-F55A-3D902E874E3E}"/>
              </a:ext>
            </a:extLst>
          </p:cNvPr>
          <p:cNvSpPr/>
          <p:nvPr/>
        </p:nvSpPr>
        <p:spPr>
          <a:xfrm>
            <a:off x="15671806" y="0"/>
            <a:ext cx="2616194" cy="10287000"/>
          </a:xfrm>
          <a:custGeom>
            <a:avLst/>
            <a:gdLst/>
            <a:ahLst/>
            <a:cxnLst/>
            <a:rect l="l" t="t" r="r" b="b"/>
            <a:pathLst>
              <a:path w="2616194" h="10287000" extrusionOk="0">
                <a:moveTo>
                  <a:pt x="0" y="0"/>
                </a:moveTo>
                <a:lnTo>
                  <a:pt x="2616194" y="0"/>
                </a:lnTo>
                <a:lnTo>
                  <a:pt x="2616194" y="10287000"/>
                </a:lnTo>
                <a:lnTo>
                  <a:pt x="0" y="10287000"/>
                </a:lnTo>
                <a:lnTo>
                  <a:pt x="0" y="0"/>
                </a:lnTo>
                <a:close/>
              </a:path>
            </a:pathLst>
          </a:custGeom>
          <a:blipFill rotWithShape="1">
            <a:blip r:embed="rId4">
              <a:alphaModFix/>
            </a:blip>
            <a:stretch>
              <a:fillRect l="-274673" t="-7579" r="-97403" b="-877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4" name="Google Shape;134;g3b4db1cfffc_0_39">
            <a:extLst>
              <a:ext uri="{FF2B5EF4-FFF2-40B4-BE49-F238E27FC236}">
                <a16:creationId xmlns:a16="http://schemas.microsoft.com/office/drawing/2014/main" id="{1F15FEB8-5602-8EE1-0893-DDF1B721471B}"/>
              </a:ext>
            </a:extLst>
          </p:cNvPr>
          <p:cNvSpPr/>
          <p:nvPr/>
        </p:nvSpPr>
        <p:spPr>
          <a:xfrm>
            <a:off x="545975" y="8068111"/>
            <a:ext cx="3879630" cy="2997014"/>
          </a:xfrm>
          <a:custGeom>
            <a:avLst/>
            <a:gdLst/>
            <a:ahLst/>
            <a:cxnLst/>
            <a:rect l="l" t="t" r="r" b="b"/>
            <a:pathLst>
              <a:path w="3879630" h="2997014" extrusionOk="0">
                <a:moveTo>
                  <a:pt x="0" y="0"/>
                </a:moveTo>
                <a:lnTo>
                  <a:pt x="3879630" y="0"/>
                </a:lnTo>
                <a:lnTo>
                  <a:pt x="3879630" y="2997015"/>
                </a:lnTo>
                <a:lnTo>
                  <a:pt x="0" y="2997015"/>
                </a:lnTo>
                <a:lnTo>
                  <a:pt x="0" y="0"/>
                </a:lnTo>
                <a:close/>
              </a:path>
            </a:pathLst>
          </a:custGeom>
          <a:blipFill rotWithShape="1">
            <a:blip r:embed="rId5">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5" name="Google Shape;135;g3b4db1cfffc_0_39">
            <a:extLst>
              <a:ext uri="{FF2B5EF4-FFF2-40B4-BE49-F238E27FC236}">
                <a16:creationId xmlns:a16="http://schemas.microsoft.com/office/drawing/2014/main" id="{2CEF62FA-7A2A-47EA-7156-CCFFACCC11B3}"/>
              </a:ext>
            </a:extLst>
          </p:cNvPr>
          <p:cNvSpPr/>
          <p:nvPr/>
        </p:nvSpPr>
        <p:spPr>
          <a:xfrm>
            <a:off x="15864885" y="339322"/>
            <a:ext cx="2230037" cy="2230037"/>
          </a:xfrm>
          <a:custGeom>
            <a:avLst/>
            <a:gdLst/>
            <a:ahLst/>
            <a:cxnLst/>
            <a:rect l="l" t="t" r="r" b="b"/>
            <a:pathLst>
              <a:path w="2230037" h="2230037" extrusionOk="0">
                <a:moveTo>
                  <a:pt x="0" y="0"/>
                </a:moveTo>
                <a:lnTo>
                  <a:pt x="2230037" y="0"/>
                </a:lnTo>
                <a:lnTo>
                  <a:pt x="2230037" y="2230037"/>
                </a:lnTo>
                <a:lnTo>
                  <a:pt x="0" y="223003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36" name="Google Shape;136;g3b4db1cfffc_0_39">
            <a:extLst>
              <a:ext uri="{FF2B5EF4-FFF2-40B4-BE49-F238E27FC236}">
                <a16:creationId xmlns:a16="http://schemas.microsoft.com/office/drawing/2014/main" id="{3E2B459B-17EC-04FC-98B4-5FE7C44EA6E6}"/>
              </a:ext>
            </a:extLst>
          </p:cNvPr>
          <p:cNvGrpSpPr/>
          <p:nvPr/>
        </p:nvGrpSpPr>
        <p:grpSpPr>
          <a:xfrm>
            <a:off x="9775493" y="9271143"/>
            <a:ext cx="5421973" cy="554792"/>
            <a:chOff x="0" y="-9525"/>
            <a:chExt cx="1428000" cy="146117"/>
          </a:xfrm>
        </p:grpSpPr>
        <p:sp>
          <p:nvSpPr>
            <p:cNvPr id="137" name="Google Shape;137;g3b4db1cfffc_0_39">
              <a:extLst>
                <a:ext uri="{FF2B5EF4-FFF2-40B4-BE49-F238E27FC236}">
                  <a16:creationId xmlns:a16="http://schemas.microsoft.com/office/drawing/2014/main" id="{D5E5E347-5017-3146-7F65-081DCE6BE09F}"/>
                </a:ext>
              </a:extLst>
            </p:cNvPr>
            <p:cNvSpPr/>
            <p:nvPr/>
          </p:nvSpPr>
          <p:spPr>
            <a:xfrm>
              <a:off x="0" y="0"/>
              <a:ext cx="1427975" cy="136592"/>
            </a:xfrm>
            <a:custGeom>
              <a:avLst/>
              <a:gdLst/>
              <a:ahLst/>
              <a:cxnLst/>
              <a:rect l="l" t="t" r="r" b="b"/>
              <a:pathLst>
                <a:path w="1427975" h="136592" extrusionOk="0">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 name="Google Shape;138;g3b4db1cfffc_0_39">
              <a:extLst>
                <a:ext uri="{FF2B5EF4-FFF2-40B4-BE49-F238E27FC236}">
                  <a16:creationId xmlns:a16="http://schemas.microsoft.com/office/drawing/2014/main" id="{CFAAFD5E-B76E-8E05-2BB5-44A824BBFEE0}"/>
                </a:ext>
              </a:extLst>
            </p:cNvPr>
            <p:cNvSpPr txBox="1"/>
            <p:nvPr/>
          </p:nvSpPr>
          <p:spPr>
            <a:xfrm>
              <a:off x="0" y="-9525"/>
              <a:ext cx="1428000" cy="146100"/>
            </a:xfrm>
            <a:prstGeom prst="rect">
              <a:avLst/>
            </a:prstGeom>
            <a:noFill/>
            <a:ln>
              <a:noFill/>
            </a:ln>
          </p:spPr>
          <p:txBody>
            <a:bodyPr spcFirstLastPara="1" wrap="square" lIns="50800" tIns="50800" rIns="50800" bIns="50800" anchor="ctr" anchorCtr="0">
              <a:noAutofit/>
            </a:bodyPr>
            <a:lstStyle/>
            <a:p>
              <a:pPr marL="0" marR="0" lvl="0" indent="0" algn="ctr" rtl="0">
                <a:lnSpc>
                  <a:spcPct val="130000"/>
                </a:lnSpc>
                <a:spcBef>
                  <a:spcPts val="0"/>
                </a:spcBef>
                <a:spcAft>
                  <a:spcPts val="0"/>
                </a:spcAft>
                <a:buNone/>
              </a:pPr>
              <a:r>
                <a:rPr lang="en-US" sz="1800" b="1">
                  <a:solidFill>
                    <a:srgbClr val="EDEAD0"/>
                  </a:solidFill>
                  <a:latin typeface="Noto Sans"/>
                  <a:ea typeface="Noto Sans"/>
                  <a:cs typeface="Noto Sans"/>
                  <a:sym typeface="Noto Sans"/>
                </a:rPr>
                <a:t>CLPM PASTORS' ON-BOARDING BOOTCAMP</a:t>
              </a:r>
              <a:endParaRPr/>
            </a:p>
          </p:txBody>
        </p:sp>
      </p:grpSp>
      <p:cxnSp>
        <p:nvCxnSpPr>
          <p:cNvPr id="139" name="Google Shape;139;g3b4db1cfffc_0_39">
            <a:extLst>
              <a:ext uri="{FF2B5EF4-FFF2-40B4-BE49-F238E27FC236}">
                <a16:creationId xmlns:a16="http://schemas.microsoft.com/office/drawing/2014/main" id="{010657DB-C920-0D85-9E4D-67B4771AB447}"/>
              </a:ext>
            </a:extLst>
          </p:cNvPr>
          <p:cNvCxnSpPr/>
          <p:nvPr/>
        </p:nvCxnSpPr>
        <p:spPr>
          <a:xfrm>
            <a:off x="4634487" y="9566619"/>
            <a:ext cx="5278200" cy="0"/>
          </a:xfrm>
          <a:prstGeom prst="straightConnector1">
            <a:avLst/>
          </a:prstGeom>
          <a:noFill/>
          <a:ln w="38100" cap="rnd" cmpd="sng">
            <a:solidFill>
              <a:srgbClr val="53655B"/>
            </a:solidFill>
            <a:prstDash val="solid"/>
            <a:round/>
            <a:headEnd type="none" w="sm" len="sm"/>
            <a:tailEnd type="none" w="sm" len="sm"/>
          </a:ln>
        </p:spPr>
      </p:cxnSp>
      <p:cxnSp>
        <p:nvCxnSpPr>
          <p:cNvPr id="142" name="Google Shape;142;g3b4db1cfffc_0_39">
            <a:extLst>
              <a:ext uri="{FF2B5EF4-FFF2-40B4-BE49-F238E27FC236}">
                <a16:creationId xmlns:a16="http://schemas.microsoft.com/office/drawing/2014/main" id="{A3164B4C-8659-D2C4-542A-AAB987C8A3D1}"/>
              </a:ext>
            </a:extLst>
          </p:cNvPr>
          <p:cNvCxnSpPr/>
          <p:nvPr/>
        </p:nvCxnSpPr>
        <p:spPr>
          <a:xfrm>
            <a:off x="1556195" y="1349669"/>
            <a:ext cx="0" cy="5990400"/>
          </a:xfrm>
          <a:prstGeom prst="straightConnector1">
            <a:avLst/>
          </a:prstGeom>
          <a:noFill/>
          <a:ln w="95250" cap="rnd" cmpd="sng">
            <a:solidFill>
              <a:srgbClr val="5BAB5A"/>
            </a:solidFill>
            <a:prstDash val="dot"/>
            <a:round/>
            <a:headEnd type="none" w="sm" len="sm"/>
            <a:tailEnd type="none" w="sm" len="sm"/>
          </a:ln>
        </p:spPr>
      </p:cxnSp>
      <p:pic>
        <p:nvPicPr>
          <p:cNvPr id="3" name="Google Shape;95;p1">
            <a:extLst>
              <a:ext uri="{FF2B5EF4-FFF2-40B4-BE49-F238E27FC236}">
                <a16:creationId xmlns:a16="http://schemas.microsoft.com/office/drawing/2014/main" id="{40474201-8BDB-E0C2-1637-AC7DD64B262E}"/>
              </a:ext>
            </a:extLst>
          </p:cNvPr>
          <p:cNvPicPr preferRelativeResize="0"/>
          <p:nvPr/>
        </p:nvPicPr>
        <p:blipFill>
          <a:blip r:embed="rId7">
            <a:alphaModFix/>
          </a:blip>
          <a:stretch>
            <a:fillRect/>
          </a:stretch>
        </p:blipFill>
        <p:spPr>
          <a:xfrm>
            <a:off x="6282390" y="8409243"/>
            <a:ext cx="1845200" cy="1723800"/>
          </a:xfrm>
          <a:prstGeom prst="rect">
            <a:avLst/>
          </a:prstGeom>
          <a:noFill/>
          <a:ln>
            <a:noFill/>
          </a:ln>
        </p:spPr>
      </p:pic>
      <p:sp>
        <p:nvSpPr>
          <p:cNvPr id="5" name="TextBox 4">
            <a:extLst>
              <a:ext uri="{FF2B5EF4-FFF2-40B4-BE49-F238E27FC236}">
                <a16:creationId xmlns:a16="http://schemas.microsoft.com/office/drawing/2014/main" id="{5F771496-874B-7AB1-B682-5167140B0BE2}"/>
              </a:ext>
            </a:extLst>
          </p:cNvPr>
          <p:cNvSpPr txBox="1"/>
          <p:nvPr/>
        </p:nvSpPr>
        <p:spPr>
          <a:xfrm>
            <a:off x="2320572" y="407453"/>
            <a:ext cx="12786324" cy="8217634"/>
          </a:xfrm>
          <a:prstGeom prst="rect">
            <a:avLst/>
          </a:prstGeom>
          <a:noFill/>
        </p:spPr>
        <p:txBody>
          <a:bodyPr wrap="square">
            <a:spAutoFit/>
          </a:bodyPr>
          <a:lstStyle/>
          <a:p>
            <a:pPr algn="ctr"/>
            <a:r>
              <a:rPr lang="en-PH" sz="3200" b="1" dirty="0"/>
              <a:t>PURPOSE AND OBJECTIVES</a:t>
            </a:r>
          </a:p>
          <a:p>
            <a:endParaRPr lang="en-PH" sz="3200" dirty="0"/>
          </a:p>
          <a:p>
            <a:r>
              <a:rPr lang="en-PH" sz="3600" dirty="0"/>
              <a:t>The main purpose of Adventist Community Services is to </a:t>
            </a:r>
            <a:r>
              <a:rPr lang="en-PH" sz="3600" b="1" dirty="0"/>
              <a:t>reveal Christ’s love through service</a:t>
            </a:r>
            <a:r>
              <a:rPr lang="en-PH" sz="3600" dirty="0"/>
              <a:t> and to </a:t>
            </a:r>
            <a:r>
              <a:rPr lang="en-PH" sz="3600" b="1" dirty="0"/>
              <a:t>bring hope and healing to individuals and communities</a:t>
            </a:r>
            <a:r>
              <a:rPr lang="en-PH" sz="3600" dirty="0"/>
              <a:t>. It aims to show that Christianity is not only a faith professed but a life lived in service to others.</a:t>
            </a:r>
          </a:p>
          <a:p>
            <a:endParaRPr lang="en-PH" sz="3600" dirty="0"/>
          </a:p>
          <a:p>
            <a:r>
              <a:rPr lang="en-PH" sz="3600" dirty="0"/>
              <a:t>The objective is to bridge the gap between church and community, demonstrating Christ's compassion through practical ministry, fostering volunteerism, responding to emergencies, promoting holistic well-being through education and livelihood assistance, and preparing hearts for evangelism.</a:t>
            </a:r>
          </a:p>
          <a:p>
            <a:pPr>
              <a:buNone/>
            </a:pPr>
            <a:endParaRPr lang="en-PH" sz="3200" kern="100" dirty="0">
              <a:effectLst/>
              <a:latin typeface="Calibri" panose="020F0502020204030204" pitchFamily="34" charset="0"/>
              <a:ea typeface="PMingLiU"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19593112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49">
          <a:extLst>
            <a:ext uri="{FF2B5EF4-FFF2-40B4-BE49-F238E27FC236}">
              <a16:creationId xmlns:a16="http://schemas.microsoft.com/office/drawing/2014/main" id="{C9A7ECBF-F1EE-3453-01FD-E490B19062B6}"/>
            </a:ext>
          </a:extLst>
        </p:cNvPr>
        <p:cNvGrpSpPr/>
        <p:nvPr/>
      </p:nvGrpSpPr>
      <p:grpSpPr>
        <a:xfrm>
          <a:off x="0" y="0"/>
          <a:ext cx="0" cy="0"/>
          <a:chOff x="0" y="0"/>
          <a:chExt cx="0" cy="0"/>
        </a:xfrm>
      </p:grpSpPr>
      <p:sp>
        <p:nvSpPr>
          <p:cNvPr id="250" name="Google Shape;250;g3b4db1cfffc_2_167">
            <a:extLst>
              <a:ext uri="{FF2B5EF4-FFF2-40B4-BE49-F238E27FC236}">
                <a16:creationId xmlns:a16="http://schemas.microsoft.com/office/drawing/2014/main" id="{BD5011F8-120D-55BF-63A0-FB1BE38A832F}"/>
              </a:ext>
            </a:extLst>
          </p:cNvPr>
          <p:cNvSpPr/>
          <p:nvPr/>
        </p:nvSpPr>
        <p:spPr>
          <a:xfrm>
            <a:off x="-180987" y="6264951"/>
            <a:ext cx="16057932" cy="4396110"/>
          </a:xfrm>
          <a:custGeom>
            <a:avLst/>
            <a:gdLst/>
            <a:ahLst/>
            <a:cxnLst/>
            <a:rect l="l" t="t" r="r" b="b"/>
            <a:pathLst>
              <a:path w="16057932" h="4396110" extrusionOk="0">
                <a:moveTo>
                  <a:pt x="0" y="0"/>
                </a:moveTo>
                <a:lnTo>
                  <a:pt x="16057932" y="0"/>
                </a:lnTo>
                <a:lnTo>
                  <a:pt x="16057932" y="4396110"/>
                </a:lnTo>
                <a:lnTo>
                  <a:pt x="0" y="4396110"/>
                </a:lnTo>
                <a:lnTo>
                  <a:pt x="0" y="0"/>
                </a:lnTo>
                <a:close/>
              </a:path>
            </a:pathLst>
          </a:custGeom>
          <a:blipFill rotWithShape="1">
            <a:blip r:embed="rId3">
              <a:alphaModFix amt="25000"/>
            </a:blip>
            <a:stretch>
              <a:fillRect t="-14335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1" name="Google Shape;251;g3b4db1cfffc_2_167">
            <a:extLst>
              <a:ext uri="{FF2B5EF4-FFF2-40B4-BE49-F238E27FC236}">
                <a16:creationId xmlns:a16="http://schemas.microsoft.com/office/drawing/2014/main" id="{5BDDBE0B-8143-4A6A-F5DC-53D1B8A1D806}"/>
              </a:ext>
            </a:extLst>
          </p:cNvPr>
          <p:cNvSpPr/>
          <p:nvPr/>
        </p:nvSpPr>
        <p:spPr>
          <a:xfrm>
            <a:off x="15671806" y="0"/>
            <a:ext cx="2616194" cy="10287000"/>
          </a:xfrm>
          <a:custGeom>
            <a:avLst/>
            <a:gdLst/>
            <a:ahLst/>
            <a:cxnLst/>
            <a:rect l="l" t="t" r="r" b="b"/>
            <a:pathLst>
              <a:path w="2616194" h="10287000" extrusionOk="0">
                <a:moveTo>
                  <a:pt x="0" y="0"/>
                </a:moveTo>
                <a:lnTo>
                  <a:pt x="2616194" y="0"/>
                </a:lnTo>
                <a:lnTo>
                  <a:pt x="2616194" y="10287000"/>
                </a:lnTo>
                <a:lnTo>
                  <a:pt x="0" y="10287000"/>
                </a:lnTo>
                <a:lnTo>
                  <a:pt x="0" y="0"/>
                </a:lnTo>
                <a:close/>
              </a:path>
            </a:pathLst>
          </a:custGeom>
          <a:blipFill rotWithShape="1">
            <a:blip r:embed="rId4">
              <a:alphaModFix/>
            </a:blip>
            <a:stretch>
              <a:fillRect l="-274673" t="-7579" r="-97403" b="-877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2" name="Google Shape;252;g3b4db1cfffc_2_167">
            <a:extLst>
              <a:ext uri="{FF2B5EF4-FFF2-40B4-BE49-F238E27FC236}">
                <a16:creationId xmlns:a16="http://schemas.microsoft.com/office/drawing/2014/main" id="{C8479D1C-1868-071C-ED64-0D2013575906}"/>
              </a:ext>
            </a:extLst>
          </p:cNvPr>
          <p:cNvSpPr/>
          <p:nvPr/>
        </p:nvSpPr>
        <p:spPr>
          <a:xfrm>
            <a:off x="545975" y="8068111"/>
            <a:ext cx="3879630" cy="2997014"/>
          </a:xfrm>
          <a:custGeom>
            <a:avLst/>
            <a:gdLst/>
            <a:ahLst/>
            <a:cxnLst/>
            <a:rect l="l" t="t" r="r" b="b"/>
            <a:pathLst>
              <a:path w="3879630" h="2997014" extrusionOk="0">
                <a:moveTo>
                  <a:pt x="0" y="0"/>
                </a:moveTo>
                <a:lnTo>
                  <a:pt x="3879630" y="0"/>
                </a:lnTo>
                <a:lnTo>
                  <a:pt x="3879630" y="2997015"/>
                </a:lnTo>
                <a:lnTo>
                  <a:pt x="0" y="2997015"/>
                </a:lnTo>
                <a:lnTo>
                  <a:pt x="0" y="0"/>
                </a:lnTo>
                <a:close/>
              </a:path>
            </a:pathLst>
          </a:custGeom>
          <a:blipFill rotWithShape="1">
            <a:blip r:embed="rId5">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3" name="Google Shape;253;g3b4db1cfffc_2_167">
            <a:extLst>
              <a:ext uri="{FF2B5EF4-FFF2-40B4-BE49-F238E27FC236}">
                <a16:creationId xmlns:a16="http://schemas.microsoft.com/office/drawing/2014/main" id="{0BF51BEE-36E8-22CF-006F-8937A8EFF73E}"/>
              </a:ext>
            </a:extLst>
          </p:cNvPr>
          <p:cNvSpPr/>
          <p:nvPr/>
        </p:nvSpPr>
        <p:spPr>
          <a:xfrm>
            <a:off x="15864885" y="339322"/>
            <a:ext cx="2230037" cy="2230037"/>
          </a:xfrm>
          <a:custGeom>
            <a:avLst/>
            <a:gdLst/>
            <a:ahLst/>
            <a:cxnLst/>
            <a:rect l="l" t="t" r="r" b="b"/>
            <a:pathLst>
              <a:path w="2230037" h="2230037" extrusionOk="0">
                <a:moveTo>
                  <a:pt x="0" y="0"/>
                </a:moveTo>
                <a:lnTo>
                  <a:pt x="2230037" y="0"/>
                </a:lnTo>
                <a:lnTo>
                  <a:pt x="2230037" y="2230037"/>
                </a:lnTo>
                <a:lnTo>
                  <a:pt x="0" y="223003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54" name="Google Shape;254;g3b4db1cfffc_2_167">
            <a:extLst>
              <a:ext uri="{FF2B5EF4-FFF2-40B4-BE49-F238E27FC236}">
                <a16:creationId xmlns:a16="http://schemas.microsoft.com/office/drawing/2014/main" id="{CB99E7A9-57E9-D3B6-B135-A1B39CEDB945}"/>
              </a:ext>
            </a:extLst>
          </p:cNvPr>
          <p:cNvGrpSpPr/>
          <p:nvPr/>
        </p:nvGrpSpPr>
        <p:grpSpPr>
          <a:xfrm>
            <a:off x="9775493" y="9271143"/>
            <a:ext cx="5421973" cy="554792"/>
            <a:chOff x="0" y="-9525"/>
            <a:chExt cx="1428000" cy="146117"/>
          </a:xfrm>
        </p:grpSpPr>
        <p:sp>
          <p:nvSpPr>
            <p:cNvPr id="255" name="Google Shape;255;g3b4db1cfffc_2_167">
              <a:extLst>
                <a:ext uri="{FF2B5EF4-FFF2-40B4-BE49-F238E27FC236}">
                  <a16:creationId xmlns:a16="http://schemas.microsoft.com/office/drawing/2014/main" id="{4431598E-E042-1A27-39AB-390FA3ACE1B4}"/>
                </a:ext>
              </a:extLst>
            </p:cNvPr>
            <p:cNvSpPr/>
            <p:nvPr/>
          </p:nvSpPr>
          <p:spPr>
            <a:xfrm>
              <a:off x="0" y="0"/>
              <a:ext cx="1427975" cy="136592"/>
            </a:xfrm>
            <a:custGeom>
              <a:avLst/>
              <a:gdLst/>
              <a:ahLst/>
              <a:cxnLst/>
              <a:rect l="l" t="t" r="r" b="b"/>
              <a:pathLst>
                <a:path w="1427975" h="136592" extrusionOk="0">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6" name="Google Shape;256;g3b4db1cfffc_2_167">
              <a:extLst>
                <a:ext uri="{FF2B5EF4-FFF2-40B4-BE49-F238E27FC236}">
                  <a16:creationId xmlns:a16="http://schemas.microsoft.com/office/drawing/2014/main" id="{E8003F39-5139-16D7-0414-7E191907EB23}"/>
                </a:ext>
              </a:extLst>
            </p:cNvPr>
            <p:cNvSpPr txBox="1"/>
            <p:nvPr/>
          </p:nvSpPr>
          <p:spPr>
            <a:xfrm>
              <a:off x="0" y="-9525"/>
              <a:ext cx="1428000" cy="146100"/>
            </a:xfrm>
            <a:prstGeom prst="rect">
              <a:avLst/>
            </a:prstGeom>
            <a:noFill/>
            <a:ln>
              <a:noFill/>
            </a:ln>
          </p:spPr>
          <p:txBody>
            <a:bodyPr spcFirstLastPara="1" wrap="square" lIns="50800" tIns="50800" rIns="50800" bIns="50800" anchor="ctr" anchorCtr="0">
              <a:noAutofit/>
            </a:bodyPr>
            <a:lstStyle/>
            <a:p>
              <a:pPr marL="0" marR="0" lvl="0" indent="0" algn="ctr" rtl="0">
                <a:lnSpc>
                  <a:spcPct val="130000"/>
                </a:lnSpc>
                <a:spcBef>
                  <a:spcPts val="0"/>
                </a:spcBef>
                <a:spcAft>
                  <a:spcPts val="0"/>
                </a:spcAft>
                <a:buNone/>
              </a:pPr>
              <a:r>
                <a:rPr lang="en-US" sz="1800" b="1">
                  <a:solidFill>
                    <a:srgbClr val="EDEAD0"/>
                  </a:solidFill>
                  <a:latin typeface="Noto Sans"/>
                  <a:ea typeface="Noto Sans"/>
                  <a:cs typeface="Noto Sans"/>
                  <a:sym typeface="Noto Sans"/>
                </a:rPr>
                <a:t>CLPM PASTORS' ON-BOARDING BOOTCAMP</a:t>
              </a:r>
              <a:endParaRPr/>
            </a:p>
          </p:txBody>
        </p:sp>
      </p:grpSp>
      <p:cxnSp>
        <p:nvCxnSpPr>
          <p:cNvPr id="257" name="Google Shape;257;g3b4db1cfffc_2_167">
            <a:extLst>
              <a:ext uri="{FF2B5EF4-FFF2-40B4-BE49-F238E27FC236}">
                <a16:creationId xmlns:a16="http://schemas.microsoft.com/office/drawing/2014/main" id="{47345909-27E8-AA6F-ED34-827056D9D3A1}"/>
              </a:ext>
            </a:extLst>
          </p:cNvPr>
          <p:cNvCxnSpPr/>
          <p:nvPr/>
        </p:nvCxnSpPr>
        <p:spPr>
          <a:xfrm>
            <a:off x="4634487" y="9566619"/>
            <a:ext cx="5278200" cy="0"/>
          </a:xfrm>
          <a:prstGeom prst="straightConnector1">
            <a:avLst/>
          </a:prstGeom>
          <a:noFill/>
          <a:ln w="38100" cap="rnd" cmpd="sng">
            <a:solidFill>
              <a:srgbClr val="53655B"/>
            </a:solidFill>
            <a:prstDash val="solid"/>
            <a:round/>
            <a:headEnd type="none" w="sm" len="sm"/>
            <a:tailEnd type="none" w="sm" len="sm"/>
          </a:ln>
        </p:spPr>
      </p:cxnSp>
      <p:sp>
        <p:nvSpPr>
          <p:cNvPr id="258" name="Google Shape;258;g3b4db1cfffc_2_167">
            <a:extLst>
              <a:ext uri="{FF2B5EF4-FFF2-40B4-BE49-F238E27FC236}">
                <a16:creationId xmlns:a16="http://schemas.microsoft.com/office/drawing/2014/main" id="{EC9B2242-4134-F750-AFA9-60DA2E12C2B0}"/>
              </a:ext>
            </a:extLst>
          </p:cNvPr>
          <p:cNvSpPr txBox="1"/>
          <p:nvPr/>
        </p:nvSpPr>
        <p:spPr>
          <a:xfrm>
            <a:off x="2794001" y="153957"/>
            <a:ext cx="11640000" cy="1637371"/>
          </a:xfrm>
          <a:prstGeom prst="rect">
            <a:avLst/>
          </a:prstGeom>
          <a:noFill/>
          <a:ln>
            <a:noFill/>
          </a:ln>
        </p:spPr>
        <p:txBody>
          <a:bodyPr spcFirstLastPara="1" wrap="square" lIns="0" tIns="0" rIns="0" bIns="0" anchor="t" anchorCtr="0">
            <a:spAutoFit/>
          </a:bodyPr>
          <a:lstStyle/>
          <a:p>
            <a:pPr marL="0" marR="0" lvl="0" indent="0" algn="ctr" rtl="0">
              <a:lnSpc>
                <a:spcPct val="133000"/>
              </a:lnSpc>
              <a:spcBef>
                <a:spcPts val="0"/>
              </a:spcBef>
              <a:spcAft>
                <a:spcPts val="0"/>
              </a:spcAft>
              <a:buNone/>
            </a:pPr>
            <a:r>
              <a:rPr lang="en-US" sz="4000" b="1" dirty="0">
                <a:solidFill>
                  <a:srgbClr val="2B8500"/>
                </a:solidFill>
              </a:rPr>
              <a:t>NDR-IEL</a:t>
            </a:r>
          </a:p>
          <a:p>
            <a:pPr lvl="0" algn="ctr">
              <a:lnSpc>
                <a:spcPct val="133000"/>
              </a:lnSpc>
            </a:pPr>
            <a:r>
              <a:rPr lang="en-US" sz="4000" b="1" dirty="0">
                <a:solidFill>
                  <a:srgbClr val="2B8500"/>
                </a:solidFill>
              </a:rPr>
              <a:t>2026 CALENDAR OF ACTIVITIES</a:t>
            </a:r>
            <a:endParaRPr sz="4000" b="1" dirty="0"/>
          </a:p>
        </p:txBody>
      </p:sp>
      <p:cxnSp>
        <p:nvCxnSpPr>
          <p:cNvPr id="259" name="Google Shape;259;g3b4db1cfffc_2_167">
            <a:extLst>
              <a:ext uri="{FF2B5EF4-FFF2-40B4-BE49-F238E27FC236}">
                <a16:creationId xmlns:a16="http://schemas.microsoft.com/office/drawing/2014/main" id="{54EDA927-594B-7994-2DFA-FB963C5DCF4D}"/>
              </a:ext>
            </a:extLst>
          </p:cNvPr>
          <p:cNvCxnSpPr/>
          <p:nvPr/>
        </p:nvCxnSpPr>
        <p:spPr>
          <a:xfrm>
            <a:off x="652511" y="1454340"/>
            <a:ext cx="0" cy="5990400"/>
          </a:xfrm>
          <a:prstGeom prst="straightConnector1">
            <a:avLst/>
          </a:prstGeom>
          <a:noFill/>
          <a:ln w="95250" cap="rnd" cmpd="sng">
            <a:solidFill>
              <a:srgbClr val="5BAB5A"/>
            </a:solidFill>
            <a:prstDash val="dot"/>
            <a:round/>
            <a:headEnd type="none" w="sm" len="sm"/>
            <a:tailEnd type="none" w="sm" len="sm"/>
          </a:ln>
        </p:spPr>
      </p:cxnSp>
      <p:graphicFrame>
        <p:nvGraphicFramePr>
          <p:cNvPr id="262" name="Google Shape;262;g3b4db1cfffc_2_167">
            <a:extLst>
              <a:ext uri="{FF2B5EF4-FFF2-40B4-BE49-F238E27FC236}">
                <a16:creationId xmlns:a16="http://schemas.microsoft.com/office/drawing/2014/main" id="{592D5F58-353B-D1C3-42D6-065991BE43C6}"/>
              </a:ext>
            </a:extLst>
          </p:cNvPr>
          <p:cNvGraphicFramePr/>
          <p:nvPr>
            <p:extLst>
              <p:ext uri="{D42A27DB-BD31-4B8C-83A1-F6EECF244321}">
                <p14:modId xmlns:p14="http://schemas.microsoft.com/office/powerpoint/2010/main" val="3910275926"/>
              </p:ext>
            </p:extLst>
          </p:nvPr>
        </p:nvGraphicFramePr>
        <p:xfrm>
          <a:off x="1725212" y="2424616"/>
          <a:ext cx="12873894" cy="5486100"/>
        </p:xfrm>
        <a:graphic>
          <a:graphicData uri="http://schemas.openxmlformats.org/drawingml/2006/table">
            <a:tbl>
              <a:tblPr>
                <a:tableStyleId>{DEFFA9B4-8BD0-46F6-9DA8-41E9C3A1524E}</a:tableStyleId>
              </a:tblPr>
              <a:tblGrid>
                <a:gridCol w="6135282">
                  <a:extLst>
                    <a:ext uri="{9D8B030D-6E8A-4147-A177-3AD203B41FA5}">
                      <a16:colId xmlns:a16="http://schemas.microsoft.com/office/drawing/2014/main" val="20000"/>
                    </a:ext>
                  </a:extLst>
                </a:gridCol>
                <a:gridCol w="3033132">
                  <a:extLst>
                    <a:ext uri="{9D8B030D-6E8A-4147-A177-3AD203B41FA5}">
                      <a16:colId xmlns:a16="http://schemas.microsoft.com/office/drawing/2014/main" val="2150543654"/>
                    </a:ext>
                  </a:extLst>
                </a:gridCol>
                <a:gridCol w="3705480">
                  <a:extLst>
                    <a:ext uri="{9D8B030D-6E8A-4147-A177-3AD203B41FA5}">
                      <a16:colId xmlns:a16="http://schemas.microsoft.com/office/drawing/2014/main" val="2040310244"/>
                    </a:ext>
                  </a:extLst>
                </a:gridCol>
              </a:tblGrid>
              <a:tr h="381000">
                <a:tc gridSpan="3">
                  <a:txBody>
                    <a:bodyPr/>
                    <a:lstStyle/>
                    <a:p>
                      <a:pPr marL="0" lvl="0" indent="0" algn="l" rtl="0">
                        <a:spcBef>
                          <a:spcPts val="0"/>
                        </a:spcBef>
                        <a:spcAft>
                          <a:spcPts val="0"/>
                        </a:spcAft>
                        <a:buNone/>
                      </a:pPr>
                      <a:r>
                        <a:rPr lang="en-US" sz="2400" b="1" dirty="0"/>
                        <a:t>1. ACS LEADERS TRAINING  ONLINE </a:t>
                      </a:r>
                      <a:endParaRPr sz="2400" b="1" dirty="0"/>
                    </a:p>
                  </a:txBody>
                  <a:tcPr marL="91425" marR="91425" marT="91425" marB="91425"/>
                </a:tc>
                <a:tc hMerge="1">
                  <a:txBody>
                    <a:bodyPr/>
                    <a:lstStyle/>
                    <a:p>
                      <a:pPr marL="0" lvl="0" indent="0" algn="l" rtl="0">
                        <a:spcBef>
                          <a:spcPts val="0"/>
                        </a:spcBef>
                        <a:spcAft>
                          <a:spcPts val="0"/>
                        </a:spcAft>
                        <a:buNone/>
                      </a:pPr>
                      <a:endParaRPr sz="2400" dirty="0"/>
                    </a:p>
                  </a:txBody>
                  <a:tcPr marL="91425" marR="91425" marT="91425" marB="91425"/>
                </a:tc>
                <a:tc hMerge="1">
                  <a:txBody>
                    <a:bodyPr/>
                    <a:lstStyle/>
                    <a:p>
                      <a:pPr marL="0" lvl="0" indent="0" algn="l" rtl="0">
                        <a:spcBef>
                          <a:spcPts val="0"/>
                        </a:spcBef>
                        <a:spcAft>
                          <a:spcPts val="0"/>
                        </a:spcAft>
                        <a:buNone/>
                      </a:pPr>
                      <a:endParaRPr sz="2400" b="1" dirty="0"/>
                    </a:p>
                  </a:txBody>
                  <a:tcPr marL="91425" marR="91425" marT="91425" marB="91425"/>
                </a:tc>
                <a:extLst>
                  <a:ext uri="{0D108BD9-81ED-4DB2-BD59-A6C34878D82A}">
                    <a16:rowId xmlns:a16="http://schemas.microsoft.com/office/drawing/2014/main" val="3656470015"/>
                  </a:ext>
                </a:extLst>
              </a:tr>
              <a:tr h="381000">
                <a:tc>
                  <a:txBody>
                    <a:bodyPr/>
                    <a:lstStyle/>
                    <a:p>
                      <a:pPr marL="0" lvl="0" indent="0" algn="ctr" rtl="0">
                        <a:spcBef>
                          <a:spcPts val="0"/>
                        </a:spcBef>
                        <a:spcAft>
                          <a:spcPts val="0"/>
                        </a:spcAft>
                        <a:buNone/>
                      </a:pPr>
                      <a:r>
                        <a:rPr lang="en-US" sz="2400" dirty="0"/>
                        <a:t>        PLACE</a:t>
                      </a:r>
                      <a:endParaRPr sz="2400" dirty="0"/>
                    </a:p>
                  </a:txBody>
                  <a:tcPr marL="91425" marR="91425" marT="91425" marB="91425"/>
                </a:tc>
                <a:tc>
                  <a:txBody>
                    <a:bodyPr/>
                    <a:lstStyle/>
                    <a:p>
                      <a:pPr marL="0" lvl="0" indent="0" algn="l" rtl="0">
                        <a:spcBef>
                          <a:spcPts val="0"/>
                        </a:spcBef>
                        <a:spcAft>
                          <a:spcPts val="0"/>
                        </a:spcAft>
                        <a:buNone/>
                      </a:pPr>
                      <a:r>
                        <a:rPr lang="en-US" sz="2400" dirty="0"/>
                        <a:t>           Date</a:t>
                      </a:r>
                      <a:endParaRPr sz="2400" dirty="0"/>
                    </a:p>
                  </a:txBody>
                  <a:tcPr marL="91425" marR="91425" marT="91425" marB="91425"/>
                </a:tc>
                <a:tc>
                  <a:txBody>
                    <a:bodyPr/>
                    <a:lstStyle/>
                    <a:p>
                      <a:pPr marL="0" lvl="0" indent="0" algn="l" rtl="0">
                        <a:spcBef>
                          <a:spcPts val="0"/>
                        </a:spcBef>
                        <a:spcAft>
                          <a:spcPts val="0"/>
                        </a:spcAft>
                        <a:buNone/>
                      </a:pPr>
                      <a:r>
                        <a:rPr lang="en-US" sz="2400" b="1" dirty="0"/>
                        <a:t> </a:t>
                      </a:r>
                      <a:r>
                        <a:rPr lang="en-US" sz="2400" b="0" dirty="0"/>
                        <a:t>Participant</a:t>
                      </a:r>
                      <a:endParaRPr sz="2400" b="0" dirty="0"/>
                    </a:p>
                  </a:txBody>
                  <a:tcPr marL="91425" marR="91425" marT="91425" marB="91425"/>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US" sz="2400" dirty="0"/>
                        <a:t>AREA 1</a:t>
                      </a:r>
                      <a:endParaRPr sz="2400" dirty="0"/>
                    </a:p>
                  </a:txBody>
                  <a:tcPr marL="91425" marR="91425" marT="91425" marB="91425"/>
                </a:tc>
                <a:tc>
                  <a:txBody>
                    <a:bodyPr/>
                    <a:lstStyle/>
                    <a:p>
                      <a:pPr marL="0" lvl="0" indent="0" algn="ctr" rtl="0">
                        <a:spcBef>
                          <a:spcPts val="0"/>
                        </a:spcBef>
                        <a:spcAft>
                          <a:spcPts val="0"/>
                        </a:spcAft>
                        <a:buNone/>
                      </a:pPr>
                      <a:r>
                        <a:rPr lang="en-US" sz="2400" dirty="0"/>
                        <a:t>April 12</a:t>
                      </a:r>
                    </a:p>
                  </a:txBody>
                  <a:tcPr marL="91425" marR="91425" marT="91425" marB="91425"/>
                </a:tc>
                <a:tc>
                  <a:txBody>
                    <a:bodyPr/>
                    <a:lstStyle/>
                    <a:p>
                      <a:pPr marL="0" lvl="0" indent="0" algn="l" rtl="0">
                        <a:spcBef>
                          <a:spcPts val="0"/>
                        </a:spcBef>
                        <a:spcAft>
                          <a:spcPts val="0"/>
                        </a:spcAft>
                        <a:buNone/>
                      </a:pPr>
                      <a:r>
                        <a:rPr lang="en-US" sz="2400" dirty="0"/>
                        <a:t>ACS Leaders / Pastors</a:t>
                      </a:r>
                      <a:endParaRPr sz="2400" dirty="0"/>
                    </a:p>
                  </a:txBody>
                  <a:tcPr marL="91425" marR="91425" marT="91425" marB="91425"/>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US" sz="2400" dirty="0"/>
                        <a:t>AREA 2</a:t>
                      </a:r>
                      <a:endParaRPr sz="2400" dirty="0"/>
                    </a:p>
                  </a:txBody>
                  <a:tcPr marL="91425" marR="91425" marT="91425" marB="91425"/>
                </a:tc>
                <a:tc>
                  <a:txBody>
                    <a:bodyPr/>
                    <a:lstStyle/>
                    <a:p>
                      <a:pPr marL="0" lvl="0" indent="0" algn="ctr" rtl="0">
                        <a:spcBef>
                          <a:spcPts val="0"/>
                        </a:spcBef>
                        <a:spcAft>
                          <a:spcPts val="0"/>
                        </a:spcAft>
                        <a:buNone/>
                      </a:pPr>
                      <a:r>
                        <a:rPr lang="en-US" sz="2400" dirty="0"/>
                        <a:t>April 19</a:t>
                      </a:r>
                      <a:endParaRPr sz="2400" dirty="0"/>
                    </a:p>
                  </a:txBody>
                  <a:tcPr marL="91425" marR="91425" marT="91425" marB="91425"/>
                </a:tc>
                <a:tc>
                  <a:txBody>
                    <a:bodyPr/>
                    <a:lstStyle/>
                    <a:p>
                      <a:pPr marL="0" lvl="0" indent="0" algn="l" rtl="0">
                        <a:spcBef>
                          <a:spcPts val="0"/>
                        </a:spcBef>
                        <a:spcAft>
                          <a:spcPts val="0"/>
                        </a:spcAft>
                        <a:buNone/>
                      </a:pPr>
                      <a:r>
                        <a:rPr lang="en-US" sz="2400" dirty="0"/>
                        <a:t>ACS Leaders ‘/ Pastors</a:t>
                      </a:r>
                      <a:endParaRPr sz="2400" dirty="0"/>
                    </a:p>
                  </a:txBody>
                  <a:tcPr marL="91425" marR="91425" marT="91425" marB="91425"/>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r>
                        <a:rPr lang="en-US" sz="2400" dirty="0"/>
                        <a:t>AREA 3</a:t>
                      </a:r>
                      <a:endParaRPr sz="2400" dirty="0"/>
                    </a:p>
                  </a:txBody>
                  <a:tcPr marL="91425" marR="91425" marT="91425" marB="91425"/>
                </a:tc>
                <a:tc>
                  <a:txBody>
                    <a:bodyPr/>
                    <a:lstStyle/>
                    <a:p>
                      <a:pPr marL="0" lvl="0" indent="0" algn="ctr" rtl="0">
                        <a:spcBef>
                          <a:spcPts val="0"/>
                        </a:spcBef>
                        <a:spcAft>
                          <a:spcPts val="0"/>
                        </a:spcAft>
                        <a:buNone/>
                      </a:pPr>
                      <a:r>
                        <a:rPr lang="en-US" sz="2400" dirty="0"/>
                        <a:t>May 10</a:t>
                      </a:r>
                      <a:endParaRPr sz="2400" dirty="0"/>
                    </a:p>
                  </a:txBody>
                  <a:tcPr marL="91425" marR="91425" marT="91425" marB="91425"/>
                </a:tc>
                <a:tc>
                  <a:txBody>
                    <a:bodyPr/>
                    <a:lstStyle/>
                    <a:p>
                      <a:pPr marL="0" lvl="0" indent="0" algn="l" rtl="0">
                        <a:spcBef>
                          <a:spcPts val="0"/>
                        </a:spcBef>
                        <a:spcAft>
                          <a:spcPts val="0"/>
                        </a:spcAft>
                        <a:buNone/>
                      </a:pPr>
                      <a:r>
                        <a:rPr lang="en-US" sz="2400" dirty="0"/>
                        <a:t>ACS Leaders / Pastors</a:t>
                      </a:r>
                      <a:endParaRPr sz="2400" dirty="0"/>
                    </a:p>
                  </a:txBody>
                  <a:tcPr marL="91425" marR="91425" marT="91425" marB="91425"/>
                </a:tc>
                <a:extLst>
                  <a:ext uri="{0D108BD9-81ED-4DB2-BD59-A6C34878D82A}">
                    <a16:rowId xmlns:a16="http://schemas.microsoft.com/office/drawing/2014/main" val="10003"/>
                  </a:ext>
                </a:extLst>
              </a:tr>
              <a:tr h="381000">
                <a:tc>
                  <a:txBody>
                    <a:bodyPr/>
                    <a:lstStyle/>
                    <a:p>
                      <a:pPr marL="0" lvl="0" indent="0" algn="ctr" rtl="0">
                        <a:spcBef>
                          <a:spcPts val="0"/>
                        </a:spcBef>
                        <a:spcAft>
                          <a:spcPts val="0"/>
                        </a:spcAft>
                        <a:buNone/>
                      </a:pPr>
                      <a:r>
                        <a:rPr lang="en-US" sz="2400" dirty="0"/>
                        <a:t>AREA 4</a:t>
                      </a:r>
                      <a:endParaRPr sz="2400" dirty="0"/>
                    </a:p>
                  </a:txBody>
                  <a:tcPr marL="91425" marR="91425" marT="91425" marB="91425"/>
                </a:tc>
                <a:tc>
                  <a:txBody>
                    <a:bodyPr/>
                    <a:lstStyle/>
                    <a:p>
                      <a:pPr marL="0" lvl="0" indent="0" algn="ctr" rtl="0">
                        <a:spcBef>
                          <a:spcPts val="0"/>
                        </a:spcBef>
                        <a:spcAft>
                          <a:spcPts val="0"/>
                        </a:spcAft>
                        <a:buNone/>
                      </a:pPr>
                      <a:r>
                        <a:rPr lang="en-US" sz="2400" dirty="0"/>
                        <a:t>May 31</a:t>
                      </a:r>
                      <a:endParaRPr sz="2400" dirty="0"/>
                    </a:p>
                  </a:txBody>
                  <a:tcPr marL="91425" marR="91425" marT="91425" marB="91425"/>
                </a:tc>
                <a:tc>
                  <a:txBody>
                    <a:bodyPr/>
                    <a:lstStyle/>
                    <a:p>
                      <a:pPr marL="0" lvl="0" indent="0" algn="l" rtl="0">
                        <a:spcBef>
                          <a:spcPts val="0"/>
                        </a:spcBef>
                        <a:spcAft>
                          <a:spcPts val="0"/>
                        </a:spcAft>
                        <a:buNone/>
                      </a:pPr>
                      <a:r>
                        <a:rPr lang="en-US" sz="2400" dirty="0"/>
                        <a:t>ACS Leaders / Pastors</a:t>
                      </a:r>
                      <a:endParaRPr sz="2400" dirty="0"/>
                    </a:p>
                  </a:txBody>
                  <a:tcPr marL="91425" marR="91425" marT="91425" marB="91425"/>
                </a:tc>
                <a:extLst>
                  <a:ext uri="{0D108BD9-81ED-4DB2-BD59-A6C34878D82A}">
                    <a16:rowId xmlns:a16="http://schemas.microsoft.com/office/drawing/2014/main" val="10004"/>
                  </a:ext>
                </a:extLst>
              </a:tr>
              <a:tr h="381000">
                <a:tc>
                  <a:txBody>
                    <a:bodyPr/>
                    <a:lstStyle/>
                    <a:p>
                      <a:pPr marL="0" lvl="0" indent="0" algn="ctr" rtl="0">
                        <a:spcBef>
                          <a:spcPts val="0"/>
                        </a:spcBef>
                        <a:spcAft>
                          <a:spcPts val="0"/>
                        </a:spcAft>
                        <a:buNone/>
                      </a:pPr>
                      <a:r>
                        <a:rPr lang="en-US" sz="2400" dirty="0"/>
                        <a:t>AREA 5</a:t>
                      </a:r>
                      <a:endParaRPr sz="2400" dirty="0"/>
                    </a:p>
                  </a:txBody>
                  <a:tcPr marL="91425" marR="91425" marT="91425" marB="91425"/>
                </a:tc>
                <a:tc>
                  <a:txBody>
                    <a:bodyPr/>
                    <a:lstStyle/>
                    <a:p>
                      <a:pPr marL="0" lvl="0" indent="0" algn="ctr" rtl="0">
                        <a:spcBef>
                          <a:spcPts val="0"/>
                        </a:spcBef>
                        <a:spcAft>
                          <a:spcPts val="0"/>
                        </a:spcAft>
                        <a:buNone/>
                      </a:pPr>
                      <a:r>
                        <a:rPr lang="en-US" sz="2400" dirty="0"/>
                        <a:t>June 21</a:t>
                      </a:r>
                      <a:endParaRPr sz="2400" dirty="0"/>
                    </a:p>
                  </a:txBody>
                  <a:tcPr marL="91425" marR="91425" marT="91425" marB="91425"/>
                </a:tc>
                <a:tc>
                  <a:txBody>
                    <a:bodyPr/>
                    <a:lstStyle/>
                    <a:p>
                      <a:pPr marL="0" lvl="0" indent="0" algn="l" rtl="0">
                        <a:spcBef>
                          <a:spcPts val="0"/>
                        </a:spcBef>
                        <a:spcAft>
                          <a:spcPts val="0"/>
                        </a:spcAft>
                        <a:buNone/>
                      </a:pPr>
                      <a:r>
                        <a:rPr lang="en-US" sz="2400" dirty="0"/>
                        <a:t>ACS Leaders / Pastors</a:t>
                      </a:r>
                      <a:endParaRPr sz="2400" dirty="0"/>
                    </a:p>
                  </a:txBody>
                  <a:tcPr marL="91425" marR="91425" marT="91425" marB="91425"/>
                </a:tc>
                <a:extLst>
                  <a:ext uri="{0D108BD9-81ED-4DB2-BD59-A6C34878D82A}">
                    <a16:rowId xmlns:a16="http://schemas.microsoft.com/office/drawing/2014/main" val="10005"/>
                  </a:ext>
                </a:extLst>
              </a:tr>
              <a:tr h="381000">
                <a:tc gridSpan="3">
                  <a:txBody>
                    <a:bodyPr/>
                    <a:lstStyle/>
                    <a:p>
                      <a:pPr marL="0" lvl="0" indent="0" algn="l" rtl="0">
                        <a:spcBef>
                          <a:spcPts val="0"/>
                        </a:spcBef>
                        <a:spcAft>
                          <a:spcPts val="0"/>
                        </a:spcAft>
                        <a:buNone/>
                      </a:pPr>
                      <a:r>
                        <a:rPr lang="en-US" sz="2400" b="1" dirty="0"/>
                        <a:t>2. ORGANIZE ACS CHAPTER BY AREA</a:t>
                      </a:r>
                      <a:endParaRPr sz="2400" b="1" dirty="0"/>
                    </a:p>
                  </a:txBody>
                  <a:tcPr marL="91425" marR="91425" marT="91425" marB="91425"/>
                </a:tc>
                <a:tc hMerge="1">
                  <a:txBody>
                    <a:bodyPr/>
                    <a:lstStyle/>
                    <a:p>
                      <a:pPr marL="0" lvl="0" indent="0" algn="ctr" rtl="0">
                        <a:spcBef>
                          <a:spcPts val="0"/>
                        </a:spcBef>
                        <a:spcAft>
                          <a:spcPts val="0"/>
                        </a:spcAft>
                        <a:buNone/>
                      </a:pPr>
                      <a:endParaRPr sz="2400" dirty="0"/>
                    </a:p>
                  </a:txBody>
                  <a:tcPr marL="91425" marR="91425" marT="91425" marB="91425"/>
                </a:tc>
                <a:tc hMerge="1">
                  <a:txBody>
                    <a:bodyPr/>
                    <a:lstStyle/>
                    <a:p>
                      <a:pPr marL="0" lvl="0" indent="0" algn="l" rtl="0">
                        <a:spcBef>
                          <a:spcPts val="0"/>
                        </a:spcBef>
                        <a:spcAft>
                          <a:spcPts val="0"/>
                        </a:spcAft>
                        <a:buNone/>
                      </a:pPr>
                      <a:endParaRPr sz="2400" dirty="0"/>
                    </a:p>
                  </a:txBody>
                  <a:tcPr marL="91425" marR="91425" marT="91425" marB="91425"/>
                </a:tc>
                <a:extLst>
                  <a:ext uri="{0D108BD9-81ED-4DB2-BD59-A6C34878D82A}">
                    <a16:rowId xmlns:a16="http://schemas.microsoft.com/office/drawing/2014/main" val="1504123359"/>
                  </a:ext>
                </a:extLst>
              </a:tr>
              <a:tr h="381000">
                <a:tc gridSpan="3">
                  <a:txBody>
                    <a:bodyPr/>
                    <a:lstStyle/>
                    <a:p>
                      <a:pPr marL="0" lvl="0" indent="0" algn="l" rtl="0">
                        <a:spcBef>
                          <a:spcPts val="0"/>
                        </a:spcBef>
                        <a:spcAft>
                          <a:spcPts val="0"/>
                        </a:spcAft>
                        <a:buNone/>
                      </a:pPr>
                      <a:r>
                        <a:rPr lang="en-US" sz="2400" b="1" dirty="0"/>
                        <a:t>3. DISTRIBUTE MEDICAL EQUIPMENT</a:t>
                      </a:r>
                      <a:endParaRPr sz="2400" b="1" dirty="0"/>
                    </a:p>
                  </a:txBody>
                  <a:tcPr marL="91425" marR="91425" marT="91425" marB="91425"/>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95282093"/>
                  </a:ext>
                </a:extLst>
              </a:tr>
              <a:tr h="381000">
                <a:tc gridSpan="3">
                  <a:txBody>
                    <a:bodyPr/>
                    <a:lstStyle/>
                    <a:p>
                      <a:pPr marL="0" lvl="0" indent="0" algn="l" rtl="0">
                        <a:spcBef>
                          <a:spcPts val="0"/>
                        </a:spcBef>
                        <a:spcAft>
                          <a:spcPts val="0"/>
                        </a:spcAft>
                        <a:buNone/>
                      </a:pPr>
                      <a:r>
                        <a:rPr lang="en-US" sz="2400" b="1" dirty="0"/>
                        <a:t>4. CLPM GIFT GIVING</a:t>
                      </a:r>
                      <a:endParaRPr sz="2400" b="1" dirty="0"/>
                    </a:p>
                  </a:txBody>
                  <a:tcPr marL="91425" marR="91425" marT="91425" marB="91425"/>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85630469"/>
                  </a:ext>
                </a:extLst>
              </a:tr>
            </a:tbl>
          </a:graphicData>
        </a:graphic>
      </p:graphicFrame>
      <p:pic>
        <p:nvPicPr>
          <p:cNvPr id="2" name="Google Shape;95;p1">
            <a:extLst>
              <a:ext uri="{FF2B5EF4-FFF2-40B4-BE49-F238E27FC236}">
                <a16:creationId xmlns:a16="http://schemas.microsoft.com/office/drawing/2014/main" id="{0124C446-10F0-46A3-6980-C80A985D8722}"/>
              </a:ext>
            </a:extLst>
          </p:cNvPr>
          <p:cNvPicPr preferRelativeResize="0"/>
          <p:nvPr/>
        </p:nvPicPr>
        <p:blipFill>
          <a:blip r:embed="rId7">
            <a:alphaModFix/>
          </a:blip>
          <a:stretch>
            <a:fillRect/>
          </a:stretch>
        </p:blipFill>
        <p:spPr>
          <a:xfrm>
            <a:off x="6282390" y="8409243"/>
            <a:ext cx="1845200" cy="1723800"/>
          </a:xfrm>
          <a:prstGeom prst="rect">
            <a:avLst/>
          </a:prstGeom>
          <a:noFill/>
          <a:ln>
            <a:noFill/>
          </a:ln>
        </p:spPr>
      </p:pic>
    </p:spTree>
    <p:extLst>
      <p:ext uri="{BB962C8B-B14F-4D97-AF65-F5344CB8AC3E}">
        <p14:creationId xmlns:p14="http://schemas.microsoft.com/office/powerpoint/2010/main" val="283852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6">
          <a:extLst>
            <a:ext uri="{FF2B5EF4-FFF2-40B4-BE49-F238E27FC236}">
              <a16:creationId xmlns:a16="http://schemas.microsoft.com/office/drawing/2014/main" id="{CD4B3352-F275-69E3-F3CD-39B419F32373}"/>
            </a:ext>
          </a:extLst>
        </p:cNvPr>
        <p:cNvGrpSpPr/>
        <p:nvPr/>
      </p:nvGrpSpPr>
      <p:grpSpPr>
        <a:xfrm>
          <a:off x="0" y="0"/>
          <a:ext cx="0" cy="0"/>
          <a:chOff x="0" y="0"/>
          <a:chExt cx="0" cy="0"/>
        </a:xfrm>
      </p:grpSpPr>
      <p:sp>
        <p:nvSpPr>
          <p:cNvPr id="267" name="Google Shape;267;g3b4db1cfffc_2_3">
            <a:extLst>
              <a:ext uri="{FF2B5EF4-FFF2-40B4-BE49-F238E27FC236}">
                <a16:creationId xmlns:a16="http://schemas.microsoft.com/office/drawing/2014/main" id="{E26D7810-E82B-944C-F41F-7FF112D1FCB2}"/>
              </a:ext>
            </a:extLst>
          </p:cNvPr>
          <p:cNvSpPr/>
          <p:nvPr/>
        </p:nvSpPr>
        <p:spPr>
          <a:xfrm>
            <a:off x="-180987" y="6264951"/>
            <a:ext cx="16057932" cy="4396110"/>
          </a:xfrm>
          <a:custGeom>
            <a:avLst/>
            <a:gdLst/>
            <a:ahLst/>
            <a:cxnLst/>
            <a:rect l="l" t="t" r="r" b="b"/>
            <a:pathLst>
              <a:path w="16057932" h="4396110" extrusionOk="0">
                <a:moveTo>
                  <a:pt x="0" y="0"/>
                </a:moveTo>
                <a:lnTo>
                  <a:pt x="16057932" y="0"/>
                </a:lnTo>
                <a:lnTo>
                  <a:pt x="16057932" y="4396110"/>
                </a:lnTo>
                <a:lnTo>
                  <a:pt x="0" y="4396110"/>
                </a:lnTo>
                <a:lnTo>
                  <a:pt x="0" y="0"/>
                </a:lnTo>
                <a:close/>
              </a:path>
            </a:pathLst>
          </a:custGeom>
          <a:blipFill rotWithShape="1">
            <a:blip r:embed="rId3">
              <a:alphaModFix amt="25000"/>
            </a:blip>
            <a:stretch>
              <a:fillRect t="-14335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8" name="Google Shape;268;g3b4db1cfffc_2_3">
            <a:extLst>
              <a:ext uri="{FF2B5EF4-FFF2-40B4-BE49-F238E27FC236}">
                <a16:creationId xmlns:a16="http://schemas.microsoft.com/office/drawing/2014/main" id="{A442002D-FD4B-74D1-3B5F-3D5E18709317}"/>
              </a:ext>
            </a:extLst>
          </p:cNvPr>
          <p:cNvSpPr/>
          <p:nvPr/>
        </p:nvSpPr>
        <p:spPr>
          <a:xfrm>
            <a:off x="15671806" y="0"/>
            <a:ext cx="2616194" cy="10287000"/>
          </a:xfrm>
          <a:custGeom>
            <a:avLst/>
            <a:gdLst/>
            <a:ahLst/>
            <a:cxnLst/>
            <a:rect l="l" t="t" r="r" b="b"/>
            <a:pathLst>
              <a:path w="2616194" h="10287000" extrusionOk="0">
                <a:moveTo>
                  <a:pt x="0" y="0"/>
                </a:moveTo>
                <a:lnTo>
                  <a:pt x="2616194" y="0"/>
                </a:lnTo>
                <a:lnTo>
                  <a:pt x="2616194" y="10287000"/>
                </a:lnTo>
                <a:lnTo>
                  <a:pt x="0" y="10287000"/>
                </a:lnTo>
                <a:lnTo>
                  <a:pt x="0" y="0"/>
                </a:lnTo>
                <a:close/>
              </a:path>
            </a:pathLst>
          </a:custGeom>
          <a:blipFill rotWithShape="1">
            <a:blip r:embed="rId4">
              <a:alphaModFix/>
            </a:blip>
            <a:stretch>
              <a:fillRect l="-274673" t="-7579" r="-97403" b="-877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9" name="Google Shape;269;g3b4db1cfffc_2_3">
            <a:extLst>
              <a:ext uri="{FF2B5EF4-FFF2-40B4-BE49-F238E27FC236}">
                <a16:creationId xmlns:a16="http://schemas.microsoft.com/office/drawing/2014/main" id="{014D042A-78AF-7A3F-F6B6-5F66B6F0248D}"/>
              </a:ext>
            </a:extLst>
          </p:cNvPr>
          <p:cNvSpPr/>
          <p:nvPr/>
        </p:nvSpPr>
        <p:spPr>
          <a:xfrm>
            <a:off x="545975" y="8068111"/>
            <a:ext cx="3879630" cy="2997014"/>
          </a:xfrm>
          <a:custGeom>
            <a:avLst/>
            <a:gdLst/>
            <a:ahLst/>
            <a:cxnLst/>
            <a:rect l="l" t="t" r="r" b="b"/>
            <a:pathLst>
              <a:path w="3879630" h="2997014" extrusionOk="0">
                <a:moveTo>
                  <a:pt x="0" y="0"/>
                </a:moveTo>
                <a:lnTo>
                  <a:pt x="3879630" y="0"/>
                </a:lnTo>
                <a:lnTo>
                  <a:pt x="3879630" y="2997015"/>
                </a:lnTo>
                <a:lnTo>
                  <a:pt x="0" y="2997015"/>
                </a:lnTo>
                <a:lnTo>
                  <a:pt x="0" y="0"/>
                </a:lnTo>
                <a:close/>
              </a:path>
            </a:pathLst>
          </a:custGeom>
          <a:blipFill rotWithShape="1">
            <a:blip r:embed="rId5">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0" name="Google Shape;270;g3b4db1cfffc_2_3">
            <a:extLst>
              <a:ext uri="{FF2B5EF4-FFF2-40B4-BE49-F238E27FC236}">
                <a16:creationId xmlns:a16="http://schemas.microsoft.com/office/drawing/2014/main" id="{D1C89946-234C-BDC7-CEFE-2965FFE86982}"/>
              </a:ext>
            </a:extLst>
          </p:cNvPr>
          <p:cNvSpPr/>
          <p:nvPr/>
        </p:nvSpPr>
        <p:spPr>
          <a:xfrm>
            <a:off x="15864885" y="339322"/>
            <a:ext cx="2230037" cy="2230037"/>
          </a:xfrm>
          <a:custGeom>
            <a:avLst/>
            <a:gdLst/>
            <a:ahLst/>
            <a:cxnLst/>
            <a:rect l="l" t="t" r="r" b="b"/>
            <a:pathLst>
              <a:path w="2230037" h="2230037" extrusionOk="0">
                <a:moveTo>
                  <a:pt x="0" y="0"/>
                </a:moveTo>
                <a:lnTo>
                  <a:pt x="2230037" y="0"/>
                </a:lnTo>
                <a:lnTo>
                  <a:pt x="2230037" y="2230037"/>
                </a:lnTo>
                <a:lnTo>
                  <a:pt x="0" y="223003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71" name="Google Shape;271;g3b4db1cfffc_2_3">
            <a:extLst>
              <a:ext uri="{FF2B5EF4-FFF2-40B4-BE49-F238E27FC236}">
                <a16:creationId xmlns:a16="http://schemas.microsoft.com/office/drawing/2014/main" id="{C39CDAFB-5405-3A6F-7450-EA541D53F966}"/>
              </a:ext>
            </a:extLst>
          </p:cNvPr>
          <p:cNvGrpSpPr/>
          <p:nvPr/>
        </p:nvGrpSpPr>
        <p:grpSpPr>
          <a:xfrm>
            <a:off x="9775493" y="9271143"/>
            <a:ext cx="5421973" cy="554792"/>
            <a:chOff x="0" y="-9525"/>
            <a:chExt cx="1428000" cy="146117"/>
          </a:xfrm>
        </p:grpSpPr>
        <p:sp>
          <p:nvSpPr>
            <p:cNvPr id="272" name="Google Shape;272;g3b4db1cfffc_2_3">
              <a:extLst>
                <a:ext uri="{FF2B5EF4-FFF2-40B4-BE49-F238E27FC236}">
                  <a16:creationId xmlns:a16="http://schemas.microsoft.com/office/drawing/2014/main" id="{A85A9D7D-9556-1841-C7BA-29DA43A6C42C}"/>
                </a:ext>
              </a:extLst>
            </p:cNvPr>
            <p:cNvSpPr/>
            <p:nvPr/>
          </p:nvSpPr>
          <p:spPr>
            <a:xfrm>
              <a:off x="0" y="0"/>
              <a:ext cx="1427975" cy="136592"/>
            </a:xfrm>
            <a:custGeom>
              <a:avLst/>
              <a:gdLst/>
              <a:ahLst/>
              <a:cxnLst/>
              <a:rect l="l" t="t" r="r" b="b"/>
              <a:pathLst>
                <a:path w="1427975" h="136592" extrusionOk="0">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3" name="Google Shape;273;g3b4db1cfffc_2_3">
              <a:extLst>
                <a:ext uri="{FF2B5EF4-FFF2-40B4-BE49-F238E27FC236}">
                  <a16:creationId xmlns:a16="http://schemas.microsoft.com/office/drawing/2014/main" id="{FDE341E9-1AC6-65EA-9E7C-A582F3BA1715}"/>
                </a:ext>
              </a:extLst>
            </p:cNvPr>
            <p:cNvSpPr txBox="1"/>
            <p:nvPr/>
          </p:nvSpPr>
          <p:spPr>
            <a:xfrm>
              <a:off x="0" y="-9525"/>
              <a:ext cx="1428000" cy="146100"/>
            </a:xfrm>
            <a:prstGeom prst="rect">
              <a:avLst/>
            </a:prstGeom>
            <a:noFill/>
            <a:ln>
              <a:noFill/>
            </a:ln>
          </p:spPr>
          <p:txBody>
            <a:bodyPr spcFirstLastPara="1" wrap="square" lIns="50800" tIns="50800" rIns="50800" bIns="50800" anchor="ctr" anchorCtr="0">
              <a:noAutofit/>
            </a:bodyPr>
            <a:lstStyle/>
            <a:p>
              <a:pPr marL="0" marR="0" lvl="0" indent="0" algn="ctr" rtl="0">
                <a:lnSpc>
                  <a:spcPct val="130000"/>
                </a:lnSpc>
                <a:spcBef>
                  <a:spcPts val="0"/>
                </a:spcBef>
                <a:spcAft>
                  <a:spcPts val="0"/>
                </a:spcAft>
                <a:buNone/>
              </a:pPr>
              <a:r>
                <a:rPr lang="en-US" sz="1800" b="1">
                  <a:solidFill>
                    <a:srgbClr val="EDEAD0"/>
                  </a:solidFill>
                  <a:latin typeface="Noto Sans"/>
                  <a:ea typeface="Noto Sans"/>
                  <a:cs typeface="Noto Sans"/>
                  <a:sym typeface="Noto Sans"/>
                </a:rPr>
                <a:t>CLPM PASTORS' ON-BOARDING BOOTCAMP</a:t>
              </a:r>
              <a:endParaRPr/>
            </a:p>
          </p:txBody>
        </p:sp>
      </p:grpSp>
      <p:cxnSp>
        <p:nvCxnSpPr>
          <p:cNvPr id="274" name="Google Shape;274;g3b4db1cfffc_2_3">
            <a:extLst>
              <a:ext uri="{FF2B5EF4-FFF2-40B4-BE49-F238E27FC236}">
                <a16:creationId xmlns:a16="http://schemas.microsoft.com/office/drawing/2014/main" id="{2E7E69EC-9479-E712-CA1D-C3C6EB54ADD9}"/>
              </a:ext>
            </a:extLst>
          </p:cNvPr>
          <p:cNvCxnSpPr/>
          <p:nvPr/>
        </p:nvCxnSpPr>
        <p:spPr>
          <a:xfrm>
            <a:off x="4634487" y="9566619"/>
            <a:ext cx="5278200" cy="0"/>
          </a:xfrm>
          <a:prstGeom prst="straightConnector1">
            <a:avLst/>
          </a:prstGeom>
          <a:noFill/>
          <a:ln w="38100" cap="rnd" cmpd="sng">
            <a:solidFill>
              <a:srgbClr val="53655B"/>
            </a:solidFill>
            <a:prstDash val="solid"/>
            <a:round/>
            <a:headEnd type="none" w="sm" len="sm"/>
            <a:tailEnd type="none" w="sm" len="sm"/>
          </a:ln>
        </p:spPr>
      </p:cxnSp>
      <p:sp>
        <p:nvSpPr>
          <p:cNvPr id="275" name="Google Shape;275;g3b4db1cfffc_2_3">
            <a:extLst>
              <a:ext uri="{FF2B5EF4-FFF2-40B4-BE49-F238E27FC236}">
                <a16:creationId xmlns:a16="http://schemas.microsoft.com/office/drawing/2014/main" id="{DCC09AFF-C09F-CF3C-7715-BF77D47B177D}"/>
              </a:ext>
            </a:extLst>
          </p:cNvPr>
          <p:cNvSpPr txBox="1"/>
          <p:nvPr/>
        </p:nvSpPr>
        <p:spPr>
          <a:xfrm>
            <a:off x="2027988" y="232650"/>
            <a:ext cx="11640000" cy="985200"/>
          </a:xfrm>
          <a:prstGeom prst="rect">
            <a:avLst/>
          </a:prstGeom>
          <a:noFill/>
          <a:ln>
            <a:noFill/>
          </a:ln>
        </p:spPr>
        <p:txBody>
          <a:bodyPr spcFirstLastPara="1" wrap="square" lIns="0" tIns="0" rIns="0" bIns="0" anchor="t" anchorCtr="0">
            <a:spAutoFit/>
          </a:bodyPr>
          <a:lstStyle/>
          <a:p>
            <a:pPr marL="0" marR="0" lvl="0" indent="0" algn="l" rtl="0">
              <a:lnSpc>
                <a:spcPct val="133000"/>
              </a:lnSpc>
              <a:spcBef>
                <a:spcPts val="0"/>
              </a:spcBef>
              <a:spcAft>
                <a:spcPts val="0"/>
              </a:spcAft>
              <a:buNone/>
            </a:pPr>
            <a:r>
              <a:rPr lang="en-US" sz="6400" b="1">
                <a:solidFill>
                  <a:srgbClr val="2B8500"/>
                </a:solidFill>
              </a:rPr>
              <a:t> DATA NEEDED GATHERING</a:t>
            </a:r>
            <a:endParaRPr sz="300" b="1"/>
          </a:p>
        </p:txBody>
      </p:sp>
      <p:cxnSp>
        <p:nvCxnSpPr>
          <p:cNvPr id="276" name="Google Shape;276;g3b4db1cfffc_2_3">
            <a:extLst>
              <a:ext uri="{FF2B5EF4-FFF2-40B4-BE49-F238E27FC236}">
                <a16:creationId xmlns:a16="http://schemas.microsoft.com/office/drawing/2014/main" id="{43F2AC7A-288B-5880-1345-7AE5B0FC05C8}"/>
              </a:ext>
            </a:extLst>
          </p:cNvPr>
          <p:cNvCxnSpPr/>
          <p:nvPr/>
        </p:nvCxnSpPr>
        <p:spPr>
          <a:xfrm>
            <a:off x="1556195" y="1349669"/>
            <a:ext cx="0" cy="5990400"/>
          </a:xfrm>
          <a:prstGeom prst="straightConnector1">
            <a:avLst/>
          </a:prstGeom>
          <a:noFill/>
          <a:ln w="95250" cap="rnd" cmpd="sng">
            <a:solidFill>
              <a:srgbClr val="5BAB5A"/>
            </a:solidFill>
            <a:prstDash val="dot"/>
            <a:round/>
            <a:headEnd type="none" w="sm" len="sm"/>
            <a:tailEnd type="none" w="sm" len="sm"/>
          </a:ln>
        </p:spPr>
      </p:cxnSp>
      <p:graphicFrame>
        <p:nvGraphicFramePr>
          <p:cNvPr id="279" name="Google Shape;279;g3b4db1cfffc_2_3">
            <a:extLst>
              <a:ext uri="{FF2B5EF4-FFF2-40B4-BE49-F238E27FC236}">
                <a16:creationId xmlns:a16="http://schemas.microsoft.com/office/drawing/2014/main" id="{DB9D11F6-38C6-9E47-F146-1CDF418EB41D}"/>
              </a:ext>
            </a:extLst>
          </p:cNvPr>
          <p:cNvGraphicFramePr/>
          <p:nvPr>
            <p:extLst>
              <p:ext uri="{D42A27DB-BD31-4B8C-83A1-F6EECF244321}">
                <p14:modId xmlns:p14="http://schemas.microsoft.com/office/powerpoint/2010/main" val="3969417893"/>
              </p:ext>
            </p:extLst>
          </p:nvPr>
        </p:nvGraphicFramePr>
        <p:xfrm>
          <a:off x="3606447" y="3303492"/>
          <a:ext cx="11063450" cy="2621250"/>
        </p:xfrm>
        <a:graphic>
          <a:graphicData uri="http://schemas.openxmlformats.org/drawingml/2006/table">
            <a:tbl>
              <a:tblPr>
                <a:noFill/>
                <a:tableStyleId>{DEFFA9B4-8BD0-46F6-9DA8-41E9C3A1524E}</a:tableStyleId>
              </a:tblPr>
              <a:tblGrid>
                <a:gridCol w="11063450">
                  <a:extLst>
                    <a:ext uri="{9D8B030D-6E8A-4147-A177-3AD203B41FA5}">
                      <a16:colId xmlns:a16="http://schemas.microsoft.com/office/drawing/2014/main" val="20000"/>
                    </a:ext>
                  </a:extLst>
                </a:gridCol>
              </a:tblGrid>
              <a:tr h="2286000">
                <a:tc>
                  <a:txBody>
                    <a:bodyPr/>
                    <a:lstStyle/>
                    <a:p>
                      <a:pPr marL="0" lvl="0" indent="0" algn="l" rtl="0">
                        <a:spcBef>
                          <a:spcPts val="0"/>
                        </a:spcBef>
                        <a:spcAft>
                          <a:spcPts val="0"/>
                        </a:spcAft>
                        <a:buNone/>
                      </a:pPr>
                      <a:endParaRPr sz="3200" dirty="0"/>
                    </a:p>
                    <a:p>
                      <a:pPr marL="0" lvl="0" indent="0" algn="l" rtl="0">
                        <a:spcBef>
                          <a:spcPts val="0"/>
                        </a:spcBef>
                        <a:spcAft>
                          <a:spcPts val="0"/>
                        </a:spcAft>
                        <a:buNone/>
                      </a:pPr>
                      <a:r>
                        <a:rPr lang="en-US" sz="3200" dirty="0"/>
                        <a:t># of Churches Conducted Gift Giving</a:t>
                      </a:r>
                    </a:p>
                    <a:p>
                      <a:pPr marL="0" lvl="0" indent="0" algn="l" rtl="0">
                        <a:spcBef>
                          <a:spcPts val="0"/>
                        </a:spcBef>
                        <a:spcAft>
                          <a:spcPts val="0"/>
                        </a:spcAft>
                        <a:buNone/>
                      </a:pPr>
                      <a:endParaRPr lang="en-US" sz="3200" dirty="0"/>
                    </a:p>
                    <a:p>
                      <a:pPr marL="0" lvl="0" indent="0" algn="l" rtl="0">
                        <a:spcBef>
                          <a:spcPts val="0"/>
                        </a:spcBef>
                        <a:spcAft>
                          <a:spcPts val="0"/>
                        </a:spcAft>
                        <a:buNone/>
                      </a:pPr>
                      <a:r>
                        <a:rPr lang="en-US" sz="3200" dirty="0"/>
                        <a:t># of   Churches Conducted Adopt A Barangay</a:t>
                      </a:r>
                    </a:p>
                    <a:p>
                      <a:pPr marL="0" lvl="0" indent="0" algn="l" rtl="0">
                        <a:spcBef>
                          <a:spcPts val="0"/>
                        </a:spcBef>
                        <a:spcAft>
                          <a:spcPts val="0"/>
                        </a:spcAft>
                        <a:buNone/>
                      </a:pPr>
                      <a:r>
                        <a:rPr lang="en-US" sz="3200" dirty="0"/>
                        <a:t> </a:t>
                      </a:r>
                      <a:endParaRPr sz="3200" dirty="0"/>
                    </a:p>
                  </a:txBody>
                  <a:tcPr marL="91425" marR="91425" marT="91425" marB="91425"/>
                </a:tc>
                <a:extLst>
                  <a:ext uri="{0D108BD9-81ED-4DB2-BD59-A6C34878D82A}">
                    <a16:rowId xmlns:a16="http://schemas.microsoft.com/office/drawing/2014/main" val="10000"/>
                  </a:ext>
                </a:extLst>
              </a:tr>
            </a:tbl>
          </a:graphicData>
        </a:graphic>
      </p:graphicFrame>
      <p:pic>
        <p:nvPicPr>
          <p:cNvPr id="2" name="Google Shape;95;p1">
            <a:extLst>
              <a:ext uri="{FF2B5EF4-FFF2-40B4-BE49-F238E27FC236}">
                <a16:creationId xmlns:a16="http://schemas.microsoft.com/office/drawing/2014/main" id="{8C7EB449-40F3-2BBF-F83A-25A3B07B403A}"/>
              </a:ext>
            </a:extLst>
          </p:cNvPr>
          <p:cNvPicPr preferRelativeResize="0"/>
          <p:nvPr/>
        </p:nvPicPr>
        <p:blipFill>
          <a:blip r:embed="rId7">
            <a:alphaModFix/>
          </a:blip>
          <a:stretch>
            <a:fillRect/>
          </a:stretch>
        </p:blipFill>
        <p:spPr>
          <a:xfrm>
            <a:off x="6282390" y="8409243"/>
            <a:ext cx="1845200" cy="1723800"/>
          </a:xfrm>
          <a:prstGeom prst="rect">
            <a:avLst/>
          </a:prstGeom>
          <a:noFill/>
          <a:ln>
            <a:noFill/>
          </a:ln>
        </p:spPr>
      </p:pic>
    </p:spTree>
    <p:extLst>
      <p:ext uri="{BB962C8B-B14F-4D97-AF65-F5344CB8AC3E}">
        <p14:creationId xmlns:p14="http://schemas.microsoft.com/office/powerpoint/2010/main" val="5974891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83">
          <a:extLst>
            <a:ext uri="{FF2B5EF4-FFF2-40B4-BE49-F238E27FC236}">
              <a16:creationId xmlns:a16="http://schemas.microsoft.com/office/drawing/2014/main" id="{C4039123-BBF2-6833-F6C3-F0B35B51E2B9}"/>
            </a:ext>
          </a:extLst>
        </p:cNvPr>
        <p:cNvGrpSpPr/>
        <p:nvPr/>
      </p:nvGrpSpPr>
      <p:grpSpPr>
        <a:xfrm>
          <a:off x="0" y="0"/>
          <a:ext cx="0" cy="0"/>
          <a:chOff x="0" y="0"/>
          <a:chExt cx="0" cy="0"/>
        </a:xfrm>
      </p:grpSpPr>
      <p:sp>
        <p:nvSpPr>
          <p:cNvPr id="284" name="Google Shape;284;g3b4db1cfffc_2_20">
            <a:extLst>
              <a:ext uri="{FF2B5EF4-FFF2-40B4-BE49-F238E27FC236}">
                <a16:creationId xmlns:a16="http://schemas.microsoft.com/office/drawing/2014/main" id="{D8D6C355-D040-1231-43B4-9F9E95586FD5}"/>
              </a:ext>
            </a:extLst>
          </p:cNvPr>
          <p:cNvSpPr/>
          <p:nvPr/>
        </p:nvSpPr>
        <p:spPr>
          <a:xfrm>
            <a:off x="-180987" y="6264951"/>
            <a:ext cx="16057932" cy="4396110"/>
          </a:xfrm>
          <a:custGeom>
            <a:avLst/>
            <a:gdLst/>
            <a:ahLst/>
            <a:cxnLst/>
            <a:rect l="l" t="t" r="r" b="b"/>
            <a:pathLst>
              <a:path w="16057932" h="4396110" extrusionOk="0">
                <a:moveTo>
                  <a:pt x="0" y="0"/>
                </a:moveTo>
                <a:lnTo>
                  <a:pt x="16057932" y="0"/>
                </a:lnTo>
                <a:lnTo>
                  <a:pt x="16057932" y="4396110"/>
                </a:lnTo>
                <a:lnTo>
                  <a:pt x="0" y="4396110"/>
                </a:lnTo>
                <a:lnTo>
                  <a:pt x="0" y="0"/>
                </a:lnTo>
                <a:close/>
              </a:path>
            </a:pathLst>
          </a:custGeom>
          <a:blipFill rotWithShape="1">
            <a:blip r:embed="rId3">
              <a:alphaModFix amt="25000"/>
            </a:blip>
            <a:stretch>
              <a:fillRect t="-14335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85" name="Google Shape;285;g3b4db1cfffc_2_20">
            <a:extLst>
              <a:ext uri="{FF2B5EF4-FFF2-40B4-BE49-F238E27FC236}">
                <a16:creationId xmlns:a16="http://schemas.microsoft.com/office/drawing/2014/main" id="{0A0E9D02-DDA0-EC18-F673-111579B0CF75}"/>
              </a:ext>
            </a:extLst>
          </p:cNvPr>
          <p:cNvSpPr/>
          <p:nvPr/>
        </p:nvSpPr>
        <p:spPr>
          <a:xfrm>
            <a:off x="15671806" y="0"/>
            <a:ext cx="2616194" cy="10287000"/>
          </a:xfrm>
          <a:custGeom>
            <a:avLst/>
            <a:gdLst/>
            <a:ahLst/>
            <a:cxnLst/>
            <a:rect l="l" t="t" r="r" b="b"/>
            <a:pathLst>
              <a:path w="2616194" h="10287000" extrusionOk="0">
                <a:moveTo>
                  <a:pt x="0" y="0"/>
                </a:moveTo>
                <a:lnTo>
                  <a:pt x="2616194" y="0"/>
                </a:lnTo>
                <a:lnTo>
                  <a:pt x="2616194" y="10287000"/>
                </a:lnTo>
                <a:lnTo>
                  <a:pt x="0" y="10287000"/>
                </a:lnTo>
                <a:lnTo>
                  <a:pt x="0" y="0"/>
                </a:lnTo>
                <a:close/>
              </a:path>
            </a:pathLst>
          </a:custGeom>
          <a:blipFill rotWithShape="1">
            <a:blip r:embed="rId4">
              <a:alphaModFix/>
            </a:blip>
            <a:stretch>
              <a:fillRect l="-274673" t="-7579" r="-97403" b="-877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6" name="Google Shape;286;g3b4db1cfffc_2_20">
            <a:extLst>
              <a:ext uri="{FF2B5EF4-FFF2-40B4-BE49-F238E27FC236}">
                <a16:creationId xmlns:a16="http://schemas.microsoft.com/office/drawing/2014/main" id="{3CF08554-FEC0-5FFB-3ECA-EA463499A950}"/>
              </a:ext>
            </a:extLst>
          </p:cNvPr>
          <p:cNvSpPr/>
          <p:nvPr/>
        </p:nvSpPr>
        <p:spPr>
          <a:xfrm>
            <a:off x="545975" y="8068111"/>
            <a:ext cx="3879630" cy="2997014"/>
          </a:xfrm>
          <a:custGeom>
            <a:avLst/>
            <a:gdLst/>
            <a:ahLst/>
            <a:cxnLst/>
            <a:rect l="l" t="t" r="r" b="b"/>
            <a:pathLst>
              <a:path w="3879630" h="2997014" extrusionOk="0">
                <a:moveTo>
                  <a:pt x="0" y="0"/>
                </a:moveTo>
                <a:lnTo>
                  <a:pt x="3879630" y="0"/>
                </a:lnTo>
                <a:lnTo>
                  <a:pt x="3879630" y="2997015"/>
                </a:lnTo>
                <a:lnTo>
                  <a:pt x="0" y="2997015"/>
                </a:lnTo>
                <a:lnTo>
                  <a:pt x="0" y="0"/>
                </a:lnTo>
                <a:close/>
              </a:path>
            </a:pathLst>
          </a:custGeom>
          <a:blipFill rotWithShape="1">
            <a:blip r:embed="rId5">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7" name="Google Shape;287;g3b4db1cfffc_2_20">
            <a:extLst>
              <a:ext uri="{FF2B5EF4-FFF2-40B4-BE49-F238E27FC236}">
                <a16:creationId xmlns:a16="http://schemas.microsoft.com/office/drawing/2014/main" id="{22EDF9AD-83A1-4239-2B7E-BDE3B0427477}"/>
              </a:ext>
            </a:extLst>
          </p:cNvPr>
          <p:cNvSpPr/>
          <p:nvPr/>
        </p:nvSpPr>
        <p:spPr>
          <a:xfrm>
            <a:off x="15864885" y="339322"/>
            <a:ext cx="2230037" cy="2230037"/>
          </a:xfrm>
          <a:custGeom>
            <a:avLst/>
            <a:gdLst/>
            <a:ahLst/>
            <a:cxnLst/>
            <a:rect l="l" t="t" r="r" b="b"/>
            <a:pathLst>
              <a:path w="2230037" h="2230037" extrusionOk="0">
                <a:moveTo>
                  <a:pt x="0" y="0"/>
                </a:moveTo>
                <a:lnTo>
                  <a:pt x="2230037" y="0"/>
                </a:lnTo>
                <a:lnTo>
                  <a:pt x="2230037" y="2230037"/>
                </a:lnTo>
                <a:lnTo>
                  <a:pt x="0" y="223003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88" name="Google Shape;288;g3b4db1cfffc_2_20">
            <a:extLst>
              <a:ext uri="{FF2B5EF4-FFF2-40B4-BE49-F238E27FC236}">
                <a16:creationId xmlns:a16="http://schemas.microsoft.com/office/drawing/2014/main" id="{3F1D4F59-7F11-B108-F1EE-8A76D7822366}"/>
              </a:ext>
            </a:extLst>
          </p:cNvPr>
          <p:cNvGrpSpPr/>
          <p:nvPr/>
        </p:nvGrpSpPr>
        <p:grpSpPr>
          <a:xfrm>
            <a:off x="9775493" y="9271143"/>
            <a:ext cx="5421973" cy="554792"/>
            <a:chOff x="0" y="-9525"/>
            <a:chExt cx="1428000" cy="146117"/>
          </a:xfrm>
        </p:grpSpPr>
        <p:sp>
          <p:nvSpPr>
            <p:cNvPr id="289" name="Google Shape;289;g3b4db1cfffc_2_20">
              <a:extLst>
                <a:ext uri="{FF2B5EF4-FFF2-40B4-BE49-F238E27FC236}">
                  <a16:creationId xmlns:a16="http://schemas.microsoft.com/office/drawing/2014/main" id="{306DEAC0-53EA-3A51-5E8E-2EC69F717830}"/>
                </a:ext>
              </a:extLst>
            </p:cNvPr>
            <p:cNvSpPr/>
            <p:nvPr/>
          </p:nvSpPr>
          <p:spPr>
            <a:xfrm>
              <a:off x="0" y="0"/>
              <a:ext cx="1427975" cy="136592"/>
            </a:xfrm>
            <a:custGeom>
              <a:avLst/>
              <a:gdLst/>
              <a:ahLst/>
              <a:cxnLst/>
              <a:rect l="l" t="t" r="r" b="b"/>
              <a:pathLst>
                <a:path w="1427975" h="136592" extrusionOk="0">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0" name="Google Shape;290;g3b4db1cfffc_2_20">
              <a:extLst>
                <a:ext uri="{FF2B5EF4-FFF2-40B4-BE49-F238E27FC236}">
                  <a16:creationId xmlns:a16="http://schemas.microsoft.com/office/drawing/2014/main" id="{17797E00-BC7B-11CE-6F97-82E958EC91D4}"/>
                </a:ext>
              </a:extLst>
            </p:cNvPr>
            <p:cNvSpPr txBox="1"/>
            <p:nvPr/>
          </p:nvSpPr>
          <p:spPr>
            <a:xfrm>
              <a:off x="0" y="-9525"/>
              <a:ext cx="1428000" cy="146100"/>
            </a:xfrm>
            <a:prstGeom prst="rect">
              <a:avLst/>
            </a:prstGeom>
            <a:noFill/>
            <a:ln>
              <a:noFill/>
            </a:ln>
          </p:spPr>
          <p:txBody>
            <a:bodyPr spcFirstLastPara="1" wrap="square" lIns="50800" tIns="50800" rIns="50800" bIns="50800" anchor="ctr" anchorCtr="0">
              <a:noAutofit/>
            </a:bodyPr>
            <a:lstStyle/>
            <a:p>
              <a:pPr marL="0" marR="0" lvl="0" indent="0" algn="ctr" rtl="0">
                <a:lnSpc>
                  <a:spcPct val="130000"/>
                </a:lnSpc>
                <a:spcBef>
                  <a:spcPts val="0"/>
                </a:spcBef>
                <a:spcAft>
                  <a:spcPts val="0"/>
                </a:spcAft>
                <a:buNone/>
              </a:pPr>
              <a:r>
                <a:rPr lang="en-US" sz="1800" b="1">
                  <a:solidFill>
                    <a:srgbClr val="EDEAD0"/>
                  </a:solidFill>
                  <a:latin typeface="Noto Sans"/>
                  <a:ea typeface="Noto Sans"/>
                  <a:cs typeface="Noto Sans"/>
                  <a:sym typeface="Noto Sans"/>
                </a:rPr>
                <a:t>CLPM PASTORS' ON-BOARDING BOOTCAMP</a:t>
              </a:r>
              <a:endParaRPr/>
            </a:p>
          </p:txBody>
        </p:sp>
      </p:grpSp>
      <p:cxnSp>
        <p:nvCxnSpPr>
          <p:cNvPr id="291" name="Google Shape;291;g3b4db1cfffc_2_20">
            <a:extLst>
              <a:ext uri="{FF2B5EF4-FFF2-40B4-BE49-F238E27FC236}">
                <a16:creationId xmlns:a16="http://schemas.microsoft.com/office/drawing/2014/main" id="{345B545D-283D-733A-07DF-717AE548814E}"/>
              </a:ext>
            </a:extLst>
          </p:cNvPr>
          <p:cNvCxnSpPr/>
          <p:nvPr/>
        </p:nvCxnSpPr>
        <p:spPr>
          <a:xfrm>
            <a:off x="4634487" y="9566619"/>
            <a:ext cx="5278200" cy="0"/>
          </a:xfrm>
          <a:prstGeom prst="straightConnector1">
            <a:avLst/>
          </a:prstGeom>
          <a:noFill/>
          <a:ln w="38100" cap="rnd" cmpd="sng">
            <a:solidFill>
              <a:srgbClr val="53655B"/>
            </a:solidFill>
            <a:prstDash val="solid"/>
            <a:round/>
            <a:headEnd type="none" w="sm" len="sm"/>
            <a:tailEnd type="none" w="sm" len="sm"/>
          </a:ln>
        </p:spPr>
      </p:cxnSp>
      <p:sp>
        <p:nvSpPr>
          <p:cNvPr id="292" name="Google Shape;292;g3b4db1cfffc_2_20">
            <a:extLst>
              <a:ext uri="{FF2B5EF4-FFF2-40B4-BE49-F238E27FC236}">
                <a16:creationId xmlns:a16="http://schemas.microsoft.com/office/drawing/2014/main" id="{94A76D11-EBFA-2EE4-0320-6FC372862D59}"/>
              </a:ext>
            </a:extLst>
          </p:cNvPr>
          <p:cNvSpPr txBox="1"/>
          <p:nvPr/>
        </p:nvSpPr>
        <p:spPr>
          <a:xfrm>
            <a:off x="3966846" y="550412"/>
            <a:ext cx="11640000" cy="941476"/>
          </a:xfrm>
          <a:prstGeom prst="rect">
            <a:avLst/>
          </a:prstGeom>
          <a:noFill/>
          <a:ln>
            <a:noFill/>
          </a:ln>
        </p:spPr>
        <p:txBody>
          <a:bodyPr spcFirstLastPara="1" wrap="square" lIns="0" tIns="0" rIns="0" bIns="0" anchor="t" anchorCtr="0">
            <a:spAutoFit/>
          </a:bodyPr>
          <a:lstStyle/>
          <a:p>
            <a:pPr marL="0" marR="0" lvl="0" indent="0" algn="l" rtl="0">
              <a:lnSpc>
                <a:spcPct val="133000"/>
              </a:lnSpc>
              <a:spcBef>
                <a:spcPts val="0"/>
              </a:spcBef>
              <a:spcAft>
                <a:spcPts val="0"/>
              </a:spcAft>
              <a:buNone/>
            </a:pPr>
            <a:r>
              <a:rPr lang="en-US" sz="4600" b="1" dirty="0">
                <a:solidFill>
                  <a:srgbClr val="2B8500"/>
                </a:solidFill>
              </a:rPr>
              <a:t>WEBSITE RECOMMENDATION</a:t>
            </a:r>
            <a:endParaRPr lang="en-US" sz="100" b="1" dirty="0"/>
          </a:p>
        </p:txBody>
      </p:sp>
      <p:cxnSp>
        <p:nvCxnSpPr>
          <p:cNvPr id="293" name="Google Shape;293;g3b4db1cfffc_2_20">
            <a:extLst>
              <a:ext uri="{FF2B5EF4-FFF2-40B4-BE49-F238E27FC236}">
                <a16:creationId xmlns:a16="http://schemas.microsoft.com/office/drawing/2014/main" id="{17774EFF-414D-2CD2-6CEB-8533A02681BA}"/>
              </a:ext>
            </a:extLst>
          </p:cNvPr>
          <p:cNvCxnSpPr/>
          <p:nvPr/>
        </p:nvCxnSpPr>
        <p:spPr>
          <a:xfrm>
            <a:off x="1556195" y="1349669"/>
            <a:ext cx="0" cy="5990400"/>
          </a:xfrm>
          <a:prstGeom prst="straightConnector1">
            <a:avLst/>
          </a:prstGeom>
          <a:noFill/>
          <a:ln w="95250" cap="rnd" cmpd="sng">
            <a:solidFill>
              <a:srgbClr val="5BAB5A"/>
            </a:solidFill>
            <a:prstDash val="dot"/>
            <a:round/>
            <a:headEnd type="none" w="sm" len="sm"/>
            <a:tailEnd type="none" w="sm" len="sm"/>
          </a:ln>
        </p:spPr>
      </p:cxnSp>
      <p:sp>
        <p:nvSpPr>
          <p:cNvPr id="297" name="Google Shape;297;g3b4db1cfffc_2_20">
            <a:extLst>
              <a:ext uri="{FF2B5EF4-FFF2-40B4-BE49-F238E27FC236}">
                <a16:creationId xmlns:a16="http://schemas.microsoft.com/office/drawing/2014/main" id="{F1F3A21F-D559-0156-5B35-EE28B2D2FFA8}"/>
              </a:ext>
            </a:extLst>
          </p:cNvPr>
          <p:cNvSpPr txBox="1"/>
          <p:nvPr/>
        </p:nvSpPr>
        <p:spPr>
          <a:xfrm>
            <a:off x="4216183" y="799983"/>
            <a:ext cx="9768458" cy="2036425"/>
          </a:xfrm>
          <a:prstGeom prst="rect">
            <a:avLst/>
          </a:prstGeom>
          <a:noFill/>
          <a:ln>
            <a:noFill/>
          </a:ln>
        </p:spPr>
        <p:txBody>
          <a:bodyPr spcFirstLastPara="1" wrap="square" lIns="91425" tIns="91425" rIns="91425" bIns="91425" anchor="t" anchorCtr="0">
            <a:spAutoFit/>
          </a:bodyPr>
          <a:lstStyle/>
          <a:p>
            <a:pPr lvl="0">
              <a:lnSpc>
                <a:spcPct val="200000"/>
              </a:lnSpc>
              <a:spcBef>
                <a:spcPts val="500"/>
              </a:spcBef>
            </a:pPr>
            <a:endParaRPr lang="en-PH" sz="2800" dirty="0">
              <a:solidFill>
                <a:schemeClr val="dk1"/>
              </a:solidFill>
            </a:endParaRPr>
          </a:p>
          <a:p>
            <a:pPr lvl="0">
              <a:lnSpc>
                <a:spcPct val="200000"/>
              </a:lnSpc>
              <a:spcBef>
                <a:spcPts val="500"/>
              </a:spcBef>
            </a:pPr>
            <a:r>
              <a:rPr lang="en-PH" sz="2800" dirty="0">
                <a:solidFill>
                  <a:schemeClr val="dk1"/>
                </a:solidFill>
              </a:rPr>
              <a:t>1. https://</a:t>
            </a:r>
            <a:r>
              <a:rPr lang="en-PH" sz="2800" dirty="0" err="1">
                <a:solidFill>
                  <a:schemeClr val="dk1"/>
                </a:solidFill>
              </a:rPr>
              <a:t>sspmadventist.org</a:t>
            </a:r>
            <a:r>
              <a:rPr lang="en-PH" sz="2800" dirty="0">
                <a:solidFill>
                  <a:schemeClr val="dk1"/>
                </a:solidFill>
              </a:rPr>
              <a:t>/</a:t>
            </a:r>
            <a:r>
              <a:rPr lang="en-PH" sz="2800" dirty="0" err="1">
                <a:solidFill>
                  <a:schemeClr val="dk1"/>
                </a:solidFill>
              </a:rPr>
              <a:t>personalministries</a:t>
            </a:r>
            <a:r>
              <a:rPr lang="en-PH" sz="2800" dirty="0">
                <a:solidFill>
                  <a:schemeClr val="dk1"/>
                </a:solidFill>
              </a:rPr>
              <a:t>/resources</a:t>
            </a:r>
            <a:endParaRPr sz="2800" dirty="0">
              <a:solidFill>
                <a:schemeClr val="dk1"/>
              </a:solidFill>
            </a:endParaRPr>
          </a:p>
        </p:txBody>
      </p:sp>
      <p:pic>
        <p:nvPicPr>
          <p:cNvPr id="2" name="Google Shape;95;p1">
            <a:extLst>
              <a:ext uri="{FF2B5EF4-FFF2-40B4-BE49-F238E27FC236}">
                <a16:creationId xmlns:a16="http://schemas.microsoft.com/office/drawing/2014/main" id="{2DAC9815-B6D1-7806-0395-B30361AFA452}"/>
              </a:ext>
            </a:extLst>
          </p:cNvPr>
          <p:cNvPicPr preferRelativeResize="0"/>
          <p:nvPr/>
        </p:nvPicPr>
        <p:blipFill>
          <a:blip r:embed="rId7">
            <a:alphaModFix/>
          </a:blip>
          <a:stretch>
            <a:fillRect/>
          </a:stretch>
        </p:blipFill>
        <p:spPr>
          <a:xfrm>
            <a:off x="6282390" y="8409243"/>
            <a:ext cx="1845200" cy="1723800"/>
          </a:xfrm>
          <a:prstGeom prst="rect">
            <a:avLst/>
          </a:prstGeom>
          <a:noFill/>
          <a:ln>
            <a:noFill/>
          </a:ln>
        </p:spPr>
      </p:pic>
      <p:pic>
        <p:nvPicPr>
          <p:cNvPr id="8" name="Picture 7">
            <a:extLst>
              <a:ext uri="{FF2B5EF4-FFF2-40B4-BE49-F238E27FC236}">
                <a16:creationId xmlns:a16="http://schemas.microsoft.com/office/drawing/2014/main" id="{97C93900-14CC-A02F-211A-C2AC53194CEA}"/>
              </a:ext>
            </a:extLst>
          </p:cNvPr>
          <p:cNvPicPr>
            <a:picLocks noChangeAspect="1"/>
          </p:cNvPicPr>
          <p:nvPr/>
        </p:nvPicPr>
        <p:blipFill>
          <a:blip r:embed="rId8"/>
          <a:srcRect t="5893"/>
          <a:stretch>
            <a:fillRect/>
          </a:stretch>
        </p:blipFill>
        <p:spPr>
          <a:xfrm>
            <a:off x="3724507" y="2984146"/>
            <a:ext cx="10281417" cy="5267243"/>
          </a:xfrm>
          <a:prstGeom prst="rect">
            <a:avLst/>
          </a:prstGeom>
        </p:spPr>
      </p:pic>
    </p:spTree>
    <p:extLst>
      <p:ext uri="{BB962C8B-B14F-4D97-AF65-F5344CB8AC3E}">
        <p14:creationId xmlns:p14="http://schemas.microsoft.com/office/powerpoint/2010/main" val="29129701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83">
          <a:extLst>
            <a:ext uri="{FF2B5EF4-FFF2-40B4-BE49-F238E27FC236}">
              <a16:creationId xmlns:a16="http://schemas.microsoft.com/office/drawing/2014/main" id="{2D7FF26A-D628-688E-B6A3-EABB6C48A511}"/>
            </a:ext>
          </a:extLst>
        </p:cNvPr>
        <p:cNvGrpSpPr/>
        <p:nvPr/>
      </p:nvGrpSpPr>
      <p:grpSpPr>
        <a:xfrm>
          <a:off x="0" y="0"/>
          <a:ext cx="0" cy="0"/>
          <a:chOff x="0" y="0"/>
          <a:chExt cx="0" cy="0"/>
        </a:xfrm>
      </p:grpSpPr>
      <p:sp>
        <p:nvSpPr>
          <p:cNvPr id="284" name="Google Shape;284;g3b4db1cfffc_2_20">
            <a:extLst>
              <a:ext uri="{FF2B5EF4-FFF2-40B4-BE49-F238E27FC236}">
                <a16:creationId xmlns:a16="http://schemas.microsoft.com/office/drawing/2014/main" id="{5E8A176E-E2CF-ED63-62CD-C98CA33B740F}"/>
              </a:ext>
            </a:extLst>
          </p:cNvPr>
          <p:cNvSpPr/>
          <p:nvPr/>
        </p:nvSpPr>
        <p:spPr>
          <a:xfrm>
            <a:off x="-180987" y="6264951"/>
            <a:ext cx="16057932" cy="4396110"/>
          </a:xfrm>
          <a:custGeom>
            <a:avLst/>
            <a:gdLst/>
            <a:ahLst/>
            <a:cxnLst/>
            <a:rect l="l" t="t" r="r" b="b"/>
            <a:pathLst>
              <a:path w="16057932" h="4396110" extrusionOk="0">
                <a:moveTo>
                  <a:pt x="0" y="0"/>
                </a:moveTo>
                <a:lnTo>
                  <a:pt x="16057932" y="0"/>
                </a:lnTo>
                <a:lnTo>
                  <a:pt x="16057932" y="4396110"/>
                </a:lnTo>
                <a:lnTo>
                  <a:pt x="0" y="4396110"/>
                </a:lnTo>
                <a:lnTo>
                  <a:pt x="0" y="0"/>
                </a:lnTo>
                <a:close/>
              </a:path>
            </a:pathLst>
          </a:custGeom>
          <a:blipFill rotWithShape="1">
            <a:blip r:embed="rId3">
              <a:alphaModFix amt="25000"/>
            </a:blip>
            <a:stretch>
              <a:fillRect t="-14335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85" name="Google Shape;285;g3b4db1cfffc_2_20">
            <a:extLst>
              <a:ext uri="{FF2B5EF4-FFF2-40B4-BE49-F238E27FC236}">
                <a16:creationId xmlns:a16="http://schemas.microsoft.com/office/drawing/2014/main" id="{A821500E-9DBB-BE1A-97B7-49F783D1B498}"/>
              </a:ext>
            </a:extLst>
          </p:cNvPr>
          <p:cNvSpPr/>
          <p:nvPr/>
        </p:nvSpPr>
        <p:spPr>
          <a:xfrm>
            <a:off x="15671806" y="0"/>
            <a:ext cx="2616194" cy="10287000"/>
          </a:xfrm>
          <a:custGeom>
            <a:avLst/>
            <a:gdLst/>
            <a:ahLst/>
            <a:cxnLst/>
            <a:rect l="l" t="t" r="r" b="b"/>
            <a:pathLst>
              <a:path w="2616194" h="10287000" extrusionOk="0">
                <a:moveTo>
                  <a:pt x="0" y="0"/>
                </a:moveTo>
                <a:lnTo>
                  <a:pt x="2616194" y="0"/>
                </a:lnTo>
                <a:lnTo>
                  <a:pt x="2616194" y="10287000"/>
                </a:lnTo>
                <a:lnTo>
                  <a:pt x="0" y="10287000"/>
                </a:lnTo>
                <a:lnTo>
                  <a:pt x="0" y="0"/>
                </a:lnTo>
                <a:close/>
              </a:path>
            </a:pathLst>
          </a:custGeom>
          <a:blipFill rotWithShape="1">
            <a:blip r:embed="rId4">
              <a:alphaModFix/>
            </a:blip>
            <a:stretch>
              <a:fillRect l="-274673" t="-7579" r="-97403" b="-877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6" name="Google Shape;286;g3b4db1cfffc_2_20">
            <a:extLst>
              <a:ext uri="{FF2B5EF4-FFF2-40B4-BE49-F238E27FC236}">
                <a16:creationId xmlns:a16="http://schemas.microsoft.com/office/drawing/2014/main" id="{7198C162-C6D4-E744-1C76-760231E60707}"/>
              </a:ext>
            </a:extLst>
          </p:cNvPr>
          <p:cNvSpPr/>
          <p:nvPr/>
        </p:nvSpPr>
        <p:spPr>
          <a:xfrm>
            <a:off x="545975" y="8068111"/>
            <a:ext cx="3879630" cy="2997014"/>
          </a:xfrm>
          <a:custGeom>
            <a:avLst/>
            <a:gdLst/>
            <a:ahLst/>
            <a:cxnLst/>
            <a:rect l="l" t="t" r="r" b="b"/>
            <a:pathLst>
              <a:path w="3879630" h="2997014" extrusionOk="0">
                <a:moveTo>
                  <a:pt x="0" y="0"/>
                </a:moveTo>
                <a:lnTo>
                  <a:pt x="3879630" y="0"/>
                </a:lnTo>
                <a:lnTo>
                  <a:pt x="3879630" y="2997015"/>
                </a:lnTo>
                <a:lnTo>
                  <a:pt x="0" y="2997015"/>
                </a:lnTo>
                <a:lnTo>
                  <a:pt x="0" y="0"/>
                </a:lnTo>
                <a:close/>
              </a:path>
            </a:pathLst>
          </a:custGeom>
          <a:blipFill rotWithShape="1">
            <a:blip r:embed="rId5">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7" name="Google Shape;287;g3b4db1cfffc_2_20">
            <a:extLst>
              <a:ext uri="{FF2B5EF4-FFF2-40B4-BE49-F238E27FC236}">
                <a16:creationId xmlns:a16="http://schemas.microsoft.com/office/drawing/2014/main" id="{0D3ED8C3-A264-7005-1ED2-85ED68EA9054}"/>
              </a:ext>
            </a:extLst>
          </p:cNvPr>
          <p:cNvSpPr/>
          <p:nvPr/>
        </p:nvSpPr>
        <p:spPr>
          <a:xfrm>
            <a:off x="15864885" y="339322"/>
            <a:ext cx="2230037" cy="2230037"/>
          </a:xfrm>
          <a:custGeom>
            <a:avLst/>
            <a:gdLst/>
            <a:ahLst/>
            <a:cxnLst/>
            <a:rect l="l" t="t" r="r" b="b"/>
            <a:pathLst>
              <a:path w="2230037" h="2230037" extrusionOk="0">
                <a:moveTo>
                  <a:pt x="0" y="0"/>
                </a:moveTo>
                <a:lnTo>
                  <a:pt x="2230037" y="0"/>
                </a:lnTo>
                <a:lnTo>
                  <a:pt x="2230037" y="2230037"/>
                </a:lnTo>
                <a:lnTo>
                  <a:pt x="0" y="223003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88" name="Google Shape;288;g3b4db1cfffc_2_20">
            <a:extLst>
              <a:ext uri="{FF2B5EF4-FFF2-40B4-BE49-F238E27FC236}">
                <a16:creationId xmlns:a16="http://schemas.microsoft.com/office/drawing/2014/main" id="{8D2803E2-0DF3-88A5-C606-7CD74A3FC3C3}"/>
              </a:ext>
            </a:extLst>
          </p:cNvPr>
          <p:cNvGrpSpPr/>
          <p:nvPr/>
        </p:nvGrpSpPr>
        <p:grpSpPr>
          <a:xfrm>
            <a:off x="9775493" y="9271143"/>
            <a:ext cx="5421973" cy="554792"/>
            <a:chOff x="0" y="-9525"/>
            <a:chExt cx="1428000" cy="146117"/>
          </a:xfrm>
        </p:grpSpPr>
        <p:sp>
          <p:nvSpPr>
            <p:cNvPr id="289" name="Google Shape;289;g3b4db1cfffc_2_20">
              <a:extLst>
                <a:ext uri="{FF2B5EF4-FFF2-40B4-BE49-F238E27FC236}">
                  <a16:creationId xmlns:a16="http://schemas.microsoft.com/office/drawing/2014/main" id="{BA73CA92-BEEF-2920-0AEB-296B333C17AB}"/>
                </a:ext>
              </a:extLst>
            </p:cNvPr>
            <p:cNvSpPr/>
            <p:nvPr/>
          </p:nvSpPr>
          <p:spPr>
            <a:xfrm>
              <a:off x="0" y="0"/>
              <a:ext cx="1427975" cy="136592"/>
            </a:xfrm>
            <a:custGeom>
              <a:avLst/>
              <a:gdLst/>
              <a:ahLst/>
              <a:cxnLst/>
              <a:rect l="l" t="t" r="r" b="b"/>
              <a:pathLst>
                <a:path w="1427975" h="136592" extrusionOk="0">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0" name="Google Shape;290;g3b4db1cfffc_2_20">
              <a:extLst>
                <a:ext uri="{FF2B5EF4-FFF2-40B4-BE49-F238E27FC236}">
                  <a16:creationId xmlns:a16="http://schemas.microsoft.com/office/drawing/2014/main" id="{B555E060-4105-C56D-5988-DAAE8BC65B07}"/>
                </a:ext>
              </a:extLst>
            </p:cNvPr>
            <p:cNvSpPr txBox="1"/>
            <p:nvPr/>
          </p:nvSpPr>
          <p:spPr>
            <a:xfrm>
              <a:off x="0" y="-9525"/>
              <a:ext cx="1428000" cy="146100"/>
            </a:xfrm>
            <a:prstGeom prst="rect">
              <a:avLst/>
            </a:prstGeom>
            <a:noFill/>
            <a:ln>
              <a:noFill/>
            </a:ln>
          </p:spPr>
          <p:txBody>
            <a:bodyPr spcFirstLastPara="1" wrap="square" lIns="50800" tIns="50800" rIns="50800" bIns="50800" anchor="ctr" anchorCtr="0">
              <a:noAutofit/>
            </a:bodyPr>
            <a:lstStyle/>
            <a:p>
              <a:pPr marL="0" marR="0" lvl="0" indent="0" algn="ctr" rtl="0">
                <a:lnSpc>
                  <a:spcPct val="130000"/>
                </a:lnSpc>
                <a:spcBef>
                  <a:spcPts val="0"/>
                </a:spcBef>
                <a:spcAft>
                  <a:spcPts val="0"/>
                </a:spcAft>
                <a:buNone/>
              </a:pPr>
              <a:r>
                <a:rPr lang="en-US" sz="1800" b="1">
                  <a:solidFill>
                    <a:srgbClr val="EDEAD0"/>
                  </a:solidFill>
                  <a:latin typeface="Noto Sans"/>
                  <a:ea typeface="Noto Sans"/>
                  <a:cs typeface="Noto Sans"/>
                  <a:sym typeface="Noto Sans"/>
                </a:rPr>
                <a:t>CLPM PASTORS' ON-BOARDING BOOTCAMP</a:t>
              </a:r>
              <a:endParaRPr/>
            </a:p>
          </p:txBody>
        </p:sp>
      </p:grpSp>
      <p:cxnSp>
        <p:nvCxnSpPr>
          <p:cNvPr id="291" name="Google Shape;291;g3b4db1cfffc_2_20">
            <a:extLst>
              <a:ext uri="{FF2B5EF4-FFF2-40B4-BE49-F238E27FC236}">
                <a16:creationId xmlns:a16="http://schemas.microsoft.com/office/drawing/2014/main" id="{30893D51-CFB5-1EFE-7B2D-28956628BDC3}"/>
              </a:ext>
            </a:extLst>
          </p:cNvPr>
          <p:cNvCxnSpPr/>
          <p:nvPr/>
        </p:nvCxnSpPr>
        <p:spPr>
          <a:xfrm>
            <a:off x="4634487" y="9566619"/>
            <a:ext cx="5278200" cy="0"/>
          </a:xfrm>
          <a:prstGeom prst="straightConnector1">
            <a:avLst/>
          </a:prstGeom>
          <a:noFill/>
          <a:ln w="38100" cap="rnd" cmpd="sng">
            <a:solidFill>
              <a:srgbClr val="53655B"/>
            </a:solidFill>
            <a:prstDash val="solid"/>
            <a:round/>
            <a:headEnd type="none" w="sm" len="sm"/>
            <a:tailEnd type="none" w="sm" len="sm"/>
          </a:ln>
        </p:spPr>
      </p:cxnSp>
      <p:sp>
        <p:nvSpPr>
          <p:cNvPr id="292" name="Google Shape;292;g3b4db1cfffc_2_20">
            <a:extLst>
              <a:ext uri="{FF2B5EF4-FFF2-40B4-BE49-F238E27FC236}">
                <a16:creationId xmlns:a16="http://schemas.microsoft.com/office/drawing/2014/main" id="{1DD28F77-52AF-86B7-8D62-563F301574B2}"/>
              </a:ext>
            </a:extLst>
          </p:cNvPr>
          <p:cNvSpPr txBox="1"/>
          <p:nvPr/>
        </p:nvSpPr>
        <p:spPr>
          <a:xfrm>
            <a:off x="3966846" y="550412"/>
            <a:ext cx="11640000" cy="941476"/>
          </a:xfrm>
          <a:prstGeom prst="rect">
            <a:avLst/>
          </a:prstGeom>
          <a:noFill/>
          <a:ln>
            <a:noFill/>
          </a:ln>
        </p:spPr>
        <p:txBody>
          <a:bodyPr spcFirstLastPara="1" wrap="square" lIns="0" tIns="0" rIns="0" bIns="0" anchor="t" anchorCtr="0">
            <a:spAutoFit/>
          </a:bodyPr>
          <a:lstStyle/>
          <a:p>
            <a:pPr marL="0" marR="0" lvl="0" indent="0" algn="l" rtl="0">
              <a:lnSpc>
                <a:spcPct val="133000"/>
              </a:lnSpc>
              <a:spcBef>
                <a:spcPts val="0"/>
              </a:spcBef>
              <a:spcAft>
                <a:spcPts val="0"/>
              </a:spcAft>
              <a:buNone/>
            </a:pPr>
            <a:r>
              <a:rPr lang="en-US" sz="4600" b="1" dirty="0">
                <a:solidFill>
                  <a:srgbClr val="2B8500"/>
                </a:solidFill>
              </a:rPr>
              <a:t>   WEBSITE RECOMMENDATION</a:t>
            </a:r>
            <a:endParaRPr sz="100" b="1" dirty="0"/>
          </a:p>
        </p:txBody>
      </p:sp>
      <p:cxnSp>
        <p:nvCxnSpPr>
          <p:cNvPr id="293" name="Google Shape;293;g3b4db1cfffc_2_20">
            <a:extLst>
              <a:ext uri="{FF2B5EF4-FFF2-40B4-BE49-F238E27FC236}">
                <a16:creationId xmlns:a16="http://schemas.microsoft.com/office/drawing/2014/main" id="{824AFFF9-07F0-CD0E-96E9-49BFEFDB2583}"/>
              </a:ext>
            </a:extLst>
          </p:cNvPr>
          <p:cNvCxnSpPr/>
          <p:nvPr/>
        </p:nvCxnSpPr>
        <p:spPr>
          <a:xfrm>
            <a:off x="1556195" y="1349669"/>
            <a:ext cx="0" cy="5990400"/>
          </a:xfrm>
          <a:prstGeom prst="straightConnector1">
            <a:avLst/>
          </a:prstGeom>
          <a:noFill/>
          <a:ln w="95250" cap="rnd" cmpd="sng">
            <a:solidFill>
              <a:srgbClr val="5BAB5A"/>
            </a:solidFill>
            <a:prstDash val="dot"/>
            <a:round/>
            <a:headEnd type="none" w="sm" len="sm"/>
            <a:tailEnd type="none" w="sm" len="sm"/>
          </a:ln>
        </p:spPr>
      </p:cxnSp>
      <p:sp>
        <p:nvSpPr>
          <p:cNvPr id="297" name="Google Shape;297;g3b4db1cfffc_2_20">
            <a:extLst>
              <a:ext uri="{FF2B5EF4-FFF2-40B4-BE49-F238E27FC236}">
                <a16:creationId xmlns:a16="http://schemas.microsoft.com/office/drawing/2014/main" id="{455B42C9-2DEE-C95F-0BAE-461B0F9711AE}"/>
              </a:ext>
            </a:extLst>
          </p:cNvPr>
          <p:cNvSpPr txBox="1"/>
          <p:nvPr/>
        </p:nvSpPr>
        <p:spPr>
          <a:xfrm>
            <a:off x="4652360" y="374572"/>
            <a:ext cx="9768458" cy="2159535"/>
          </a:xfrm>
          <a:prstGeom prst="rect">
            <a:avLst/>
          </a:prstGeom>
          <a:noFill/>
          <a:ln>
            <a:noFill/>
          </a:ln>
        </p:spPr>
        <p:txBody>
          <a:bodyPr spcFirstLastPara="1" wrap="square" lIns="91425" tIns="91425" rIns="91425" bIns="91425" anchor="t" anchorCtr="0">
            <a:spAutoFit/>
          </a:bodyPr>
          <a:lstStyle/>
          <a:p>
            <a:pPr lvl="0">
              <a:lnSpc>
                <a:spcPct val="200000"/>
              </a:lnSpc>
              <a:spcBef>
                <a:spcPts val="500"/>
              </a:spcBef>
            </a:pPr>
            <a:endParaRPr lang="en-PH" sz="2800" dirty="0">
              <a:solidFill>
                <a:schemeClr val="dk1"/>
              </a:solidFill>
            </a:endParaRPr>
          </a:p>
          <a:p>
            <a:pPr lvl="0">
              <a:lnSpc>
                <a:spcPct val="200000"/>
              </a:lnSpc>
              <a:spcBef>
                <a:spcPts val="500"/>
              </a:spcBef>
            </a:pPr>
            <a:r>
              <a:rPr lang="en-PH" sz="3200" dirty="0">
                <a:solidFill>
                  <a:schemeClr val="dk1"/>
                </a:solidFill>
              </a:rPr>
              <a:t>2. https://</a:t>
            </a:r>
            <a:r>
              <a:rPr lang="en-PH" sz="3200" dirty="0" err="1">
                <a:solidFill>
                  <a:schemeClr val="dk1"/>
                </a:solidFill>
              </a:rPr>
              <a:t>www.communityservices.org</a:t>
            </a:r>
            <a:r>
              <a:rPr lang="en-PH" sz="3200" dirty="0">
                <a:solidFill>
                  <a:schemeClr val="dk1"/>
                </a:solidFill>
              </a:rPr>
              <a:t>/</a:t>
            </a:r>
            <a:endParaRPr sz="3200" dirty="0">
              <a:solidFill>
                <a:schemeClr val="dk1"/>
              </a:solidFill>
            </a:endParaRPr>
          </a:p>
        </p:txBody>
      </p:sp>
      <p:pic>
        <p:nvPicPr>
          <p:cNvPr id="2" name="Google Shape;95;p1">
            <a:extLst>
              <a:ext uri="{FF2B5EF4-FFF2-40B4-BE49-F238E27FC236}">
                <a16:creationId xmlns:a16="http://schemas.microsoft.com/office/drawing/2014/main" id="{053215F1-7675-AC54-2521-4CA31D80BEB3}"/>
              </a:ext>
            </a:extLst>
          </p:cNvPr>
          <p:cNvPicPr preferRelativeResize="0"/>
          <p:nvPr/>
        </p:nvPicPr>
        <p:blipFill>
          <a:blip r:embed="rId7">
            <a:alphaModFix/>
          </a:blip>
          <a:stretch>
            <a:fillRect/>
          </a:stretch>
        </p:blipFill>
        <p:spPr>
          <a:xfrm>
            <a:off x="6282390" y="8409243"/>
            <a:ext cx="1845200" cy="1723800"/>
          </a:xfrm>
          <a:prstGeom prst="rect">
            <a:avLst/>
          </a:prstGeom>
          <a:noFill/>
          <a:ln>
            <a:noFill/>
          </a:ln>
        </p:spPr>
      </p:pic>
      <p:pic>
        <p:nvPicPr>
          <p:cNvPr id="4" name="Picture 3" descr="A screenshot of a website&#10;&#10;AI-generated content may be incorrect.">
            <a:extLst>
              <a:ext uri="{FF2B5EF4-FFF2-40B4-BE49-F238E27FC236}">
                <a16:creationId xmlns:a16="http://schemas.microsoft.com/office/drawing/2014/main" id="{1132901A-F484-5BCE-AFF7-10ACEC2B81D4}"/>
              </a:ext>
            </a:extLst>
          </p:cNvPr>
          <p:cNvPicPr>
            <a:picLocks noChangeAspect="1"/>
          </p:cNvPicPr>
          <p:nvPr/>
        </p:nvPicPr>
        <p:blipFill>
          <a:blip r:embed="rId8"/>
          <a:stretch>
            <a:fillRect/>
          </a:stretch>
        </p:blipFill>
        <p:spPr>
          <a:xfrm>
            <a:off x="2631691" y="2709948"/>
            <a:ext cx="11639995" cy="5439976"/>
          </a:xfrm>
          <a:prstGeom prst="rect">
            <a:avLst/>
          </a:prstGeom>
        </p:spPr>
      </p:pic>
    </p:spTree>
    <p:extLst>
      <p:ext uri="{BB962C8B-B14F-4D97-AF65-F5344CB8AC3E}">
        <p14:creationId xmlns:p14="http://schemas.microsoft.com/office/powerpoint/2010/main" val="389293400"/>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1131</TotalTime>
  <Words>1773</Words>
  <Application>Microsoft Macintosh PowerPoint</Application>
  <PresentationFormat>Custom</PresentationFormat>
  <Paragraphs>331</Paragraphs>
  <Slides>30</Slides>
  <Notes>30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Arial</vt:lpstr>
      <vt:lpstr>Calibri</vt:lpstr>
      <vt:lpstr>Noto Sans</vt:lpstr>
      <vt:lpstr>Times New Roman</vt:lpstr>
      <vt:lpstr>Wingdings</vt:lpstr>
      <vt:lpstr>Gurmukhi MT</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office1081</cp:lastModifiedBy>
  <cp:revision>11</cp:revision>
  <dcterms:created xsi:type="dcterms:W3CDTF">2006-08-16T00:00:00Z</dcterms:created>
  <dcterms:modified xsi:type="dcterms:W3CDTF">2026-01-12T07:15:16Z</dcterms:modified>
</cp:coreProperties>
</file>