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4" r:id="rId3"/>
    <p:sldId id="285" r:id="rId4"/>
    <p:sldId id="277" r:id="rId5"/>
    <p:sldId id="286" r:id="rId6"/>
    <p:sldId id="275" r:id="rId7"/>
    <p:sldId id="276" r:id="rId8"/>
  </p:sldIdLst>
  <p:sldSz cx="18288000" cy="10287000"/>
  <p:notesSz cx="6858000" cy="9144000"/>
  <p:embeddedFontLst>
    <p:embeddedFont>
      <p:font typeface="AkayaKanadaka" panose="02010502080401010103" pitchFamily="2" charset="77"/>
      <p:regular r:id="rId9"/>
    </p:embeddedFont>
    <p:embeddedFont>
      <p:font typeface="Brans-DemiBold" pitchFamily="2" charset="77"/>
      <p:regular r:id="rId10"/>
      <p:bold r:id="rId11"/>
    </p:embeddedFont>
    <p:embeddedFont>
      <p:font typeface="Noto Sans Bold" panose="020B080204050402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73" autoAdjust="0"/>
    <p:restoredTop sz="94516" autoAdjust="0"/>
  </p:normalViewPr>
  <p:slideViewPr>
    <p:cSldViewPr>
      <p:cViewPr varScale="1">
        <p:scale>
          <a:sx n="73" d="100"/>
          <a:sy n="73" d="100"/>
        </p:scale>
        <p:origin x="25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88634" cy="10287000"/>
          </a:xfrm>
          <a:custGeom>
            <a:avLst/>
            <a:gdLst/>
            <a:ahLst/>
            <a:cxnLst/>
            <a:rect l="l" t="t" r="r" b="b"/>
            <a:pathLst>
              <a:path w="2688634" h="10287000">
                <a:moveTo>
                  <a:pt x="0" y="0"/>
                </a:moveTo>
                <a:lnTo>
                  <a:pt x="2688635" y="0"/>
                </a:lnTo>
                <a:lnTo>
                  <a:pt x="26886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7300" t="-7576" r="-92100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4581377" y="-488561"/>
            <a:ext cx="0" cy="3266099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001815" y="1156956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0" y="0"/>
                </a:moveTo>
                <a:lnTo>
                  <a:pt x="1270000" y="0"/>
                </a:lnTo>
                <a:lnTo>
                  <a:pt x="1270000" y="1270000"/>
                </a:ln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970042" y="8156273"/>
            <a:ext cx="3893076" cy="734410"/>
          </a:xfrm>
          <a:custGeom>
            <a:avLst/>
            <a:gdLst/>
            <a:ahLst/>
            <a:cxnLst/>
            <a:rect l="l" t="t" r="r" b="b"/>
            <a:pathLst>
              <a:path w="1025337" h="193425">
                <a:moveTo>
                  <a:pt x="96712" y="0"/>
                </a:moveTo>
                <a:lnTo>
                  <a:pt x="928624" y="0"/>
                </a:lnTo>
                <a:cubicBezTo>
                  <a:pt x="954274" y="0"/>
                  <a:pt x="978873" y="10189"/>
                  <a:pt x="997010" y="28326"/>
                </a:cubicBezTo>
                <a:cubicBezTo>
                  <a:pt x="1015147" y="46463"/>
                  <a:pt x="1025337" y="71063"/>
                  <a:pt x="1025337" y="96712"/>
                </a:cubicBezTo>
                <a:lnTo>
                  <a:pt x="1025337" y="96712"/>
                </a:lnTo>
                <a:cubicBezTo>
                  <a:pt x="1025337" y="150125"/>
                  <a:pt x="982037" y="193425"/>
                  <a:pt x="928624" y="193425"/>
                </a:cubicBezTo>
                <a:lnTo>
                  <a:pt x="96712" y="193425"/>
                </a:lnTo>
                <a:cubicBezTo>
                  <a:pt x="43300" y="193425"/>
                  <a:pt x="0" y="150125"/>
                  <a:pt x="0" y="96712"/>
                </a:cubicBezTo>
                <a:lnTo>
                  <a:pt x="0" y="96712"/>
                </a:lnTo>
                <a:cubicBezTo>
                  <a:pt x="0" y="43300"/>
                  <a:pt x="43300" y="0"/>
                  <a:pt x="96712" y="0"/>
                </a:cubicBezTo>
                <a:close/>
              </a:path>
            </a:pathLst>
          </a:custGeom>
          <a:solidFill>
            <a:srgbClr val="418D40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970042" y="8102025"/>
            <a:ext cx="3893076" cy="84290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50"/>
              </a:lnSpc>
            </a:pPr>
            <a:r>
              <a:rPr lang="en-US" sz="25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JANUARY 12, 2026</a:t>
            </a:r>
          </a:p>
        </p:txBody>
      </p:sp>
      <p:sp>
        <p:nvSpPr>
          <p:cNvPr id="9" name="Freeform 9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970042" y="4546152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ON-BOARDING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70042" y="2825696"/>
            <a:ext cx="5004630" cy="188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94"/>
              </a:lnSpc>
            </a:pPr>
            <a:r>
              <a:rPr lang="en-US" sz="11499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PASTORS'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70042" y="6104948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BOOTCAMP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70042" y="960106"/>
            <a:ext cx="3001774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Central Luzon Provinces Mission</a:t>
            </a:r>
          </a:p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of the Seventh-day Adventists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0F0F8-06CC-2E17-615C-257820FF9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999" y="1298854"/>
            <a:ext cx="1096815" cy="1128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18363-CFCE-FA69-47DE-56F4DF782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in a white dress&#10;&#10;Description automatically generated">
            <a:extLst>
              <a:ext uri="{FF2B5EF4-FFF2-40B4-BE49-F238E27FC236}">
                <a16:creationId xmlns:a16="http://schemas.microsoft.com/office/drawing/2014/main" id="{5E30A564-E7AE-1A7A-DB62-6E1B3E1BB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37" y="-1"/>
            <a:ext cx="6204863" cy="9307295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50691C18-11B4-E8F7-FC99-1379AFC4CC20}"/>
              </a:ext>
            </a:extLst>
          </p:cNvPr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A71253B-AFD4-77DD-1F8B-F2E283C6ABB1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6546B2B-2E69-BC18-A49E-92428ABE115D}"/>
              </a:ext>
            </a:extLst>
          </p:cNvPr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53312E0-D3C5-4230-28F0-6D600BBAE746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AA414EA-044A-3A03-6E69-1B90795113D9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E482431-7639-418C-7B7E-F4A591F091CE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F2F3F2E-FA1D-F287-126A-A20F2E3EC102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7CD517CF-4A95-65FB-8251-51D43EDE0749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C53FDD-1D97-B4C9-AC60-4B76A6D0FE97}"/>
              </a:ext>
            </a:extLst>
          </p:cNvPr>
          <p:cNvSpPr txBox="1"/>
          <p:nvPr/>
        </p:nvSpPr>
        <p:spPr>
          <a:xfrm>
            <a:off x="341800" y="630367"/>
            <a:ext cx="118846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66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The Adventist Education </a:t>
            </a:r>
          </a:p>
          <a:p>
            <a:r>
              <a:rPr lang="en-PH" sz="66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Department of Central </a:t>
            </a:r>
          </a:p>
          <a:p>
            <a:r>
              <a:rPr lang="en-PH" sz="66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Luzon Provinces Mission</a:t>
            </a:r>
            <a:endParaRPr lang="en-US" sz="6600" b="1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E3379A-4D58-851A-0AF9-EAEAF4A4F95F}"/>
              </a:ext>
            </a:extLst>
          </p:cNvPr>
          <p:cNvSpPr txBox="1"/>
          <p:nvPr/>
        </p:nvSpPr>
        <p:spPr>
          <a:xfrm>
            <a:off x="33671" y="4342053"/>
            <a:ext cx="93389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800" b="0" i="0" dirty="0">
                <a:effectLst/>
                <a:latin typeface="system-ui"/>
              </a:rPr>
              <a:t>A departmental office of the </a:t>
            </a:r>
          </a:p>
          <a:p>
            <a:r>
              <a:rPr lang="en-PH" sz="4800" b="0" i="0" dirty="0">
                <a:effectLst/>
                <a:latin typeface="system-ui"/>
              </a:rPr>
              <a:t>Seventh- day Adventist Church in </a:t>
            </a:r>
          </a:p>
          <a:p>
            <a:r>
              <a:rPr lang="en-PH" sz="4800" b="0" i="0" dirty="0">
                <a:effectLst/>
                <a:latin typeface="system-ui"/>
              </a:rPr>
              <a:t>Region III. The department is headed </a:t>
            </a:r>
          </a:p>
          <a:p>
            <a:r>
              <a:rPr lang="en-PH" sz="4800" b="0" i="0" dirty="0">
                <a:effectLst/>
                <a:latin typeface="system-ui"/>
              </a:rPr>
              <a:t>by Jesusa R. </a:t>
            </a:r>
            <a:r>
              <a:rPr lang="en-PH" sz="4800" dirty="0">
                <a:latin typeface="system-ui"/>
              </a:rPr>
              <a:t>V</a:t>
            </a:r>
            <a:r>
              <a:rPr lang="en-PH" sz="4800" b="0" i="0" dirty="0">
                <a:effectLst/>
                <a:latin typeface="system-ui"/>
              </a:rPr>
              <a:t>enida, the current </a:t>
            </a:r>
          </a:p>
          <a:p>
            <a:r>
              <a:rPr lang="en-PH" sz="4800" b="0" i="0" dirty="0">
                <a:effectLst/>
                <a:latin typeface="system-ui"/>
              </a:rPr>
              <a:t>Education Superintendent.</a:t>
            </a:r>
            <a:endParaRPr lang="en-US" sz="4800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8283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06015-D5C2-0AED-C208-5B60F9E8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FE6329-B43D-5731-D721-541183DB8D83}"/>
              </a:ext>
            </a:extLst>
          </p:cNvPr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494C73-0BE5-363B-376D-8DF67E0C2CB5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73E7F58-A48A-66F8-D19C-DD01B1233E24}"/>
              </a:ext>
            </a:extLst>
          </p:cNvPr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D08527F-305F-80AA-B998-E565E7F2EBB3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68D6341-6821-E0A0-A199-3B1B4472FD37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CED28D7-347E-1E9E-D7CE-A3481D9DA59A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0AC2045-A156-2FF8-4731-7AA87F93ABF2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18AA408A-0B96-2C17-D262-F0CAAF969741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D92EAF-37D0-03D2-8B25-40B6A93A8157}"/>
              </a:ext>
            </a:extLst>
          </p:cNvPr>
          <p:cNvSpPr txBox="1"/>
          <p:nvPr/>
        </p:nvSpPr>
        <p:spPr>
          <a:xfrm>
            <a:off x="193078" y="742712"/>
            <a:ext cx="150042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66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ROLE AND SCOPE</a:t>
            </a:r>
            <a:endParaRPr lang="en-US" sz="6600" b="1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684598-C720-CE3D-DD79-463B19CBE21F}"/>
              </a:ext>
            </a:extLst>
          </p:cNvPr>
          <p:cNvSpPr txBox="1"/>
          <p:nvPr/>
        </p:nvSpPr>
        <p:spPr>
          <a:xfrm>
            <a:off x="1562023" y="2153468"/>
            <a:ext cx="136353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sz="40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The Education Department is responsible for the coordination, promotion, and quality of the Seventh-Day Adventist educational program across region III. This involves working with various levels of educational institutions - from kindergarten, elementary and secondary to integrate the Adventist philosophy of education which emphasizes the balanced development of the whole person (spiritual, physical, intellectual, and social- emotional).</a:t>
            </a:r>
            <a:endParaRPr lang="en-US" sz="4000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4641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E560-3127-0C66-BBBD-753D090DB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E55388-23FF-F380-5C18-9099DFB4CB83}"/>
              </a:ext>
            </a:extLst>
          </p:cNvPr>
          <p:cNvSpPr/>
          <p:nvPr/>
        </p:nvSpPr>
        <p:spPr>
          <a:xfrm>
            <a:off x="7890" y="5890890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046341A-5926-B5D5-C4F2-F62BC9C64444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C2FE0F5-31C2-D2FD-30AB-5FE62AF9450A}"/>
              </a:ext>
            </a:extLst>
          </p:cNvPr>
          <p:cNvSpPr/>
          <p:nvPr/>
        </p:nvSpPr>
        <p:spPr>
          <a:xfrm>
            <a:off x="472494" y="743937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9549B1D-56CD-8129-FD2A-D781899897C8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49BA9FA-AE28-0A0C-F7BF-2EC6153661A8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9D58B35-A590-2AD4-C262-A377429E2318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73C491D-AD15-3A5D-BE00-C107A0C27F56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1AB1327F-CF8C-4051-0FFB-C1AEA5E92CDA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46864E-9F59-2BE6-C4A5-6FE42F93336D}"/>
              </a:ext>
            </a:extLst>
          </p:cNvPr>
          <p:cNvSpPr txBox="1"/>
          <p:nvPr/>
        </p:nvSpPr>
        <p:spPr>
          <a:xfrm>
            <a:off x="1219200" y="3134624"/>
            <a:ext cx="136353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800" dirty="0">
                <a:latin typeface="AkayaKanadaka" panose="02010502080401010103" pitchFamily="2" charset="77"/>
                <a:cs typeface="AkayaKanadaka" panose="02010502080401010103" pitchFamily="2" charset="77"/>
              </a:rPr>
              <a:t>T</a:t>
            </a:r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here are 18 elementary schools and 1 academy in CLPM territory. The spiritual emphasis theme for the 2026-2030 period: “Grounded in the Bible, Focus on the Mission”</a:t>
            </a:r>
          </a:p>
          <a:p>
            <a:r>
              <a:rPr lang="en-PH" sz="4800" dirty="0">
                <a:latin typeface="AkayaKanadaka" panose="02010502080401010103" pitchFamily="2" charset="77"/>
                <a:cs typeface="AkayaKanadaka" panose="02010502080401010103" pitchFamily="2" charset="77"/>
              </a:rPr>
              <a:t>2026 focus on GOD’S IDENTITY</a:t>
            </a:r>
          </a:p>
          <a:p>
            <a:r>
              <a:rPr lang="en-PH" sz="4800" dirty="0">
                <a:latin typeface="AkayaKanadaka" panose="02010502080401010103" pitchFamily="2" charset="77"/>
                <a:cs typeface="AkayaKanadaka" panose="02010502080401010103" pitchFamily="2" charset="77"/>
              </a:rPr>
              <a:t>“Rise Up ! Reflect His Image , Live his  Character”</a:t>
            </a:r>
            <a:endParaRPr lang="en-US" sz="4800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90323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B6337-6049-4955-59FD-DBBD0274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767A36E-7820-372B-9A7A-DB78A3170468}"/>
              </a:ext>
            </a:extLst>
          </p:cNvPr>
          <p:cNvSpPr/>
          <p:nvPr/>
        </p:nvSpPr>
        <p:spPr>
          <a:xfrm>
            <a:off x="7890" y="5890890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38B752F-A862-5555-0779-8DD5577C67E5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50A4E1B-9E15-67E2-1EB7-86F7EC485486}"/>
              </a:ext>
            </a:extLst>
          </p:cNvPr>
          <p:cNvSpPr/>
          <p:nvPr/>
        </p:nvSpPr>
        <p:spPr>
          <a:xfrm>
            <a:off x="472494" y="743937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5403431-BBEA-0B16-0749-C7265FE3BF10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6F73F9E-5965-9CB4-256B-F63AD7521A06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F147D50-89A4-B990-4F23-B376E429DE77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3BB4D00-01D8-776B-D6FD-0B7DC58C5027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147B2A48-D4C2-DDB2-A278-99FAA9F7D4CC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5CC113-18AB-4F73-5021-543C2FE30578}"/>
              </a:ext>
            </a:extLst>
          </p:cNvPr>
          <p:cNvSpPr txBox="1"/>
          <p:nvPr/>
        </p:nvSpPr>
        <p:spPr>
          <a:xfrm>
            <a:off x="914399" y="3734525"/>
            <a:ext cx="136353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• Communion with God </a:t>
            </a:r>
          </a:p>
          <a:p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• Identity in Christ </a:t>
            </a:r>
          </a:p>
          <a:p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• Unity through the Holy Spirit </a:t>
            </a:r>
          </a:p>
          <a:p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• Mission for all</a:t>
            </a:r>
            <a:endParaRPr lang="en-US" sz="4800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7040C7-AC55-83B3-03A6-6FB441DC14C8}"/>
              </a:ext>
            </a:extLst>
          </p:cNvPr>
          <p:cNvSpPr txBox="1"/>
          <p:nvPr/>
        </p:nvSpPr>
        <p:spPr>
          <a:xfrm>
            <a:off x="914400" y="789521"/>
            <a:ext cx="13635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800" b="0" i="0" dirty="0">
                <a:effectLst/>
                <a:latin typeface="AkayaKanadaka" panose="02010502080401010103" pitchFamily="2" charset="77"/>
                <a:cs typeface="AkayaKanadaka" panose="02010502080401010103" pitchFamily="2" charset="77"/>
              </a:rPr>
              <a:t>The “I Will Go” strategic plan is a global initiative with four strategic priorities that the education department incorporates into its mission.</a:t>
            </a:r>
            <a:endParaRPr lang="en-US" sz="4800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85767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8C2F0-530D-83EF-A111-A6855DEA0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6D8CCA-14A9-16CD-FFB3-B251A14ED0E7}"/>
              </a:ext>
            </a:extLst>
          </p:cNvPr>
          <p:cNvSpPr/>
          <p:nvPr/>
        </p:nvSpPr>
        <p:spPr>
          <a:xfrm>
            <a:off x="-237322" y="5908937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EA96CE9-98A1-6CBE-4F5D-8215D0E44F53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3E80A38-7CC6-B81F-544E-D01061433707}"/>
              </a:ext>
            </a:extLst>
          </p:cNvPr>
          <p:cNvSpPr/>
          <p:nvPr/>
        </p:nvSpPr>
        <p:spPr>
          <a:xfrm>
            <a:off x="527575" y="754102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38AA85A-0999-FAFC-49E0-960844009316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459A315-E788-CB94-96DB-C4613B2054CB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282E8F6-564D-1949-7FFC-FE72332BA6C8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F6BE56C-24C0-324C-2858-A81FAEED822E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4599BBD5-E6C3-4C69-97C0-BF91E374B11B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310BB1-CEEE-3B7B-E625-E15D77CF2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94762"/>
              </p:ext>
            </p:extLst>
          </p:nvPr>
        </p:nvGraphicFramePr>
        <p:xfrm>
          <a:off x="1143000" y="45721"/>
          <a:ext cx="13106400" cy="77282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774">
                  <a:extLst>
                    <a:ext uri="{9D8B030D-6E8A-4147-A177-3AD203B41FA5}">
                      <a16:colId xmlns:a16="http://schemas.microsoft.com/office/drawing/2014/main" val="2093973994"/>
                    </a:ext>
                  </a:extLst>
                </a:gridCol>
                <a:gridCol w="8533626">
                  <a:extLst>
                    <a:ext uri="{9D8B030D-6E8A-4147-A177-3AD203B41FA5}">
                      <a16:colId xmlns:a16="http://schemas.microsoft.com/office/drawing/2014/main" val="4010744757"/>
                    </a:ext>
                  </a:extLst>
                </a:gridCol>
              </a:tblGrid>
              <a:tr h="6416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3600" b="1" i="0" kern="1200" dirty="0">
                          <a:solidFill>
                            <a:schemeClr val="tx1"/>
                          </a:solidFill>
                          <a:effectLst/>
                          <a:latin typeface="AkayaKanadaka" panose="02010502080401010103" pitchFamily="2" charset="77"/>
                          <a:ea typeface="+mn-ea"/>
                          <a:cs typeface="AkayaKanadaka" panose="02010502080401010103" pitchFamily="2" charset="77"/>
                        </a:rPr>
                        <a:t>ADVENTIST EDUCATION</a:t>
                      </a:r>
                      <a:endParaRPr lang="en-PH" sz="6000" b="1" kern="1200" dirty="0">
                        <a:solidFill>
                          <a:schemeClr val="tx1"/>
                        </a:solidFill>
                        <a:effectLst/>
                        <a:latin typeface="AkayaKanadaka" panose="02010502080401010103" pitchFamily="2" charset="77"/>
                        <a:ea typeface="+mn-ea"/>
                        <a:cs typeface="AkayaKanadaka" panose="02010502080401010103" pitchFamily="2" charset="7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379368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JANUARY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18362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5-9/12-16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kern="1200" dirty="0">
                          <a:solidFill>
                            <a:schemeClr val="dk1"/>
                          </a:solidFill>
                          <a:effectLst/>
                        </a:rPr>
                        <a:t>Ten Days of Prayer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28027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22-25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CLPM Elem. Sch. Pathfinder Camp/ CLAA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99480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FEBRUARY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77600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1-28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Visitation (19 AES)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70878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MARCH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20530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 Education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75363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27-31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Graduation CLPM Schools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77568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APRIL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414407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US" sz="25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 </a:t>
                      </a:r>
                      <a:r>
                        <a:rPr lang="en-PH" sz="25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SNEd</a:t>
                      </a: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Classes(every Sunday online)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54073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US" sz="25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CLPMAES Closing Meeting for SY 2025-2026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626565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MAY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91077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14-16 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Teachers’ Pre-Opening Meeting &amp; Spiritual Retreat/ EMIS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77117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</a:rPr>
                        <a:t>JUNE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21855"/>
                  </a:ext>
                </a:extLst>
              </a:tr>
              <a:tr h="468053">
                <a:tc>
                  <a:txBody>
                    <a:bodyPr/>
                    <a:lstStyle/>
                    <a:p>
                      <a:r>
                        <a:rPr lang="en-US" sz="25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Opening for SY 2026-2027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946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688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A9C58-52A3-541C-BF49-06112AB3A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67467F-6456-7478-4B90-FDD3359654B9}"/>
              </a:ext>
            </a:extLst>
          </p:cNvPr>
          <p:cNvSpPr/>
          <p:nvPr/>
        </p:nvSpPr>
        <p:spPr>
          <a:xfrm>
            <a:off x="-237322" y="5908937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91522CD-AC61-7B0E-8785-013FAD350629}"/>
              </a:ext>
            </a:extLst>
          </p:cNvPr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589604E-502E-DEA8-0A7C-EEA7E39BEEF2}"/>
              </a:ext>
            </a:extLst>
          </p:cNvPr>
          <p:cNvSpPr/>
          <p:nvPr/>
        </p:nvSpPr>
        <p:spPr>
          <a:xfrm>
            <a:off x="730048" y="7772636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8512DEA-051D-918A-6B32-70008E619DDA}"/>
              </a:ext>
            </a:extLst>
          </p:cNvPr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2C81E78-4262-B908-3982-F717521978BF}"/>
              </a:ext>
            </a:extLst>
          </p:cNvPr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C0A1598-DEDE-496E-1044-5538AF2BBCAE}"/>
                </a:ext>
              </a:extLst>
            </p:cNvPr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408D4B1-B702-1454-4D2A-79052AEDA924}"/>
                </a:ext>
              </a:extLst>
            </p:cNvPr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35894625-4C02-208A-D601-3EBD5AF38AE1}"/>
              </a:ext>
            </a:extLst>
          </p:cNvPr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6520F5-0A60-9900-6DAB-A964A8152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434267"/>
              </p:ext>
            </p:extLst>
          </p:nvPr>
        </p:nvGraphicFramePr>
        <p:xfrm>
          <a:off x="1142999" y="339322"/>
          <a:ext cx="13335001" cy="6694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52532">
                  <a:extLst>
                    <a:ext uri="{9D8B030D-6E8A-4147-A177-3AD203B41FA5}">
                      <a16:colId xmlns:a16="http://schemas.microsoft.com/office/drawing/2014/main" val="2093973994"/>
                    </a:ext>
                  </a:extLst>
                </a:gridCol>
                <a:gridCol w="8682469">
                  <a:extLst>
                    <a:ext uri="{9D8B030D-6E8A-4147-A177-3AD203B41FA5}">
                      <a16:colId xmlns:a16="http://schemas.microsoft.com/office/drawing/2014/main" val="4010744757"/>
                    </a:ext>
                  </a:extLst>
                </a:gridCol>
              </a:tblGrid>
              <a:tr h="734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3600" b="1" kern="1200" dirty="0">
                          <a:solidFill>
                            <a:schemeClr val="tx1"/>
                          </a:solidFill>
                          <a:effectLst/>
                          <a:latin typeface="AkayaKanadaka" panose="02010502080401010103" pitchFamily="2" charset="77"/>
                          <a:cs typeface="AkayaKanadaka" panose="02010502080401010103" pitchFamily="2" charset="77"/>
                        </a:rPr>
                        <a:t>ADVENTIST CHILDREN MINISTRIES</a:t>
                      </a:r>
                      <a:endParaRPr lang="en-PH" sz="3600" b="1" kern="1200" dirty="0">
                        <a:solidFill>
                          <a:schemeClr val="tx1"/>
                        </a:solidFill>
                        <a:effectLst/>
                        <a:latin typeface="AkayaKanadaka" panose="02010502080401010103" pitchFamily="2" charset="77"/>
                        <a:ea typeface="+mn-ea"/>
                        <a:cs typeface="AkayaKanadaka" panose="02010502080401010103" pitchFamily="2" charset="7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379368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91780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1-31 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Evangelism</a:t>
                      </a:r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28164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18362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 Sabbath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28027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77600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24-25 </a:t>
                      </a:r>
                      <a:endParaRPr lang="en-PH" sz="2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Bench Marking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70878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20530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26-27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In- Service Training (INSET)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75363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77117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1-30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Evangelism</a:t>
                      </a: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55559"/>
                  </a:ext>
                </a:extLst>
              </a:tr>
              <a:tr h="541883">
                <a:tc>
                  <a:txBody>
                    <a:bodyPr/>
                    <a:lstStyle/>
                    <a:p>
                      <a:r>
                        <a:rPr lang="en-PH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2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4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482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342</Words>
  <Application>Microsoft Macintosh PowerPoint</Application>
  <PresentationFormat>Custom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Noto Sans Bold</vt:lpstr>
      <vt:lpstr>Arial</vt:lpstr>
      <vt:lpstr>Calibri</vt:lpstr>
      <vt:lpstr>system-ui</vt:lpstr>
      <vt:lpstr>AkayaKanadaka</vt:lpstr>
      <vt:lpstr>Brans-DemiBold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CLPM Pastors' On-Boarding Bootcamp</dc:title>
  <cp:lastModifiedBy>Jesusa R. Venida</cp:lastModifiedBy>
  <cp:revision>14</cp:revision>
  <dcterms:created xsi:type="dcterms:W3CDTF">2006-08-16T00:00:00Z</dcterms:created>
  <dcterms:modified xsi:type="dcterms:W3CDTF">2026-01-08T02:46:29Z</dcterms:modified>
  <dc:identifier>DAG83DVdHAg</dc:identifier>
</cp:coreProperties>
</file>