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9" r:id="rId6"/>
    <p:sldId id="274" r:id="rId7"/>
    <p:sldId id="273" r:id="rId8"/>
    <p:sldId id="272" r:id="rId9"/>
    <p:sldId id="260" r:id="rId10"/>
    <p:sldId id="271" r:id="rId11"/>
    <p:sldId id="270" r:id="rId12"/>
    <p:sldId id="275" r:id="rId13"/>
    <p:sldId id="276" r:id="rId14"/>
    <p:sldId id="281" r:id="rId15"/>
    <p:sldId id="268" r:id="rId16"/>
    <p:sldId id="277" r:id="rId17"/>
    <p:sldId id="280" r:id="rId18"/>
    <p:sldId id="278" r:id="rId19"/>
    <p:sldId id="279" r:id="rId20"/>
    <p:sldId id="262" r:id="rId21"/>
    <p:sldId id="263" r:id="rId22"/>
    <p:sldId id="282" r:id="rId23"/>
    <p:sldId id="283" r:id="rId24"/>
    <p:sldId id="267" r:id="rId25"/>
  </p:sldIdLst>
  <p:sldSz cx="18288000" cy="10287000"/>
  <p:notesSz cx="6858000" cy="9144000"/>
  <p:embeddedFontLst>
    <p:embeddedFont>
      <p:font typeface="Brans-DemiBold" pitchFamily="2" charset="77"/>
      <p:regular r:id="rId26"/>
      <p:bold r:id="rId27"/>
    </p:embeddedFont>
    <p:embeddedFont>
      <p:font typeface="Noto Sans Bold" panose="020B0802040504020204" pitchFamily="34" charset="0"/>
      <p:regular r:id="rId28"/>
      <p:bold r:id="rId29"/>
      <p:italic r:id="rId30"/>
      <p:boldItalic r:id="rId31"/>
    </p:embeddedFont>
    <p:embeddedFont>
      <p:font typeface="Noto Serif" panose="02020600060500020200" pitchFamily="18" charset="0"/>
      <p:regular r:id="rId32"/>
      <p:bold r:id="rId33"/>
      <p:italic r:id="rId34"/>
      <p:boldItalic r:id="rId35"/>
    </p:embeddedFont>
    <p:embeddedFont>
      <p:font typeface="Open Sans Bold" pitchFamily="2"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06" autoAdjust="0"/>
    <p:restoredTop sz="94637" autoAdjust="0"/>
  </p:normalViewPr>
  <p:slideViewPr>
    <p:cSldViewPr>
      <p:cViewPr varScale="1">
        <p:scale>
          <a:sx n="50" d="100"/>
          <a:sy n="50" d="100"/>
        </p:scale>
        <p:origin x="200" y="5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8.fntdata"/><Relationship Id="rId38" Type="http://schemas.openxmlformats.org/officeDocument/2006/relationships/font" Target="fonts/font1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 Id="rId9" Type="http://schemas.openxmlformats.org/officeDocument/2006/relationships/hyperlink" Target="verseid:24.3.15"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6.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88634" cy="10287000"/>
          </a:xfrm>
          <a:custGeom>
            <a:avLst/>
            <a:gdLst/>
            <a:ahLst/>
            <a:cxnLst/>
            <a:rect l="l" t="t" r="r" b="b"/>
            <a:pathLst>
              <a:path w="2688634" h="10287000">
                <a:moveTo>
                  <a:pt x="0" y="0"/>
                </a:moveTo>
                <a:lnTo>
                  <a:pt x="2688635" y="0"/>
                </a:lnTo>
                <a:lnTo>
                  <a:pt x="2688635" y="10287000"/>
                </a:lnTo>
                <a:lnTo>
                  <a:pt x="0" y="10287000"/>
                </a:lnTo>
                <a:lnTo>
                  <a:pt x="0" y="0"/>
                </a:lnTo>
                <a:close/>
              </a:path>
            </a:pathLst>
          </a:custGeom>
          <a:blipFill>
            <a:blip r:embed="rId3"/>
            <a:stretch>
              <a:fillRect l="-267300" t="-7576" r="-92100" b="-8790"/>
            </a:stretch>
          </a:blipFill>
        </p:spPr>
        <p:txBody>
          <a:bodyPr/>
          <a:lstStyle/>
          <a:p>
            <a:endParaRPr lang="en-US"/>
          </a:p>
        </p:txBody>
      </p:sp>
      <p:sp>
        <p:nvSpPr>
          <p:cNvPr id="4" name="AutoShape 4"/>
          <p:cNvSpPr/>
          <p:nvPr/>
        </p:nvSpPr>
        <p:spPr>
          <a:xfrm>
            <a:off x="4581377" y="-488561"/>
            <a:ext cx="0" cy="3266099"/>
          </a:xfrm>
          <a:prstGeom prst="line">
            <a:avLst/>
          </a:prstGeom>
          <a:ln w="47625" cap="rnd">
            <a:solidFill>
              <a:srgbClr val="000000"/>
            </a:solidFill>
            <a:prstDash val="solid"/>
            <a:headEnd type="none" w="sm" len="sm"/>
            <a:tailEnd type="none" w="sm" len="sm"/>
          </a:ln>
        </p:spPr>
        <p:txBody>
          <a:bodyPr/>
          <a:lstStyle/>
          <a:p>
            <a:endParaRPr lang="en-US"/>
          </a:p>
        </p:txBody>
      </p:sp>
      <p:sp>
        <p:nvSpPr>
          <p:cNvPr id="5" name="Freeform 5"/>
          <p:cNvSpPr/>
          <p:nvPr/>
        </p:nvSpPr>
        <p:spPr>
          <a:xfrm>
            <a:off x="3001815" y="1156956"/>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4"/>
            <a:stretch>
              <a:fillRect/>
            </a:stretch>
          </a:blipFill>
        </p:spPr>
        <p:txBody>
          <a:bodyPr/>
          <a:lstStyle/>
          <a:p>
            <a:endParaRPr lang="en-US"/>
          </a:p>
        </p:txBody>
      </p:sp>
      <p:sp>
        <p:nvSpPr>
          <p:cNvPr id="7" name="Freeform 7"/>
          <p:cNvSpPr/>
          <p:nvPr/>
        </p:nvSpPr>
        <p:spPr>
          <a:xfrm>
            <a:off x="4970042" y="8156273"/>
            <a:ext cx="3893076" cy="734410"/>
          </a:xfrm>
          <a:custGeom>
            <a:avLst/>
            <a:gdLst/>
            <a:ahLst/>
            <a:cxnLst/>
            <a:rect l="l" t="t" r="r" b="b"/>
            <a:pathLst>
              <a:path w="1025337" h="193425">
                <a:moveTo>
                  <a:pt x="96712" y="0"/>
                </a:moveTo>
                <a:lnTo>
                  <a:pt x="928624" y="0"/>
                </a:lnTo>
                <a:cubicBezTo>
                  <a:pt x="954274" y="0"/>
                  <a:pt x="978873" y="10189"/>
                  <a:pt x="997010" y="28326"/>
                </a:cubicBezTo>
                <a:cubicBezTo>
                  <a:pt x="1015147" y="46463"/>
                  <a:pt x="1025337" y="71063"/>
                  <a:pt x="1025337" y="96712"/>
                </a:cubicBezTo>
                <a:lnTo>
                  <a:pt x="1025337" y="96712"/>
                </a:lnTo>
                <a:cubicBezTo>
                  <a:pt x="1025337" y="150125"/>
                  <a:pt x="982037" y="193425"/>
                  <a:pt x="928624" y="193425"/>
                </a:cubicBezTo>
                <a:lnTo>
                  <a:pt x="96712" y="193425"/>
                </a:lnTo>
                <a:cubicBezTo>
                  <a:pt x="43300" y="193425"/>
                  <a:pt x="0" y="150125"/>
                  <a:pt x="0" y="96712"/>
                </a:cubicBezTo>
                <a:lnTo>
                  <a:pt x="0" y="96712"/>
                </a:lnTo>
                <a:cubicBezTo>
                  <a:pt x="0" y="43300"/>
                  <a:pt x="43300" y="0"/>
                  <a:pt x="96712" y="0"/>
                </a:cubicBezTo>
                <a:close/>
              </a:path>
            </a:pathLst>
          </a:custGeom>
          <a:solidFill>
            <a:srgbClr val="418D40"/>
          </a:solidFill>
        </p:spPr>
        <p:txBody>
          <a:bodyPr/>
          <a:lstStyle/>
          <a:p>
            <a:endParaRPr lang="en-US"/>
          </a:p>
        </p:txBody>
      </p:sp>
      <p:sp>
        <p:nvSpPr>
          <p:cNvPr id="8" name="TextBox 8"/>
          <p:cNvSpPr txBox="1"/>
          <p:nvPr/>
        </p:nvSpPr>
        <p:spPr>
          <a:xfrm>
            <a:off x="4970042" y="8102025"/>
            <a:ext cx="3893076" cy="842906"/>
          </a:xfrm>
          <a:prstGeom prst="rect">
            <a:avLst/>
          </a:prstGeom>
        </p:spPr>
        <p:txBody>
          <a:bodyPr lIns="50800" tIns="50800" rIns="50800" bIns="50800" rtlCol="0" anchor="ctr"/>
          <a:lstStyle/>
          <a:p>
            <a:pPr algn="ctr">
              <a:lnSpc>
                <a:spcPts val="3250"/>
              </a:lnSpc>
            </a:pPr>
            <a:r>
              <a:rPr lang="en-US" sz="2500" b="1" dirty="0">
                <a:solidFill>
                  <a:srgbClr val="EDEAD0"/>
                </a:solidFill>
                <a:latin typeface="Noto Sans Bold"/>
                <a:ea typeface="Noto Sans Bold"/>
                <a:cs typeface="Noto Sans Bold"/>
                <a:sym typeface="Noto Sans Bold"/>
              </a:rPr>
              <a:t>JANUARY 12, 2026</a:t>
            </a:r>
          </a:p>
        </p:txBody>
      </p:sp>
      <p:sp>
        <p:nvSpPr>
          <p:cNvPr id="9" name="Freeform 9"/>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10" name="TextBox 10"/>
          <p:cNvSpPr txBox="1"/>
          <p:nvPr/>
        </p:nvSpPr>
        <p:spPr>
          <a:xfrm>
            <a:off x="4970042" y="4546152"/>
            <a:ext cx="7374358" cy="1718419"/>
          </a:xfrm>
          <a:prstGeom prst="rect">
            <a:avLst/>
          </a:prstGeom>
        </p:spPr>
        <p:txBody>
          <a:bodyPr wrap="square"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Departmental </a:t>
            </a:r>
          </a:p>
        </p:txBody>
      </p:sp>
      <p:sp>
        <p:nvSpPr>
          <p:cNvPr id="11" name="TextBox 11"/>
          <p:cNvSpPr txBox="1"/>
          <p:nvPr/>
        </p:nvSpPr>
        <p:spPr>
          <a:xfrm>
            <a:off x="4970042" y="2825696"/>
            <a:ext cx="5004630" cy="1780616"/>
          </a:xfrm>
          <a:prstGeom prst="rect">
            <a:avLst/>
          </a:prstGeom>
        </p:spPr>
        <p:txBody>
          <a:bodyPr lIns="0" tIns="0" rIns="0" bIns="0" rtlCol="0" anchor="t">
            <a:spAutoFit/>
          </a:bodyPr>
          <a:lstStyle/>
          <a:p>
            <a:pPr algn="l">
              <a:lnSpc>
                <a:spcPts val="15294"/>
              </a:lnSpc>
            </a:pPr>
            <a:r>
              <a:rPr lang="en-US" sz="11499" spc="287" dirty="0">
                <a:solidFill>
                  <a:srgbClr val="418D40"/>
                </a:solidFill>
                <a:latin typeface="Brans-DemiBold"/>
                <a:ea typeface="Brans-DemiBold"/>
                <a:cs typeface="Brans-DemiBold"/>
                <a:sym typeface="Brans-DemiBold"/>
              </a:rPr>
              <a:t>Ministerial</a:t>
            </a:r>
          </a:p>
        </p:txBody>
      </p:sp>
      <p:sp>
        <p:nvSpPr>
          <p:cNvPr id="12" name="TextBox 12"/>
          <p:cNvSpPr txBox="1"/>
          <p:nvPr/>
        </p:nvSpPr>
        <p:spPr>
          <a:xfrm>
            <a:off x="4970042" y="6104948"/>
            <a:ext cx="6396466" cy="1783176"/>
          </a:xfrm>
          <a:prstGeom prst="rect">
            <a:avLst/>
          </a:prstGeom>
        </p:spPr>
        <p:txBody>
          <a:bodyPr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Directives </a:t>
            </a:r>
          </a:p>
        </p:txBody>
      </p:sp>
      <p:sp>
        <p:nvSpPr>
          <p:cNvPr id="13" name="TextBox 13"/>
          <p:cNvSpPr txBox="1"/>
          <p:nvPr/>
        </p:nvSpPr>
        <p:spPr>
          <a:xfrm>
            <a:off x="4970042" y="960106"/>
            <a:ext cx="3001774" cy="1635125"/>
          </a:xfrm>
          <a:prstGeom prst="rect">
            <a:avLst/>
          </a:prstGeom>
        </p:spPr>
        <p:txBody>
          <a:bodyPr lIns="0" tIns="0" rIns="0" bIns="0" rtlCol="0" anchor="t">
            <a:spAutoFit/>
          </a:bodyPr>
          <a:lstStyle/>
          <a:p>
            <a:pPr algn="l">
              <a:lnSpc>
                <a:spcPts val="3249"/>
              </a:lnSpc>
            </a:pPr>
            <a:r>
              <a:rPr lang="en-US" sz="2499" b="1">
                <a:solidFill>
                  <a:srgbClr val="31403D"/>
                </a:solidFill>
                <a:latin typeface="Noto Sans Bold"/>
                <a:ea typeface="Noto Sans Bold"/>
                <a:cs typeface="Noto Sans Bold"/>
                <a:sym typeface="Noto Sans Bold"/>
              </a:rPr>
              <a:t>Central Luzon Provinces Mission</a:t>
            </a:r>
          </a:p>
          <a:p>
            <a:pPr algn="l">
              <a:lnSpc>
                <a:spcPts val="3249"/>
              </a:lnSpc>
            </a:pPr>
            <a:r>
              <a:rPr lang="en-US" sz="2499" b="1">
                <a:solidFill>
                  <a:srgbClr val="31403D"/>
                </a:solidFill>
                <a:latin typeface="Noto Sans Bold"/>
                <a:ea typeface="Noto Sans Bold"/>
                <a:cs typeface="Noto Sans Bold"/>
                <a:sym typeface="Noto Sans Bold"/>
              </a:rPr>
              <a:t>of the Seventh-day Adventists</a:t>
            </a:r>
          </a:p>
        </p:txBody>
      </p:sp>
      <p:pic>
        <p:nvPicPr>
          <p:cNvPr id="6" name="Picture 5">
            <a:extLst>
              <a:ext uri="{FF2B5EF4-FFF2-40B4-BE49-F238E27FC236}">
                <a16:creationId xmlns:a16="http://schemas.microsoft.com/office/drawing/2014/main" id="{93D361A8-98E0-2AE1-17D7-65A320C7DF2F}"/>
              </a:ext>
            </a:extLst>
          </p:cNvPr>
          <p:cNvPicPr>
            <a:picLocks noChangeAspect="1"/>
          </p:cNvPicPr>
          <p:nvPr/>
        </p:nvPicPr>
        <p:blipFill>
          <a:blip r:embed="rId6"/>
          <a:stretch>
            <a:fillRect/>
          </a:stretch>
        </p:blipFill>
        <p:spPr>
          <a:xfrm>
            <a:off x="1802642" y="1257300"/>
            <a:ext cx="1092958" cy="110735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271143"/>
            <a:ext cx="5421843" cy="554787"/>
            <a:chOff x="0" y="-9525"/>
            <a:chExt cx="1427975" cy="146117"/>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1792253" y="-215460"/>
            <a:ext cx="3257097" cy="2784818"/>
          </a:xfrm>
          <a:custGeom>
            <a:avLst/>
            <a:gdLst/>
            <a:ahLst/>
            <a:cxnLst/>
            <a:rect l="l" t="t" r="r" b="b"/>
            <a:pathLst>
              <a:path w="3257097" h="2784818">
                <a:moveTo>
                  <a:pt x="0" y="0"/>
                </a:moveTo>
                <a:lnTo>
                  <a:pt x="3257098" y="0"/>
                </a:lnTo>
                <a:lnTo>
                  <a:pt x="3257098" y="2784819"/>
                </a:lnTo>
                <a:lnTo>
                  <a:pt x="0" y="27848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pic>
        <p:nvPicPr>
          <p:cNvPr id="13" name="Picture 12">
            <a:extLst>
              <a:ext uri="{FF2B5EF4-FFF2-40B4-BE49-F238E27FC236}">
                <a16:creationId xmlns:a16="http://schemas.microsoft.com/office/drawing/2014/main" id="{2CA83E3C-BB7E-4020-D16B-59171DC9969D}"/>
              </a:ext>
            </a:extLst>
          </p:cNvPr>
          <p:cNvPicPr>
            <a:picLocks noChangeAspect="1"/>
          </p:cNvPicPr>
          <p:nvPr/>
        </p:nvPicPr>
        <p:blipFill>
          <a:blip r:embed="rId8"/>
          <a:stretch>
            <a:fillRect/>
          </a:stretch>
        </p:blipFill>
        <p:spPr>
          <a:xfrm>
            <a:off x="8193176" y="8919890"/>
            <a:ext cx="1322479" cy="1339896"/>
          </a:xfrm>
          <a:prstGeom prst="rect">
            <a:avLst/>
          </a:prstGeom>
        </p:spPr>
      </p:pic>
      <p:sp>
        <p:nvSpPr>
          <p:cNvPr id="19" name="TextBox 18">
            <a:extLst>
              <a:ext uri="{FF2B5EF4-FFF2-40B4-BE49-F238E27FC236}">
                <a16:creationId xmlns:a16="http://schemas.microsoft.com/office/drawing/2014/main" id="{C3290855-1599-11E2-1865-5C0281714351}"/>
              </a:ext>
            </a:extLst>
          </p:cNvPr>
          <p:cNvSpPr txBox="1"/>
          <p:nvPr/>
        </p:nvSpPr>
        <p:spPr>
          <a:xfrm>
            <a:off x="2485790" y="2849546"/>
            <a:ext cx="11260507" cy="3785652"/>
          </a:xfrm>
          <a:prstGeom prst="rect">
            <a:avLst/>
          </a:prstGeom>
          <a:noFill/>
        </p:spPr>
        <p:txBody>
          <a:bodyPr wrap="square">
            <a:spAutoFit/>
          </a:bodyPr>
          <a:lstStyle/>
          <a:p>
            <a:r>
              <a:rPr lang="en-PH" sz="6000" b="1" i="0" u="sng" strike="noStrike" dirty="0">
                <a:solidFill>
                  <a:srgbClr val="00B050"/>
                </a:solidFill>
                <a:effectLst/>
                <a:latin typeface="Helvetica Neue" panose="02000503000000020004" pitchFamily="2" charset="0"/>
                <a:hlinkClick r:id="rId9">
                  <a:extLst>
                    <a:ext uri="{A12FA001-AC4F-418D-AE19-62706E023703}">
                      <ahyp:hlinkClr xmlns:ahyp="http://schemas.microsoft.com/office/drawing/2018/hyperlinkcolor" val="tx"/>
                    </a:ext>
                  </a:extLst>
                </a:hlinkClick>
              </a:rPr>
              <a:t>Jer 3:15</a:t>
            </a:r>
            <a:r>
              <a:rPr lang="en-PH" sz="6000" b="0" i="0" u="none" strike="noStrike" dirty="0">
                <a:solidFill>
                  <a:srgbClr val="00B050"/>
                </a:solidFill>
                <a:effectLst/>
                <a:latin typeface="Helvetica Neue" panose="02000503000000020004" pitchFamily="2" charset="0"/>
                <a:hlinkClick r:id="rId9">
                  <a:extLst>
                    <a:ext uri="{A12FA001-AC4F-418D-AE19-62706E023703}">
                      <ahyp:hlinkClr xmlns:ahyp="http://schemas.microsoft.com/office/drawing/2018/hyperlinkcolor" val="tx"/>
                    </a:ext>
                  </a:extLst>
                </a:hlinkClick>
              </a:rPr>
              <a:t> </a:t>
            </a:r>
            <a:r>
              <a:rPr lang="en-PH" sz="6000" b="0" i="0" u="none" strike="noStrike" dirty="0">
                <a:solidFill>
                  <a:srgbClr val="292F33"/>
                </a:solidFill>
                <a:effectLst/>
                <a:latin typeface="Helvetica Neue" panose="02000503000000020004" pitchFamily="2" charset="0"/>
              </a:rPr>
              <a:t> I will give you leaders who will be faithful to me. They will lead you with knowledge and insight.</a:t>
            </a:r>
            <a:endParaRPr lang="en-US" sz="60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2485790" y="2967033"/>
            <a:ext cx="799576" cy="2470599"/>
          </a:xfrm>
          <a:custGeom>
            <a:avLst/>
            <a:gdLst/>
            <a:ahLst/>
            <a:cxnLst/>
            <a:rect l="l" t="t" r="r" b="b"/>
            <a:pathLst>
              <a:path w="799576" h="2470599">
                <a:moveTo>
                  <a:pt x="0" y="0"/>
                </a:moveTo>
                <a:lnTo>
                  <a:pt x="799575" y="0"/>
                </a:lnTo>
                <a:lnTo>
                  <a:pt x="799575" y="2470599"/>
                </a:lnTo>
                <a:lnTo>
                  <a:pt x="0" y="24705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AutoShape 11"/>
          <p:cNvSpPr/>
          <p:nvPr/>
        </p:nvSpPr>
        <p:spPr>
          <a:xfrm>
            <a:off x="4292255" y="2569283"/>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p:cNvSpPr txBox="1"/>
          <p:nvPr/>
        </p:nvSpPr>
        <p:spPr>
          <a:xfrm>
            <a:off x="4634486" y="2536936"/>
            <a:ext cx="10030419" cy="5155257"/>
          </a:xfrm>
          <a:prstGeom prst="rect">
            <a:avLst/>
          </a:prstGeom>
        </p:spPr>
        <p:txBody>
          <a:bodyPr wrap="square"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Objectives of Department and Services </a:t>
            </a:r>
          </a:p>
        </p:txBody>
      </p:sp>
      <p:pic>
        <p:nvPicPr>
          <p:cNvPr id="13" name="Picture 12">
            <a:extLst>
              <a:ext uri="{FF2B5EF4-FFF2-40B4-BE49-F238E27FC236}">
                <a16:creationId xmlns:a16="http://schemas.microsoft.com/office/drawing/2014/main" id="{616C3C5C-CB34-E80E-84E3-A2B611E636A6}"/>
              </a:ext>
            </a:extLst>
          </p:cNvPr>
          <p:cNvPicPr>
            <a:picLocks noChangeAspect="1"/>
          </p:cNvPicPr>
          <p:nvPr/>
        </p:nvPicPr>
        <p:blipFill>
          <a:blip r:embed="rId8"/>
          <a:stretch>
            <a:fillRect/>
          </a:stretch>
        </p:blipFill>
        <p:spPr>
          <a:xfrm>
            <a:off x="8193176" y="8919890"/>
            <a:ext cx="1322479" cy="133989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p:cNvSpPr txBox="1"/>
          <p:nvPr/>
        </p:nvSpPr>
        <p:spPr>
          <a:xfrm>
            <a:off x="2358587" y="1463788"/>
            <a:ext cx="9497882" cy="1163332"/>
          </a:xfrm>
          <a:prstGeom prst="rect">
            <a:avLst/>
          </a:prstGeom>
        </p:spPr>
        <p:txBody>
          <a:bodyPr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Mission Statement</a:t>
            </a:r>
          </a:p>
        </p:txBody>
      </p:sp>
      <p:sp>
        <p:nvSpPr>
          <p:cNvPr id="11" name="TextBox 11"/>
          <p:cNvSpPr txBox="1"/>
          <p:nvPr/>
        </p:nvSpPr>
        <p:spPr>
          <a:xfrm>
            <a:off x="2358587" y="2854438"/>
            <a:ext cx="10127827" cy="587084"/>
          </a:xfrm>
          <a:prstGeom prst="rect">
            <a:avLst/>
          </a:prstGeom>
        </p:spPr>
        <p:txBody>
          <a:bodyPr lIns="0" tIns="0" rIns="0" bIns="0" rtlCol="0" anchor="t">
            <a:spAutoFit/>
          </a:bodyPr>
          <a:lstStyle/>
          <a:p>
            <a:pPr algn="l">
              <a:lnSpc>
                <a:spcPts val="4899"/>
              </a:lnSpc>
            </a:pPr>
            <a:r>
              <a:rPr lang="en-US" sz="3499" b="1" dirty="0">
                <a:solidFill>
                  <a:srgbClr val="31403D"/>
                </a:solidFill>
                <a:latin typeface="Open Sans Bold"/>
                <a:ea typeface="Open Sans Bold"/>
                <a:cs typeface="Open Sans Bold"/>
                <a:sym typeface="Open Sans Bold"/>
              </a:rPr>
              <a:t>.</a:t>
            </a:r>
          </a:p>
        </p:txBody>
      </p:sp>
      <p:sp>
        <p:nvSpPr>
          <p:cNvPr id="12" name="AutoShape 12"/>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
        <p:nvSpPr>
          <p:cNvPr id="14" name="TextBox 13">
            <a:extLst>
              <a:ext uri="{FF2B5EF4-FFF2-40B4-BE49-F238E27FC236}">
                <a16:creationId xmlns:a16="http://schemas.microsoft.com/office/drawing/2014/main" id="{D57AAF55-A2EF-126C-E48F-31931741574C}"/>
              </a:ext>
            </a:extLst>
          </p:cNvPr>
          <p:cNvSpPr txBox="1"/>
          <p:nvPr/>
        </p:nvSpPr>
        <p:spPr>
          <a:xfrm>
            <a:off x="2358587" y="2993042"/>
            <a:ext cx="11586013" cy="2554545"/>
          </a:xfrm>
          <a:prstGeom prst="rect">
            <a:avLst/>
          </a:prstGeom>
          <a:noFill/>
        </p:spPr>
        <p:txBody>
          <a:bodyPr wrap="square">
            <a:spAutoFit/>
          </a:bodyPr>
          <a:lstStyle/>
          <a:p>
            <a:r>
              <a:rPr lang="en-PH" sz="4000" b="0" i="0" dirty="0">
                <a:solidFill>
                  <a:srgbClr val="4A4A4A"/>
                </a:solidFill>
                <a:effectLst/>
                <a:latin typeface="Noto Serif" panose="02020600060500020200" pitchFamily="18" charset="0"/>
              </a:rPr>
              <a:t>The Ministerial Association of the </a:t>
            </a:r>
            <a:r>
              <a:rPr lang="en-PH" sz="4000" dirty="0">
                <a:solidFill>
                  <a:srgbClr val="4A4A4A"/>
                </a:solidFill>
                <a:latin typeface="Noto Serif" panose="02020600060500020200" pitchFamily="18" charset="0"/>
              </a:rPr>
              <a:t>CLPM</a:t>
            </a:r>
            <a:r>
              <a:rPr lang="en-PH" sz="4000" b="0" i="0" dirty="0">
                <a:solidFill>
                  <a:srgbClr val="4A4A4A"/>
                </a:solidFill>
                <a:effectLst/>
                <a:latin typeface="Noto Serif" panose="02020600060500020200" pitchFamily="18" charset="0"/>
              </a:rPr>
              <a:t> of Seventh-day Adventists exists to serve Jesus Christ and His church by ministering to pastors and families, local church leaders</a:t>
            </a:r>
            <a:r>
              <a:rPr lang="en-PH" sz="4000" dirty="0">
                <a:solidFill>
                  <a:srgbClr val="4A4A4A"/>
                </a:solidFill>
                <a:latin typeface="Noto Serif" panose="02020600060500020200" pitchFamily="18" charset="0"/>
              </a:rPr>
              <a:t>.</a:t>
            </a:r>
            <a:endParaRPr lang="en-US" sz="4000" dirty="0"/>
          </a:p>
        </p:txBody>
      </p:sp>
      <p:pic>
        <p:nvPicPr>
          <p:cNvPr id="13" name="Picture 12">
            <a:extLst>
              <a:ext uri="{FF2B5EF4-FFF2-40B4-BE49-F238E27FC236}">
                <a16:creationId xmlns:a16="http://schemas.microsoft.com/office/drawing/2014/main" id="{5372FD14-1DBF-02DA-FF1A-7D345A36AB11}"/>
              </a:ext>
            </a:extLst>
          </p:cNvPr>
          <p:cNvPicPr>
            <a:picLocks noChangeAspect="1"/>
          </p:cNvPicPr>
          <p:nvPr/>
        </p:nvPicPr>
        <p:blipFill>
          <a:blip r:embed="rId6"/>
          <a:stretch>
            <a:fillRect/>
          </a:stretch>
        </p:blipFill>
        <p:spPr>
          <a:xfrm>
            <a:off x="8193176" y="8919890"/>
            <a:ext cx="1322479" cy="133989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7AF9B-C889-B0EF-2B5C-CD1F9087321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E6EB87A-5AF2-A189-4E4C-A8EDDDB41501}"/>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B97883A8-2F49-1981-FC58-08CE880195F7}"/>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C61399EA-0E00-4E13-3CE7-9A98B0A8B1BE}"/>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CD501358-E7FF-57F2-3A26-59542EF4FC1B}"/>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A3902DE1-C159-1840-D080-C2AD619245F2}"/>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3642D02B-0B2E-3216-0B80-212BADF7C067}"/>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782675B9-1B78-7AC3-6B31-890E85075EDB}"/>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C3DBCEE5-EFCA-81D6-267D-1F322E682152}"/>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3627C00B-839C-87C5-E7C2-0DF1F001BB6B}"/>
              </a:ext>
            </a:extLst>
          </p:cNvPr>
          <p:cNvSpPr txBox="1"/>
          <p:nvPr/>
        </p:nvSpPr>
        <p:spPr>
          <a:xfrm>
            <a:off x="2358587" y="1463788"/>
            <a:ext cx="9497882" cy="1163332"/>
          </a:xfrm>
          <a:prstGeom prst="rect">
            <a:avLst/>
          </a:prstGeom>
        </p:spPr>
        <p:txBody>
          <a:bodyPr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Statement of Purposes</a:t>
            </a:r>
          </a:p>
        </p:txBody>
      </p:sp>
      <p:sp>
        <p:nvSpPr>
          <p:cNvPr id="11" name="TextBox 11">
            <a:extLst>
              <a:ext uri="{FF2B5EF4-FFF2-40B4-BE49-F238E27FC236}">
                <a16:creationId xmlns:a16="http://schemas.microsoft.com/office/drawing/2014/main" id="{3046CEC1-776B-3F28-5B2C-A8418BA50D87}"/>
              </a:ext>
            </a:extLst>
          </p:cNvPr>
          <p:cNvSpPr txBox="1"/>
          <p:nvPr/>
        </p:nvSpPr>
        <p:spPr>
          <a:xfrm>
            <a:off x="2030666" y="2854438"/>
            <a:ext cx="13641140" cy="6143670"/>
          </a:xfrm>
          <a:prstGeom prst="rect">
            <a:avLst/>
          </a:prstGeom>
        </p:spPr>
        <p:txBody>
          <a:bodyPr wrap="square" lIns="0" tIns="0" rIns="0" bIns="0" rtlCol="0" anchor="t">
            <a:spAutoFit/>
          </a:bodyPr>
          <a:lstStyle/>
          <a:p>
            <a:r>
              <a:rPr lang="en-PH" sz="4000" b="1" dirty="0"/>
              <a:t>To Pastors:</a:t>
            </a:r>
          </a:p>
          <a:p>
            <a:r>
              <a:rPr lang="en-PH" sz="4000" dirty="0"/>
              <a:t>The Association affirms the importance of the local church in the completion of Christ’s commission. To assist pastors in fulfilling this task, the Association serves them in the following areas:</a:t>
            </a:r>
          </a:p>
          <a:p>
            <a:endParaRPr lang="en-PH" sz="4000" dirty="0"/>
          </a:p>
          <a:p>
            <a:r>
              <a:rPr lang="en-PH" sz="4000" b="1" dirty="0"/>
              <a:t>1. Spiritual Growth</a:t>
            </a:r>
            <a:r>
              <a:rPr lang="en-PH" sz="4000" dirty="0"/>
              <a:t>—Mentoring pastors and nurturing deep and vibrant relationships with God. Enabling pastors to mentor members in their greatest need—a revival of true godliness among us.</a:t>
            </a:r>
          </a:p>
          <a:p>
            <a:pPr algn="l">
              <a:lnSpc>
                <a:spcPts val="4899"/>
              </a:lnSpc>
            </a:pPr>
            <a:endParaRPr lang="en-US" sz="4000" b="1" dirty="0">
              <a:solidFill>
                <a:srgbClr val="31403D"/>
              </a:solidFill>
              <a:latin typeface="Open Sans Bold"/>
              <a:ea typeface="Open Sans Bold"/>
              <a:cs typeface="Open Sans Bold"/>
              <a:sym typeface="Open Sans Bold"/>
            </a:endParaRPr>
          </a:p>
        </p:txBody>
      </p:sp>
      <p:sp>
        <p:nvSpPr>
          <p:cNvPr id="12" name="AutoShape 12">
            <a:extLst>
              <a:ext uri="{FF2B5EF4-FFF2-40B4-BE49-F238E27FC236}">
                <a16:creationId xmlns:a16="http://schemas.microsoft.com/office/drawing/2014/main" id="{5702E3D0-5749-729B-D726-4B972505BED4}"/>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3" name="Picture 12">
            <a:extLst>
              <a:ext uri="{FF2B5EF4-FFF2-40B4-BE49-F238E27FC236}">
                <a16:creationId xmlns:a16="http://schemas.microsoft.com/office/drawing/2014/main" id="{7B68D4BF-2F90-5787-4CB0-3DC6FA9E9865}"/>
              </a:ext>
            </a:extLst>
          </p:cNvPr>
          <p:cNvPicPr>
            <a:picLocks noChangeAspect="1"/>
          </p:cNvPicPr>
          <p:nvPr/>
        </p:nvPicPr>
        <p:blipFill>
          <a:blip r:embed="rId6"/>
          <a:stretch>
            <a:fillRect/>
          </a:stretch>
        </p:blipFill>
        <p:spPr>
          <a:xfrm>
            <a:off x="8193176" y="8919890"/>
            <a:ext cx="1322479" cy="1339896"/>
          </a:xfrm>
          <a:prstGeom prst="rect">
            <a:avLst/>
          </a:prstGeom>
        </p:spPr>
      </p:pic>
    </p:spTree>
    <p:extLst>
      <p:ext uri="{BB962C8B-B14F-4D97-AF65-F5344CB8AC3E}">
        <p14:creationId xmlns:p14="http://schemas.microsoft.com/office/powerpoint/2010/main" val="3158967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BAAE1-DAA2-7BD5-63DE-2C6252FB1B1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7FDE63F-6A0E-4B34-DC5C-D1B2C6D718A3}"/>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1A6071BF-7A05-376A-A102-79323AB6129D}"/>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5ADBF81E-FDFA-1887-58BC-2E560650E892}"/>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79EDA3A6-AD63-10CE-32D4-2DBBAB02E3DE}"/>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BE4FB556-81B4-9F6D-46B4-DF2AA8EADB13}"/>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EFD758DE-8098-6930-DA2F-14A167636BD4}"/>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374B40EC-916B-C7D1-1D0E-AE1240D8D2D4}"/>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0C12D2ED-D70B-C12E-E7B1-3079EC5B64BB}"/>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7D991F15-0FD3-2A35-4ADD-C12CEE636CFE}"/>
              </a:ext>
            </a:extLst>
          </p:cNvPr>
          <p:cNvSpPr txBox="1"/>
          <p:nvPr/>
        </p:nvSpPr>
        <p:spPr>
          <a:xfrm>
            <a:off x="2358587" y="1463788"/>
            <a:ext cx="9497882" cy="1163332"/>
          </a:xfrm>
          <a:prstGeom prst="rect">
            <a:avLst/>
          </a:prstGeom>
        </p:spPr>
        <p:txBody>
          <a:bodyPr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Statement of Purposes</a:t>
            </a:r>
          </a:p>
        </p:txBody>
      </p:sp>
      <p:sp>
        <p:nvSpPr>
          <p:cNvPr id="11" name="TextBox 11">
            <a:extLst>
              <a:ext uri="{FF2B5EF4-FFF2-40B4-BE49-F238E27FC236}">
                <a16:creationId xmlns:a16="http://schemas.microsoft.com/office/drawing/2014/main" id="{1A9FDF97-20AA-AC56-33E9-EAA37BC791DA}"/>
              </a:ext>
            </a:extLst>
          </p:cNvPr>
          <p:cNvSpPr txBox="1"/>
          <p:nvPr/>
        </p:nvSpPr>
        <p:spPr>
          <a:xfrm>
            <a:off x="2358587" y="2854438"/>
            <a:ext cx="10127827" cy="587084"/>
          </a:xfrm>
          <a:prstGeom prst="rect">
            <a:avLst/>
          </a:prstGeom>
        </p:spPr>
        <p:txBody>
          <a:bodyPr lIns="0" tIns="0" rIns="0" bIns="0" rtlCol="0" anchor="t">
            <a:spAutoFit/>
          </a:bodyPr>
          <a:lstStyle/>
          <a:p>
            <a:pPr algn="l">
              <a:lnSpc>
                <a:spcPts val="4899"/>
              </a:lnSpc>
            </a:pPr>
            <a:r>
              <a:rPr lang="en-US" sz="3499" b="1" dirty="0">
                <a:solidFill>
                  <a:srgbClr val="31403D"/>
                </a:solidFill>
                <a:latin typeface="Open Sans Bold"/>
                <a:ea typeface="Open Sans Bold"/>
                <a:cs typeface="Open Sans Bold"/>
                <a:sym typeface="Open Sans Bold"/>
              </a:rPr>
              <a:t>.</a:t>
            </a:r>
          </a:p>
        </p:txBody>
      </p:sp>
      <p:sp>
        <p:nvSpPr>
          <p:cNvPr id="12" name="AutoShape 12">
            <a:extLst>
              <a:ext uri="{FF2B5EF4-FFF2-40B4-BE49-F238E27FC236}">
                <a16:creationId xmlns:a16="http://schemas.microsoft.com/office/drawing/2014/main" id="{9AA98438-D187-0ED8-2BFF-7398CE85EABE}"/>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
        <p:nvSpPr>
          <p:cNvPr id="14" name="TextBox 13">
            <a:extLst>
              <a:ext uri="{FF2B5EF4-FFF2-40B4-BE49-F238E27FC236}">
                <a16:creationId xmlns:a16="http://schemas.microsoft.com/office/drawing/2014/main" id="{21925713-970A-7B99-7FA0-16C1E3419E49}"/>
              </a:ext>
            </a:extLst>
          </p:cNvPr>
          <p:cNvSpPr txBox="1"/>
          <p:nvPr/>
        </p:nvSpPr>
        <p:spPr>
          <a:xfrm>
            <a:off x="1749278" y="2819011"/>
            <a:ext cx="14115607" cy="5632311"/>
          </a:xfrm>
          <a:prstGeom prst="rect">
            <a:avLst/>
          </a:prstGeom>
          <a:noFill/>
        </p:spPr>
        <p:txBody>
          <a:bodyPr wrap="square">
            <a:spAutoFit/>
          </a:bodyPr>
          <a:lstStyle/>
          <a:p>
            <a:pPr algn="l"/>
            <a:r>
              <a:rPr lang="en-PH" sz="3600" b="1" i="0" dirty="0">
                <a:solidFill>
                  <a:srgbClr val="4A4A4A"/>
                </a:solidFill>
                <a:effectLst/>
                <a:latin typeface="Noto Serif" panose="02020600060500020200" pitchFamily="18" charset="0"/>
              </a:rPr>
              <a:t>2. Proclamation</a:t>
            </a:r>
            <a:r>
              <a:rPr lang="en-PH" sz="3600" b="0" i="0" dirty="0">
                <a:solidFill>
                  <a:srgbClr val="4A4A4A"/>
                </a:solidFill>
                <a:effectLst/>
                <a:latin typeface="Noto Serif" panose="02020600060500020200" pitchFamily="18" charset="0"/>
              </a:rPr>
              <a:t>—Motivating, equipping, and resourcing pastors to proclaim the Word of God to the church and to the world, presenting Jesus as Savior and Lord to all people, regardless of race, gender, nationality, tribe, or economic status.</a:t>
            </a:r>
          </a:p>
          <a:p>
            <a:pPr algn="l"/>
            <a:endParaRPr lang="en-PH" sz="3600" b="0" i="0" dirty="0">
              <a:solidFill>
                <a:srgbClr val="4A4A4A"/>
              </a:solidFill>
              <a:effectLst/>
              <a:latin typeface="Noto Serif" panose="02020600060500020200" pitchFamily="18" charset="0"/>
            </a:endParaRPr>
          </a:p>
          <a:p>
            <a:pPr algn="l"/>
            <a:r>
              <a:rPr lang="en-PH" sz="3600" dirty="0">
                <a:solidFill>
                  <a:srgbClr val="4A4A4A"/>
                </a:solidFill>
                <a:latin typeface="Noto Serif" panose="02020600060500020200" pitchFamily="18" charset="0"/>
              </a:rPr>
              <a:t>3. </a:t>
            </a:r>
            <a:r>
              <a:rPr lang="en-PH" sz="3600" b="1" i="0" dirty="0">
                <a:solidFill>
                  <a:srgbClr val="4A4A4A"/>
                </a:solidFill>
                <a:effectLst/>
                <a:latin typeface="Noto Serif" panose="02020600060500020200" pitchFamily="18" charset="0"/>
              </a:rPr>
              <a:t>Personal Development</a:t>
            </a:r>
            <a:r>
              <a:rPr lang="en-PH" sz="3600" b="0" i="0" dirty="0">
                <a:solidFill>
                  <a:srgbClr val="4A4A4A"/>
                </a:solidFill>
                <a:effectLst/>
                <a:latin typeface="Noto Serif" panose="02020600060500020200" pitchFamily="18" charset="0"/>
              </a:rPr>
              <a:t>—Encouraging positive growth in the personal lives of pastors and their families. Advocating a balanced use of time so pastors can be well-rounded while improving their talents and relationships.</a:t>
            </a:r>
          </a:p>
        </p:txBody>
      </p:sp>
      <p:pic>
        <p:nvPicPr>
          <p:cNvPr id="13" name="Picture 12">
            <a:extLst>
              <a:ext uri="{FF2B5EF4-FFF2-40B4-BE49-F238E27FC236}">
                <a16:creationId xmlns:a16="http://schemas.microsoft.com/office/drawing/2014/main" id="{8550041D-8FEF-7F4F-D8D1-D21DF033F7DD}"/>
              </a:ext>
            </a:extLst>
          </p:cNvPr>
          <p:cNvPicPr>
            <a:picLocks noChangeAspect="1"/>
          </p:cNvPicPr>
          <p:nvPr/>
        </p:nvPicPr>
        <p:blipFill>
          <a:blip r:embed="rId6"/>
          <a:stretch>
            <a:fillRect/>
          </a:stretch>
        </p:blipFill>
        <p:spPr>
          <a:xfrm>
            <a:off x="8193176" y="8919890"/>
            <a:ext cx="1322479" cy="1339896"/>
          </a:xfrm>
          <a:prstGeom prst="rect">
            <a:avLst/>
          </a:prstGeom>
        </p:spPr>
      </p:pic>
    </p:spTree>
    <p:extLst>
      <p:ext uri="{BB962C8B-B14F-4D97-AF65-F5344CB8AC3E}">
        <p14:creationId xmlns:p14="http://schemas.microsoft.com/office/powerpoint/2010/main" val="4230217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CDB26-8B31-EBE8-950B-A44DB81D110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F587F35-749D-A50D-B446-EB79CC4AE1AD}"/>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2BE6F7D8-898D-26AB-7F16-7B694819796F}"/>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E91DFC76-0CD7-A097-60B2-3550769CA4A9}"/>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74FC18B6-B69D-8F12-9410-7CEE8E9816F7}"/>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110812FA-B151-44FF-3605-33D834886F0A}"/>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D97C9516-30A0-8D72-5471-780AA886122F}"/>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0DB7421F-5B2B-2E7A-111D-AFC3873D4CE4}"/>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CF0F9FC8-CA9D-467A-4A92-F74FEF59843B}"/>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43F81EDA-1B31-EDB0-CFBE-EAB5619113B8}"/>
              </a:ext>
            </a:extLst>
          </p:cNvPr>
          <p:cNvSpPr txBox="1"/>
          <p:nvPr/>
        </p:nvSpPr>
        <p:spPr>
          <a:xfrm>
            <a:off x="2365397" y="768003"/>
            <a:ext cx="9497882" cy="1163332"/>
          </a:xfrm>
          <a:prstGeom prst="rect">
            <a:avLst/>
          </a:prstGeom>
        </p:spPr>
        <p:txBody>
          <a:bodyPr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Statement of Purposes</a:t>
            </a:r>
          </a:p>
        </p:txBody>
      </p:sp>
      <p:sp>
        <p:nvSpPr>
          <p:cNvPr id="12" name="AutoShape 12">
            <a:extLst>
              <a:ext uri="{FF2B5EF4-FFF2-40B4-BE49-F238E27FC236}">
                <a16:creationId xmlns:a16="http://schemas.microsoft.com/office/drawing/2014/main" id="{2E83B175-A987-0397-8776-0F7E0C504CD2}"/>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
        <p:nvSpPr>
          <p:cNvPr id="14" name="TextBox 13">
            <a:extLst>
              <a:ext uri="{FF2B5EF4-FFF2-40B4-BE49-F238E27FC236}">
                <a16:creationId xmlns:a16="http://schemas.microsoft.com/office/drawing/2014/main" id="{5F0844E8-3015-8447-97E6-E805E967CF50}"/>
              </a:ext>
            </a:extLst>
          </p:cNvPr>
          <p:cNvSpPr txBox="1"/>
          <p:nvPr/>
        </p:nvSpPr>
        <p:spPr>
          <a:xfrm>
            <a:off x="1870975" y="2148232"/>
            <a:ext cx="13563596" cy="6186309"/>
          </a:xfrm>
          <a:prstGeom prst="rect">
            <a:avLst/>
          </a:prstGeom>
          <a:noFill/>
        </p:spPr>
        <p:txBody>
          <a:bodyPr wrap="square">
            <a:spAutoFit/>
          </a:bodyPr>
          <a:lstStyle/>
          <a:p>
            <a:pPr algn="l"/>
            <a:r>
              <a:rPr lang="en-PH" sz="3600" b="1" i="0" dirty="0">
                <a:solidFill>
                  <a:srgbClr val="4A4A4A"/>
                </a:solidFill>
                <a:effectLst/>
                <a:latin typeface="Noto Serif" panose="02020600060500020200" pitchFamily="18" charset="0"/>
              </a:rPr>
              <a:t>4. Professional Growth</a:t>
            </a:r>
            <a:r>
              <a:rPr lang="en-PH" sz="3600" b="0" i="0" dirty="0">
                <a:solidFill>
                  <a:srgbClr val="4A4A4A"/>
                </a:solidFill>
                <a:effectLst/>
                <a:latin typeface="Noto Serif" panose="02020600060500020200" pitchFamily="18" charset="0"/>
              </a:rPr>
              <a:t>—Promoting the professional growth of pastors in the study and practice of ministry, representing their interests at the General Conference, and enhancing the image of pastoral ministry so as to attract qualified persons and keep them in their ministries.</a:t>
            </a:r>
          </a:p>
          <a:p>
            <a:pPr algn="l"/>
            <a:endParaRPr lang="en-PH" sz="3600" b="0" i="0" dirty="0">
              <a:solidFill>
                <a:srgbClr val="4A4A4A"/>
              </a:solidFill>
              <a:effectLst/>
              <a:latin typeface="Noto Serif" panose="02020600060500020200" pitchFamily="18" charset="0"/>
            </a:endParaRPr>
          </a:p>
          <a:p>
            <a:pPr algn="l"/>
            <a:r>
              <a:rPr lang="en-PH" sz="3600" b="1" i="0" dirty="0">
                <a:solidFill>
                  <a:srgbClr val="4A4A4A"/>
                </a:solidFill>
                <a:effectLst/>
                <a:latin typeface="Noto Serif" panose="02020600060500020200" pitchFamily="18" charset="0"/>
              </a:rPr>
              <a:t>5. Church Growth</a:t>
            </a:r>
            <a:r>
              <a:rPr lang="en-PH" sz="3600" b="0" i="0" dirty="0">
                <a:solidFill>
                  <a:srgbClr val="4A4A4A"/>
                </a:solidFill>
                <a:effectLst/>
                <a:latin typeface="Noto Serif" panose="02020600060500020200" pitchFamily="18" charset="0"/>
              </a:rPr>
              <a:t>—Enabling pastors to nurture their congregations and embrace the priesthood of all believers, engaging every member in ministries so that our churches may be centers of loving concern, dynamic evangelism, and the presence of the living Lord.</a:t>
            </a:r>
          </a:p>
        </p:txBody>
      </p:sp>
      <p:pic>
        <p:nvPicPr>
          <p:cNvPr id="11" name="Picture 10">
            <a:extLst>
              <a:ext uri="{FF2B5EF4-FFF2-40B4-BE49-F238E27FC236}">
                <a16:creationId xmlns:a16="http://schemas.microsoft.com/office/drawing/2014/main" id="{FBA2411F-936C-E7B8-320C-4D8AD9CCEB4A}"/>
              </a:ext>
            </a:extLst>
          </p:cNvPr>
          <p:cNvPicPr>
            <a:picLocks noChangeAspect="1"/>
          </p:cNvPicPr>
          <p:nvPr/>
        </p:nvPicPr>
        <p:blipFill>
          <a:blip r:embed="rId6"/>
          <a:stretch>
            <a:fillRect/>
          </a:stretch>
        </p:blipFill>
        <p:spPr>
          <a:xfrm>
            <a:off x="8193176" y="8919890"/>
            <a:ext cx="1322479" cy="1339896"/>
          </a:xfrm>
          <a:prstGeom prst="rect">
            <a:avLst/>
          </a:prstGeom>
        </p:spPr>
      </p:pic>
    </p:spTree>
    <p:extLst>
      <p:ext uri="{BB962C8B-B14F-4D97-AF65-F5344CB8AC3E}">
        <p14:creationId xmlns:p14="http://schemas.microsoft.com/office/powerpoint/2010/main" val="207033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250A5-6C21-FF1F-B101-CB7B153CCF0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FAE6ABB-391F-0793-20A4-8084B738BA60}"/>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2E8A79FD-73BD-3EB9-916C-24E08AC38A40}"/>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53BD9957-C314-28CB-1780-376B813F5C20}"/>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D582DBE0-8273-EE1B-B128-C0A553E34788}"/>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0E0A3066-4671-39F0-150B-1318CA96844C}"/>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B01B91F5-41A2-1573-D344-EC1A7DC661A9}"/>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0ACC15C9-CE0E-85BE-0E77-B4C4ADB636B0}"/>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3954514D-148A-F329-4F4C-BBA6BF7CF44F}"/>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196C08F4-AEA6-F97A-716E-CBF82A3E864A}"/>
              </a:ext>
            </a:extLst>
          </p:cNvPr>
          <p:cNvSpPr txBox="1"/>
          <p:nvPr/>
        </p:nvSpPr>
        <p:spPr>
          <a:xfrm>
            <a:off x="2358587" y="1463788"/>
            <a:ext cx="9497882" cy="1163332"/>
          </a:xfrm>
          <a:prstGeom prst="rect">
            <a:avLst/>
          </a:prstGeom>
        </p:spPr>
        <p:txBody>
          <a:bodyPr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To Local Church Leaders</a:t>
            </a:r>
          </a:p>
        </p:txBody>
      </p:sp>
      <p:sp>
        <p:nvSpPr>
          <p:cNvPr id="12" name="AutoShape 12">
            <a:extLst>
              <a:ext uri="{FF2B5EF4-FFF2-40B4-BE49-F238E27FC236}">
                <a16:creationId xmlns:a16="http://schemas.microsoft.com/office/drawing/2014/main" id="{05CB6645-CDC5-0DA4-8490-FE0F55AA20F0}"/>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
        <p:nvSpPr>
          <p:cNvPr id="14" name="TextBox 13">
            <a:extLst>
              <a:ext uri="{FF2B5EF4-FFF2-40B4-BE49-F238E27FC236}">
                <a16:creationId xmlns:a16="http://schemas.microsoft.com/office/drawing/2014/main" id="{0E757AE6-E4D3-DCBD-4B02-DAFAD468E7AB}"/>
              </a:ext>
            </a:extLst>
          </p:cNvPr>
          <p:cNvSpPr txBox="1"/>
          <p:nvPr/>
        </p:nvSpPr>
        <p:spPr>
          <a:xfrm>
            <a:off x="1556195" y="2800134"/>
            <a:ext cx="14115607" cy="5632311"/>
          </a:xfrm>
          <a:prstGeom prst="rect">
            <a:avLst/>
          </a:prstGeom>
          <a:noFill/>
        </p:spPr>
        <p:txBody>
          <a:bodyPr wrap="square">
            <a:spAutoFit/>
          </a:bodyPr>
          <a:lstStyle/>
          <a:p>
            <a:r>
              <a:rPr lang="en-PH" sz="4000" b="0" i="0" dirty="0">
                <a:solidFill>
                  <a:srgbClr val="4A4A4A"/>
                </a:solidFill>
                <a:effectLst/>
                <a:latin typeface="Noto Serif" panose="02020600060500020200" pitchFamily="18" charset="0"/>
              </a:rPr>
              <a:t>The Association recognizes the biblical role of the local church elders, deacons, and deaconesses—particularly in view of the ever-increasing demands on the church pastor and the need for laity involvement in the governance and ministry of the congregation. Therefore, the Association aims to nurture, train, motivate, and equip these local church leaders in their roles as they serve their congregations and assist pastors in soul winning.</a:t>
            </a:r>
            <a:endParaRPr lang="en-US" sz="4000" dirty="0"/>
          </a:p>
        </p:txBody>
      </p:sp>
      <p:pic>
        <p:nvPicPr>
          <p:cNvPr id="11" name="Picture 10">
            <a:extLst>
              <a:ext uri="{FF2B5EF4-FFF2-40B4-BE49-F238E27FC236}">
                <a16:creationId xmlns:a16="http://schemas.microsoft.com/office/drawing/2014/main" id="{2EE4FCBA-0E45-23E0-15A6-DA4B917A8348}"/>
              </a:ext>
            </a:extLst>
          </p:cNvPr>
          <p:cNvPicPr>
            <a:picLocks noChangeAspect="1"/>
          </p:cNvPicPr>
          <p:nvPr/>
        </p:nvPicPr>
        <p:blipFill>
          <a:blip r:embed="rId6"/>
          <a:stretch>
            <a:fillRect/>
          </a:stretch>
        </p:blipFill>
        <p:spPr>
          <a:xfrm>
            <a:off x="8193176" y="8919890"/>
            <a:ext cx="1322479" cy="1339896"/>
          </a:xfrm>
          <a:prstGeom prst="rect">
            <a:avLst/>
          </a:prstGeom>
        </p:spPr>
      </p:pic>
    </p:spTree>
    <p:extLst>
      <p:ext uri="{BB962C8B-B14F-4D97-AF65-F5344CB8AC3E}">
        <p14:creationId xmlns:p14="http://schemas.microsoft.com/office/powerpoint/2010/main" val="36241103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2115200" y="2967033"/>
            <a:ext cx="1540755" cy="2470599"/>
          </a:xfrm>
          <a:custGeom>
            <a:avLst/>
            <a:gdLst/>
            <a:ahLst/>
            <a:cxnLst/>
            <a:rect l="l" t="t" r="r" b="b"/>
            <a:pathLst>
              <a:path w="1540755" h="2470599">
                <a:moveTo>
                  <a:pt x="0" y="0"/>
                </a:moveTo>
                <a:lnTo>
                  <a:pt x="1540755" y="0"/>
                </a:lnTo>
                <a:lnTo>
                  <a:pt x="1540755" y="2470599"/>
                </a:lnTo>
                <a:lnTo>
                  <a:pt x="0" y="24705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AutoShape 11"/>
          <p:cNvSpPr/>
          <p:nvPr/>
        </p:nvSpPr>
        <p:spPr>
          <a:xfrm>
            <a:off x="4292255" y="2569283"/>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p:cNvSpPr txBox="1"/>
          <p:nvPr/>
        </p:nvSpPr>
        <p:spPr>
          <a:xfrm>
            <a:off x="5165979" y="2536936"/>
            <a:ext cx="7956042" cy="1718419"/>
          </a:xfrm>
          <a:prstGeom prst="rect">
            <a:avLst/>
          </a:prstGeom>
        </p:spPr>
        <p:txBody>
          <a:bodyPr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Submit the Data</a:t>
            </a:r>
          </a:p>
        </p:txBody>
      </p:sp>
      <p:pic>
        <p:nvPicPr>
          <p:cNvPr id="13" name="Picture 12">
            <a:extLst>
              <a:ext uri="{FF2B5EF4-FFF2-40B4-BE49-F238E27FC236}">
                <a16:creationId xmlns:a16="http://schemas.microsoft.com/office/drawing/2014/main" id="{080F2F3B-CA52-34CD-E9E4-8F8EB78B09DA}"/>
              </a:ext>
            </a:extLst>
          </p:cNvPr>
          <p:cNvPicPr>
            <a:picLocks noChangeAspect="1"/>
          </p:cNvPicPr>
          <p:nvPr/>
        </p:nvPicPr>
        <p:blipFill>
          <a:blip r:embed="rId8"/>
          <a:stretch>
            <a:fillRect/>
          </a:stretch>
        </p:blipFill>
        <p:spPr>
          <a:xfrm>
            <a:off x="8193176" y="8919890"/>
            <a:ext cx="1322479" cy="133989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C3CE9-3AD7-A65A-C49E-66D69B21ED0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4828D7D-D43B-DDFE-7310-C5CAF3358F42}"/>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C2EAA9F7-5DC9-C747-F58F-51D5531375DD}"/>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C8162554-C1E9-1CCF-959A-15C3E8F78352}"/>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0A25B6B9-638B-10DE-9BD3-7DAD917D358A}"/>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5C840FF9-A0BE-C2CD-B997-564F8F76E2BC}"/>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141B89CA-DC76-15D1-F30A-50B9FE222739}"/>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010AF394-9FB8-5C20-50C5-35397D695B7B}"/>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4D0B2EF4-89B3-C791-5C80-64F99FA54E0B}"/>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TextBox 11">
            <a:extLst>
              <a:ext uri="{FF2B5EF4-FFF2-40B4-BE49-F238E27FC236}">
                <a16:creationId xmlns:a16="http://schemas.microsoft.com/office/drawing/2014/main" id="{195DCCBB-AD69-E6A2-F3A4-F52E57AA9B2D}"/>
              </a:ext>
            </a:extLst>
          </p:cNvPr>
          <p:cNvSpPr txBox="1"/>
          <p:nvPr/>
        </p:nvSpPr>
        <p:spPr>
          <a:xfrm>
            <a:off x="2358587" y="2854438"/>
            <a:ext cx="10127827" cy="587084"/>
          </a:xfrm>
          <a:prstGeom prst="rect">
            <a:avLst/>
          </a:prstGeom>
        </p:spPr>
        <p:txBody>
          <a:bodyPr lIns="0" tIns="0" rIns="0" bIns="0" rtlCol="0" anchor="t">
            <a:spAutoFit/>
          </a:bodyPr>
          <a:lstStyle/>
          <a:p>
            <a:pPr algn="l">
              <a:lnSpc>
                <a:spcPts val="4899"/>
              </a:lnSpc>
            </a:pPr>
            <a:r>
              <a:rPr lang="en-US" sz="3499" b="1" dirty="0">
                <a:solidFill>
                  <a:srgbClr val="31403D"/>
                </a:solidFill>
                <a:latin typeface="Open Sans Bold"/>
                <a:ea typeface="Open Sans Bold"/>
                <a:cs typeface="Open Sans Bold"/>
                <a:sym typeface="Open Sans Bold"/>
              </a:rPr>
              <a:t>.</a:t>
            </a:r>
          </a:p>
        </p:txBody>
      </p:sp>
      <p:sp>
        <p:nvSpPr>
          <p:cNvPr id="12" name="AutoShape 12">
            <a:extLst>
              <a:ext uri="{FF2B5EF4-FFF2-40B4-BE49-F238E27FC236}">
                <a16:creationId xmlns:a16="http://schemas.microsoft.com/office/drawing/2014/main" id="{737DE788-BA47-8CBD-0B85-B511FFF51B61}"/>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0A68E0F1-AFD4-1674-8ADC-4C77EAA88C39}"/>
              </a:ext>
            </a:extLst>
          </p:cNvPr>
          <p:cNvGraphicFramePr>
            <a:graphicFrameLocks noGrp="1"/>
          </p:cNvGraphicFramePr>
          <p:nvPr>
            <p:extLst>
              <p:ext uri="{D42A27DB-BD31-4B8C-83A1-F6EECF244321}">
                <p14:modId xmlns:p14="http://schemas.microsoft.com/office/powerpoint/2010/main" val="613723298"/>
              </p:ext>
            </p:extLst>
          </p:nvPr>
        </p:nvGraphicFramePr>
        <p:xfrm>
          <a:off x="4900075" y="461070"/>
          <a:ext cx="10779351" cy="10090368"/>
        </p:xfrm>
        <a:graphic>
          <a:graphicData uri="http://schemas.openxmlformats.org/drawingml/2006/table">
            <a:tbl>
              <a:tblPr/>
              <a:tblGrid>
                <a:gridCol w="10779351">
                  <a:extLst>
                    <a:ext uri="{9D8B030D-6E8A-4147-A177-3AD203B41FA5}">
                      <a16:colId xmlns:a16="http://schemas.microsoft.com/office/drawing/2014/main" val="1859953467"/>
                    </a:ext>
                  </a:extLst>
                </a:gridCol>
              </a:tblGrid>
              <a:tr h="560576">
                <a:tc>
                  <a:txBody>
                    <a:bodyPr/>
                    <a:lstStyle/>
                    <a:p>
                      <a:pPr rtl="0" fontAlgn="b">
                        <a:buNone/>
                      </a:pPr>
                      <a:r>
                        <a:rPr lang="en-PH" sz="3600" b="1">
                          <a:solidFill>
                            <a:srgbClr val="FFFFFF"/>
                          </a:solidFill>
                          <a:effectLst/>
                        </a:rPr>
                        <a:t>DEMOGRAPHIC PROFILE</a:t>
                      </a:r>
                    </a:p>
                  </a:txBody>
                  <a:tcPr marL="24987" marR="24987" marT="0" marB="0" anchor="b">
                    <a:lnL w="19050" cap="flat" cmpd="sng" algn="ctr">
                      <a:solidFill>
                        <a:srgbClr val="601829"/>
                      </a:solidFill>
                      <a:prstDash val="solid"/>
                      <a:round/>
                      <a:headEnd type="none" w="med" len="med"/>
                      <a:tailEnd type="none" w="med" len="med"/>
                    </a:lnL>
                    <a:lnR w="9525" cap="flat" cmpd="sng" algn="ctr">
                      <a:solidFill>
                        <a:srgbClr val="601829"/>
                      </a:solidFill>
                      <a:prstDash val="solid"/>
                      <a:round/>
                      <a:headEnd type="none" w="med" len="med"/>
                      <a:tailEnd type="none" w="med" len="med"/>
                    </a:lnR>
                    <a:lnT w="9525" cap="flat" cmpd="sng" algn="ctr">
                      <a:solidFill>
                        <a:srgbClr val="601829"/>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000000"/>
                    </a:solidFill>
                  </a:tcPr>
                </a:tc>
                <a:extLst>
                  <a:ext uri="{0D108BD9-81ED-4DB2-BD59-A6C34878D82A}">
                    <a16:rowId xmlns:a16="http://schemas.microsoft.com/office/drawing/2014/main" val="806797460"/>
                  </a:ext>
                </a:extLst>
              </a:tr>
              <a:tr h="560576">
                <a:tc>
                  <a:txBody>
                    <a:bodyPr/>
                    <a:lstStyle/>
                    <a:p>
                      <a:pPr rtl="0" fontAlgn="b">
                        <a:buNone/>
                      </a:pPr>
                      <a:r>
                        <a:rPr lang="en-PH" sz="3600">
                          <a:effectLst/>
                        </a:rPr>
                        <a:t>No. of Organized Churches</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334824013"/>
                  </a:ext>
                </a:extLst>
              </a:tr>
              <a:tr h="560576">
                <a:tc>
                  <a:txBody>
                    <a:bodyPr/>
                    <a:lstStyle/>
                    <a:p>
                      <a:pPr rtl="0" fontAlgn="b">
                        <a:buNone/>
                      </a:pPr>
                      <a:r>
                        <a:rPr lang="en-PH" sz="3600">
                          <a:effectLst/>
                        </a:rPr>
                        <a:t>No. of Companies</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169307564"/>
                  </a:ext>
                </a:extLst>
              </a:tr>
              <a:tr h="560576">
                <a:tc>
                  <a:txBody>
                    <a:bodyPr/>
                    <a:lstStyle/>
                    <a:p>
                      <a:pPr rtl="0" fontAlgn="b">
                        <a:buNone/>
                      </a:pPr>
                      <a:r>
                        <a:rPr lang="en-PH" sz="3600">
                          <a:effectLst/>
                        </a:rPr>
                        <a:t>No. of Ordained Ministers</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991510455"/>
                  </a:ext>
                </a:extLst>
              </a:tr>
              <a:tr h="560576">
                <a:tc>
                  <a:txBody>
                    <a:bodyPr/>
                    <a:lstStyle/>
                    <a:p>
                      <a:pPr rtl="0" fontAlgn="b">
                        <a:buNone/>
                      </a:pPr>
                      <a:r>
                        <a:rPr lang="en-PH" sz="3600">
                          <a:effectLst/>
                        </a:rPr>
                        <a:t>No. of Licensed Ministers</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350159688"/>
                  </a:ext>
                </a:extLst>
              </a:tr>
              <a:tr h="560576">
                <a:tc>
                  <a:txBody>
                    <a:bodyPr/>
                    <a:lstStyle/>
                    <a:p>
                      <a:pPr rtl="0" fontAlgn="b">
                        <a:buNone/>
                      </a:pPr>
                      <a:r>
                        <a:rPr lang="en-PH" sz="3600">
                          <a:effectLst/>
                        </a:rPr>
                        <a:t>No. of Elders</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619056690"/>
                  </a:ext>
                </a:extLst>
              </a:tr>
              <a:tr h="560576">
                <a:tc>
                  <a:txBody>
                    <a:bodyPr/>
                    <a:lstStyle/>
                    <a:p>
                      <a:pPr rtl="0" fontAlgn="b">
                        <a:buNone/>
                      </a:pPr>
                      <a:r>
                        <a:rPr lang="en-PH" sz="3600">
                          <a:effectLst/>
                        </a:rPr>
                        <a:t>No. of Deacons</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61306437"/>
                  </a:ext>
                </a:extLst>
              </a:tr>
              <a:tr h="560576">
                <a:tc>
                  <a:txBody>
                    <a:bodyPr/>
                    <a:lstStyle/>
                    <a:p>
                      <a:pPr rtl="0" fontAlgn="b">
                        <a:buNone/>
                      </a:pPr>
                      <a:r>
                        <a:rPr lang="en-PH" sz="3600">
                          <a:effectLst/>
                        </a:rPr>
                        <a:t>No. of Deaconesses</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642982140"/>
                  </a:ext>
                </a:extLst>
              </a:tr>
              <a:tr h="560576">
                <a:tc>
                  <a:txBody>
                    <a:bodyPr/>
                    <a:lstStyle/>
                    <a:p>
                      <a:pPr rtl="0" fontAlgn="b">
                        <a:buNone/>
                      </a:pPr>
                      <a:r>
                        <a:rPr lang="en-PH" sz="3600">
                          <a:effectLst/>
                        </a:rPr>
                        <a:t>Total Church Membership</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338165913"/>
                  </a:ext>
                </a:extLst>
              </a:tr>
              <a:tr h="560576">
                <a:tc>
                  <a:txBody>
                    <a:bodyPr/>
                    <a:lstStyle/>
                    <a:p>
                      <a:pPr rtl="0" fontAlgn="b">
                        <a:buNone/>
                      </a:pPr>
                      <a:r>
                        <a:rPr lang="en-PH" sz="3600">
                          <a:effectLst/>
                        </a:rPr>
                        <a:t>Attendance on 2nd Sabbath</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298032214"/>
                  </a:ext>
                </a:extLst>
              </a:tr>
              <a:tr h="560576">
                <a:tc>
                  <a:txBody>
                    <a:bodyPr/>
                    <a:lstStyle/>
                    <a:p>
                      <a:pPr rtl="0" fontAlgn="b">
                        <a:buNone/>
                      </a:pPr>
                      <a:r>
                        <a:rPr lang="en-PH" sz="3600">
                          <a:effectLst/>
                        </a:rPr>
                        <a:t>Attendance on 7th Sabbath</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638981279"/>
                  </a:ext>
                </a:extLst>
              </a:tr>
              <a:tr h="560576">
                <a:tc>
                  <a:txBody>
                    <a:bodyPr/>
                    <a:lstStyle/>
                    <a:p>
                      <a:pPr rtl="0" fontAlgn="b">
                        <a:buNone/>
                      </a:pPr>
                      <a:r>
                        <a:rPr lang="en-PH" sz="3600" i="1">
                          <a:effectLst/>
                        </a:rPr>
                        <a:t>Average Church Attendance per Quarter</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D8D8D8"/>
                    </a:solidFill>
                  </a:tcPr>
                </a:tc>
                <a:extLst>
                  <a:ext uri="{0D108BD9-81ED-4DB2-BD59-A6C34878D82A}">
                    <a16:rowId xmlns:a16="http://schemas.microsoft.com/office/drawing/2014/main" val="1823244549"/>
                  </a:ext>
                </a:extLst>
              </a:tr>
              <a:tr h="560576">
                <a:tc>
                  <a:txBody>
                    <a:bodyPr/>
                    <a:lstStyle/>
                    <a:p>
                      <a:pPr rtl="0" fontAlgn="b">
                        <a:buNone/>
                      </a:pPr>
                      <a:r>
                        <a:rPr lang="en-PH" sz="3600" i="1">
                          <a:effectLst/>
                        </a:rPr>
                        <a:t>Total No. of Ministers</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D8D8D8"/>
                    </a:solidFill>
                  </a:tcPr>
                </a:tc>
                <a:extLst>
                  <a:ext uri="{0D108BD9-81ED-4DB2-BD59-A6C34878D82A}">
                    <a16:rowId xmlns:a16="http://schemas.microsoft.com/office/drawing/2014/main" val="3439314955"/>
                  </a:ext>
                </a:extLst>
              </a:tr>
              <a:tr h="560576">
                <a:tc>
                  <a:txBody>
                    <a:bodyPr/>
                    <a:lstStyle/>
                    <a:p>
                      <a:pPr rtl="0" fontAlgn="b">
                        <a:buNone/>
                      </a:pPr>
                      <a:r>
                        <a:rPr lang="en-PH" sz="3600" i="1">
                          <a:effectLst/>
                        </a:rPr>
                        <a:t>Total No. of Churches &amp; Companies</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D8D8D8"/>
                    </a:solidFill>
                  </a:tcPr>
                </a:tc>
                <a:extLst>
                  <a:ext uri="{0D108BD9-81ED-4DB2-BD59-A6C34878D82A}">
                    <a16:rowId xmlns:a16="http://schemas.microsoft.com/office/drawing/2014/main" val="940867206"/>
                  </a:ext>
                </a:extLst>
              </a:tr>
              <a:tr h="560576">
                <a:tc>
                  <a:txBody>
                    <a:bodyPr/>
                    <a:lstStyle/>
                    <a:p>
                      <a:pPr rtl="0" fontAlgn="b">
                        <a:buNone/>
                      </a:pPr>
                      <a:r>
                        <a:rPr lang="en-PH" sz="3600" i="1">
                          <a:effectLst/>
                        </a:rPr>
                        <a:t>Total No. of Deacons &amp; Deaconesses</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D8D8D8"/>
                    </a:solidFill>
                  </a:tcPr>
                </a:tc>
                <a:extLst>
                  <a:ext uri="{0D108BD9-81ED-4DB2-BD59-A6C34878D82A}">
                    <a16:rowId xmlns:a16="http://schemas.microsoft.com/office/drawing/2014/main" val="2675424836"/>
                  </a:ext>
                </a:extLst>
              </a:tr>
              <a:tr h="560576">
                <a:tc>
                  <a:txBody>
                    <a:bodyPr/>
                    <a:lstStyle/>
                    <a:p>
                      <a:pPr rtl="0" fontAlgn="b">
                        <a:buNone/>
                      </a:pPr>
                      <a:r>
                        <a:rPr lang="en-PH" sz="3600" i="1">
                          <a:effectLst/>
                        </a:rPr>
                        <a:t>Ratio of Ministers to No. of Churches</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D8D8D8"/>
                    </a:solidFill>
                  </a:tcPr>
                </a:tc>
                <a:extLst>
                  <a:ext uri="{0D108BD9-81ED-4DB2-BD59-A6C34878D82A}">
                    <a16:rowId xmlns:a16="http://schemas.microsoft.com/office/drawing/2014/main" val="1625157797"/>
                  </a:ext>
                </a:extLst>
              </a:tr>
              <a:tr h="560576">
                <a:tc>
                  <a:txBody>
                    <a:bodyPr/>
                    <a:lstStyle/>
                    <a:p>
                      <a:pPr rtl="0" fontAlgn="b">
                        <a:buNone/>
                      </a:pPr>
                      <a:r>
                        <a:rPr lang="en-PH" sz="3600" i="1">
                          <a:effectLst/>
                        </a:rPr>
                        <a:t>Ratio of Ministers to Church Members</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D8D8D8"/>
                    </a:solidFill>
                  </a:tcPr>
                </a:tc>
                <a:extLst>
                  <a:ext uri="{0D108BD9-81ED-4DB2-BD59-A6C34878D82A}">
                    <a16:rowId xmlns:a16="http://schemas.microsoft.com/office/drawing/2014/main" val="1710183728"/>
                  </a:ext>
                </a:extLst>
              </a:tr>
              <a:tr h="560576">
                <a:tc>
                  <a:txBody>
                    <a:bodyPr/>
                    <a:lstStyle/>
                    <a:p>
                      <a:pPr rtl="0" fontAlgn="b">
                        <a:buNone/>
                      </a:pPr>
                      <a:r>
                        <a:rPr lang="en-PH" sz="3600" i="1" dirty="0">
                          <a:effectLst/>
                        </a:rPr>
                        <a:t>% of Church Members Attendance</a:t>
                      </a:r>
                    </a:p>
                  </a:txBody>
                  <a:tcPr marL="24987" marR="24987"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val="3647949158"/>
                  </a:ext>
                </a:extLst>
              </a:tr>
            </a:tbl>
          </a:graphicData>
        </a:graphic>
      </p:graphicFrame>
    </p:spTree>
    <p:extLst>
      <p:ext uri="{BB962C8B-B14F-4D97-AF65-F5344CB8AC3E}">
        <p14:creationId xmlns:p14="http://schemas.microsoft.com/office/powerpoint/2010/main" val="4987841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51A5F-8D97-9CA9-26DF-F1A2AB0D883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B0E513A-6A87-06D0-784F-BAB53E149E71}"/>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915D9AC8-3450-0D4D-A086-D1CE971E1106}"/>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04C848A6-AF52-2492-A9E0-622BC145CECC}"/>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8AAA458A-BFB4-AC47-362A-739818D8A540}"/>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271025DF-4E23-A1F6-8A61-4C236288F118}"/>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16511D37-7051-39AD-8945-6AF1AD9CE52F}"/>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6CD26ABE-F401-6D1D-DDB9-DD6766D7E8D3}"/>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DE7D22ED-FCB5-3E90-7D60-C36F8E146D3E}"/>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AutoShape 12">
            <a:extLst>
              <a:ext uri="{FF2B5EF4-FFF2-40B4-BE49-F238E27FC236}">
                <a16:creationId xmlns:a16="http://schemas.microsoft.com/office/drawing/2014/main" id="{599B52BE-B9B8-8548-4E61-086486734D0F}"/>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47EA1FB6-E950-43DC-A79B-2AAC2C72AF35}"/>
              </a:ext>
            </a:extLst>
          </p:cNvPr>
          <p:cNvGraphicFramePr>
            <a:graphicFrameLocks noGrp="1"/>
          </p:cNvGraphicFramePr>
          <p:nvPr>
            <p:extLst>
              <p:ext uri="{D42A27DB-BD31-4B8C-83A1-F6EECF244321}">
                <p14:modId xmlns:p14="http://schemas.microsoft.com/office/powerpoint/2010/main" val="774335232"/>
              </p:ext>
            </p:extLst>
          </p:nvPr>
        </p:nvGraphicFramePr>
        <p:xfrm>
          <a:off x="2411043" y="1144461"/>
          <a:ext cx="12295552" cy="6400800"/>
        </p:xfrm>
        <a:graphic>
          <a:graphicData uri="http://schemas.openxmlformats.org/drawingml/2006/table">
            <a:tbl>
              <a:tblPr/>
              <a:tblGrid>
                <a:gridCol w="12295552">
                  <a:extLst>
                    <a:ext uri="{9D8B030D-6E8A-4147-A177-3AD203B41FA5}">
                      <a16:colId xmlns:a16="http://schemas.microsoft.com/office/drawing/2014/main" val="246660633"/>
                    </a:ext>
                  </a:extLst>
                </a:gridCol>
              </a:tblGrid>
              <a:tr h="200025">
                <a:tc>
                  <a:txBody>
                    <a:bodyPr/>
                    <a:lstStyle/>
                    <a:p>
                      <a:pPr rtl="0" fontAlgn="b">
                        <a:buNone/>
                      </a:pPr>
                      <a:r>
                        <a:rPr lang="en-PH" sz="6000" i="1" dirty="0">
                          <a:solidFill>
                            <a:srgbClr val="FFFFFF"/>
                          </a:solidFill>
                          <a:effectLst/>
                        </a:rPr>
                        <a:t>Evangelistic Programs:</a:t>
                      </a:r>
                    </a:p>
                  </a:txBody>
                  <a:tcPr marL="28575" marR="28575"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000000"/>
                    </a:solidFill>
                  </a:tcPr>
                </a:tc>
                <a:extLst>
                  <a:ext uri="{0D108BD9-81ED-4DB2-BD59-A6C34878D82A}">
                    <a16:rowId xmlns:a16="http://schemas.microsoft.com/office/drawing/2014/main" val="3008984820"/>
                  </a:ext>
                </a:extLst>
              </a:tr>
              <a:tr h="200025">
                <a:tc>
                  <a:txBody>
                    <a:bodyPr/>
                    <a:lstStyle/>
                    <a:p>
                      <a:pPr rtl="0" fontAlgn="b">
                        <a:buNone/>
                      </a:pPr>
                      <a:r>
                        <a:rPr lang="en-PH" sz="6000">
                          <a:effectLst/>
                        </a:rPr>
                        <a:t>Number of Care Groups</a:t>
                      </a:r>
                    </a:p>
                  </a:txBody>
                  <a:tcPr marL="28575" marR="28575"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484734365"/>
                  </a:ext>
                </a:extLst>
              </a:tr>
              <a:tr h="200025">
                <a:tc>
                  <a:txBody>
                    <a:bodyPr/>
                    <a:lstStyle/>
                    <a:p>
                      <a:pPr rtl="0" fontAlgn="b">
                        <a:buNone/>
                      </a:pPr>
                      <a:r>
                        <a:rPr lang="en-PH" sz="6000">
                          <a:effectLst/>
                        </a:rPr>
                        <a:t>Bible Study by Pastors</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86758712"/>
                  </a:ext>
                </a:extLst>
              </a:tr>
              <a:tr h="200025">
                <a:tc>
                  <a:txBody>
                    <a:bodyPr/>
                    <a:lstStyle/>
                    <a:p>
                      <a:pPr rtl="0" fontAlgn="b">
                        <a:buNone/>
                      </a:pPr>
                      <a:endParaRPr lang="en-PH" sz="6000" dirty="0">
                        <a:effectLst/>
                      </a:endParaRPr>
                    </a:p>
                  </a:txBody>
                  <a:tcPr marL="28575" marR="28575"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208616103"/>
                  </a:ext>
                </a:extLst>
              </a:tr>
              <a:tr h="200025">
                <a:tc>
                  <a:txBody>
                    <a:bodyPr/>
                    <a:lstStyle/>
                    <a:p>
                      <a:pPr rtl="0" fontAlgn="b">
                        <a:buNone/>
                      </a:pPr>
                      <a:r>
                        <a:rPr lang="en-PH" sz="6000">
                          <a:effectLst/>
                        </a:rPr>
                        <a:t>Evangelistic Meetings By Pastors</a:t>
                      </a:r>
                    </a:p>
                  </a:txBody>
                  <a:tcPr marL="28575" marR="28575"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4102015015"/>
                  </a:ext>
                </a:extLst>
              </a:tr>
              <a:tr h="200025">
                <a:tc>
                  <a:txBody>
                    <a:bodyPr/>
                    <a:lstStyle/>
                    <a:p>
                      <a:pPr rtl="0" fontAlgn="b">
                        <a:buNone/>
                      </a:pPr>
                      <a:r>
                        <a:rPr lang="en-PH" sz="6000" dirty="0">
                          <a:effectLst/>
                        </a:rPr>
                        <a:t>Evangelistic Meetings By Elders and Deacons</a:t>
                      </a:r>
                    </a:p>
                  </a:txBody>
                  <a:tcPr marL="28575" marR="28575" marT="0" marB="0" anchor="b">
                    <a:lnL w="1905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7508110"/>
                  </a:ext>
                </a:extLst>
              </a:tr>
            </a:tbl>
          </a:graphicData>
        </a:graphic>
      </p:graphicFrame>
      <p:pic>
        <p:nvPicPr>
          <p:cNvPr id="10" name="Picture 9">
            <a:extLst>
              <a:ext uri="{FF2B5EF4-FFF2-40B4-BE49-F238E27FC236}">
                <a16:creationId xmlns:a16="http://schemas.microsoft.com/office/drawing/2014/main" id="{063698C5-50F8-2AD8-9ACB-C74FA500E49C}"/>
              </a:ext>
            </a:extLst>
          </p:cNvPr>
          <p:cNvPicPr>
            <a:picLocks noChangeAspect="1"/>
          </p:cNvPicPr>
          <p:nvPr/>
        </p:nvPicPr>
        <p:blipFill>
          <a:blip r:embed="rId6"/>
          <a:stretch>
            <a:fillRect/>
          </a:stretch>
        </p:blipFill>
        <p:spPr>
          <a:xfrm>
            <a:off x="8193176" y="8919890"/>
            <a:ext cx="1322479" cy="1339896"/>
          </a:xfrm>
          <a:prstGeom prst="rect">
            <a:avLst/>
          </a:prstGeom>
        </p:spPr>
      </p:pic>
    </p:spTree>
    <p:extLst>
      <p:ext uri="{BB962C8B-B14F-4D97-AF65-F5344CB8AC3E}">
        <p14:creationId xmlns:p14="http://schemas.microsoft.com/office/powerpoint/2010/main" val="32968333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87ED8-4394-21E4-3B9D-32649D1B354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51412D9-809E-9D92-8A07-F747332F7C52}"/>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BA59B7F7-092B-526B-3043-1404B432AEC9}"/>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71A60397-AEBC-D44F-7DEF-A8B56FBA4438}"/>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45540E53-8248-CD72-5FA3-F322723F22AA}"/>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A028B7BB-E064-FCBC-493F-A04B27A414D6}"/>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F83452FC-1DE9-601B-7FC3-4958222D4E55}"/>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456B8D76-649A-791F-E2A2-9915BAC6388C}"/>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D27DC420-F0D3-E277-8F5D-10270B429B48}"/>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13DACD7C-6A40-7062-10D5-66635FA9D1D2}"/>
              </a:ext>
            </a:extLst>
          </p:cNvPr>
          <p:cNvSpPr txBox="1"/>
          <p:nvPr/>
        </p:nvSpPr>
        <p:spPr>
          <a:xfrm>
            <a:off x="2366207" y="605784"/>
            <a:ext cx="9497882" cy="1163332"/>
          </a:xfrm>
          <a:prstGeom prst="rect">
            <a:avLst/>
          </a:prstGeom>
        </p:spPr>
        <p:txBody>
          <a:bodyPr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Workers meetings </a:t>
            </a:r>
          </a:p>
        </p:txBody>
      </p:sp>
      <p:sp>
        <p:nvSpPr>
          <p:cNvPr id="11" name="TextBox 11">
            <a:extLst>
              <a:ext uri="{FF2B5EF4-FFF2-40B4-BE49-F238E27FC236}">
                <a16:creationId xmlns:a16="http://schemas.microsoft.com/office/drawing/2014/main" id="{C710484D-45D8-1B24-9DAC-77982BAABC7A}"/>
              </a:ext>
            </a:extLst>
          </p:cNvPr>
          <p:cNvSpPr txBox="1"/>
          <p:nvPr/>
        </p:nvSpPr>
        <p:spPr>
          <a:xfrm>
            <a:off x="2358587" y="2854438"/>
            <a:ext cx="10127827" cy="587084"/>
          </a:xfrm>
          <a:prstGeom prst="rect">
            <a:avLst/>
          </a:prstGeom>
        </p:spPr>
        <p:txBody>
          <a:bodyPr lIns="0" tIns="0" rIns="0" bIns="0" rtlCol="0" anchor="t">
            <a:spAutoFit/>
          </a:bodyPr>
          <a:lstStyle/>
          <a:p>
            <a:pPr algn="l">
              <a:lnSpc>
                <a:spcPts val="4899"/>
              </a:lnSpc>
            </a:pPr>
            <a:r>
              <a:rPr lang="en-US" sz="3499" b="1" dirty="0">
                <a:solidFill>
                  <a:srgbClr val="31403D"/>
                </a:solidFill>
                <a:latin typeface="Open Sans Bold"/>
                <a:ea typeface="Open Sans Bold"/>
                <a:cs typeface="Open Sans Bold"/>
                <a:sym typeface="Open Sans Bold"/>
              </a:rPr>
              <a:t>.</a:t>
            </a:r>
          </a:p>
        </p:txBody>
      </p:sp>
      <p:sp>
        <p:nvSpPr>
          <p:cNvPr id="12" name="AutoShape 12">
            <a:extLst>
              <a:ext uri="{FF2B5EF4-FFF2-40B4-BE49-F238E27FC236}">
                <a16:creationId xmlns:a16="http://schemas.microsoft.com/office/drawing/2014/main" id="{6F745701-424B-A116-95D0-801B034AE0EA}"/>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49DEC9F1-39E5-443E-53A8-ED27F8FB69E0}"/>
              </a:ext>
            </a:extLst>
          </p:cNvPr>
          <p:cNvGraphicFramePr>
            <a:graphicFrameLocks noGrp="1"/>
          </p:cNvGraphicFramePr>
          <p:nvPr>
            <p:extLst>
              <p:ext uri="{D42A27DB-BD31-4B8C-83A1-F6EECF244321}">
                <p14:modId xmlns:p14="http://schemas.microsoft.com/office/powerpoint/2010/main" val="3367274883"/>
              </p:ext>
            </p:extLst>
          </p:nvPr>
        </p:nvGraphicFramePr>
        <p:xfrm>
          <a:off x="2030666" y="1805281"/>
          <a:ext cx="12675932" cy="7269710"/>
        </p:xfrm>
        <a:graphic>
          <a:graphicData uri="http://schemas.openxmlformats.org/drawingml/2006/table">
            <a:tbl>
              <a:tblPr firstRow="1" bandRow="1">
                <a:tableStyleId>{F5AB1C69-6EDB-4FF4-983F-18BD219EF322}</a:tableStyleId>
              </a:tblPr>
              <a:tblGrid>
                <a:gridCol w="2769934">
                  <a:extLst>
                    <a:ext uri="{9D8B030D-6E8A-4147-A177-3AD203B41FA5}">
                      <a16:colId xmlns:a16="http://schemas.microsoft.com/office/drawing/2014/main" val="1952329187"/>
                    </a:ext>
                  </a:extLst>
                </a:gridCol>
                <a:gridCol w="9905998">
                  <a:extLst>
                    <a:ext uri="{9D8B030D-6E8A-4147-A177-3AD203B41FA5}">
                      <a16:colId xmlns:a16="http://schemas.microsoft.com/office/drawing/2014/main" val="2193967400"/>
                    </a:ext>
                  </a:extLst>
                </a:gridCol>
              </a:tblGrid>
              <a:tr h="726971">
                <a:tc>
                  <a:txBody>
                    <a:bodyPr/>
                    <a:lstStyle/>
                    <a:p>
                      <a:r>
                        <a:rPr lang="en-US" sz="3600" dirty="0"/>
                        <a:t>Date </a:t>
                      </a:r>
                    </a:p>
                  </a:txBody>
                  <a:tcPr/>
                </a:tc>
                <a:tc>
                  <a:txBody>
                    <a:bodyPr/>
                    <a:lstStyle/>
                    <a:p>
                      <a:endParaRPr lang="en-US" sz="3600" dirty="0"/>
                    </a:p>
                  </a:txBody>
                  <a:tcPr/>
                </a:tc>
                <a:extLst>
                  <a:ext uri="{0D108BD9-81ED-4DB2-BD59-A6C34878D82A}">
                    <a16:rowId xmlns:a16="http://schemas.microsoft.com/office/drawing/2014/main" val="3311912968"/>
                  </a:ext>
                </a:extLst>
              </a:tr>
              <a:tr h="726971">
                <a:tc>
                  <a:txBody>
                    <a:bodyPr/>
                    <a:lstStyle/>
                    <a:p>
                      <a:r>
                        <a:rPr lang="en-US" sz="3600" dirty="0"/>
                        <a:t>January 29</a:t>
                      </a:r>
                    </a:p>
                  </a:txBody>
                  <a:tcPr/>
                </a:tc>
                <a:tc>
                  <a:txBody>
                    <a:bodyPr/>
                    <a:lstStyle/>
                    <a:p>
                      <a:r>
                        <a:rPr lang="en-US" sz="3600" dirty="0"/>
                        <a:t>Workers meeting</a:t>
                      </a:r>
                    </a:p>
                  </a:txBody>
                  <a:tcPr/>
                </a:tc>
                <a:extLst>
                  <a:ext uri="{0D108BD9-81ED-4DB2-BD59-A6C34878D82A}">
                    <a16:rowId xmlns:a16="http://schemas.microsoft.com/office/drawing/2014/main" val="3084215017"/>
                  </a:ext>
                </a:extLst>
              </a:tr>
              <a:tr h="726971">
                <a:tc>
                  <a:txBody>
                    <a:bodyPr/>
                    <a:lstStyle/>
                    <a:p>
                      <a:r>
                        <a:rPr lang="en-US" sz="3600" dirty="0"/>
                        <a:t>Feb 25</a:t>
                      </a:r>
                    </a:p>
                  </a:txBody>
                  <a:tcPr/>
                </a:tc>
                <a:tc>
                  <a:txBody>
                    <a:bodyPr/>
                    <a:lstStyle/>
                    <a:p>
                      <a:pPr rtl="0"/>
                      <a:r>
                        <a:rPr lang="en-PH" sz="3600" b="0" i="0" u="none" strike="noStrike" kern="1200" dirty="0">
                          <a:solidFill>
                            <a:schemeClr val="dk1"/>
                          </a:solidFill>
                          <a:effectLst/>
                          <a:latin typeface="+mn-lt"/>
                          <a:ea typeface="+mn-ea"/>
                          <a:cs typeface="+mn-cs"/>
                        </a:rPr>
                        <a:t>Intern and Regular orientation</a:t>
                      </a:r>
                      <a:endParaRPr lang="en-PH" sz="3600" b="0" dirty="0">
                        <a:effectLst/>
                      </a:endParaRPr>
                    </a:p>
                  </a:txBody>
                  <a:tcPr/>
                </a:tc>
                <a:extLst>
                  <a:ext uri="{0D108BD9-81ED-4DB2-BD59-A6C34878D82A}">
                    <a16:rowId xmlns:a16="http://schemas.microsoft.com/office/drawing/2014/main" val="3183788366"/>
                  </a:ext>
                </a:extLst>
              </a:tr>
              <a:tr h="726971">
                <a:tc>
                  <a:txBody>
                    <a:bodyPr/>
                    <a:lstStyle/>
                    <a:p>
                      <a:r>
                        <a:rPr lang="en-US" sz="3600" dirty="0"/>
                        <a:t>March 25</a:t>
                      </a:r>
                    </a:p>
                  </a:txBody>
                  <a:tcPr/>
                </a:tc>
                <a:tc>
                  <a:txBody>
                    <a:bodyPr/>
                    <a:lstStyle/>
                    <a:p>
                      <a:pPr rtl="0"/>
                      <a:r>
                        <a:rPr lang="en-PH" sz="3600" b="0" i="0" u="none" strike="noStrike" kern="1200" dirty="0">
                          <a:solidFill>
                            <a:schemeClr val="dk1"/>
                          </a:solidFill>
                          <a:effectLst/>
                          <a:latin typeface="+mn-lt"/>
                          <a:ea typeface="+mn-ea"/>
                          <a:cs typeface="+mn-cs"/>
                        </a:rPr>
                        <a:t>Newly Ordained Pastors  Orientation</a:t>
                      </a:r>
                      <a:endParaRPr lang="en-PH" sz="3600" b="0" dirty="0">
                        <a:effectLst/>
                      </a:endParaRPr>
                    </a:p>
                  </a:txBody>
                  <a:tcPr/>
                </a:tc>
                <a:extLst>
                  <a:ext uri="{0D108BD9-81ED-4DB2-BD59-A6C34878D82A}">
                    <a16:rowId xmlns:a16="http://schemas.microsoft.com/office/drawing/2014/main" val="105256433"/>
                  </a:ext>
                </a:extLst>
              </a:tr>
              <a:tr h="726971">
                <a:tc>
                  <a:txBody>
                    <a:bodyPr/>
                    <a:lstStyle/>
                    <a:p>
                      <a:r>
                        <a:rPr lang="en-US" sz="3600" dirty="0"/>
                        <a:t>March 26</a:t>
                      </a:r>
                    </a:p>
                  </a:txBody>
                  <a:tcPr/>
                </a:tc>
                <a:tc>
                  <a:txBody>
                    <a:bodyPr/>
                    <a:lstStyle/>
                    <a:p>
                      <a:pPr rtl="0"/>
                      <a:r>
                        <a:rPr lang="en-PH" sz="3600" b="0" i="0" u="none" strike="noStrike" kern="1200" dirty="0">
                          <a:solidFill>
                            <a:schemeClr val="dk1"/>
                          </a:solidFill>
                          <a:effectLst/>
                          <a:latin typeface="+mn-lt"/>
                          <a:ea typeface="+mn-ea"/>
                          <a:cs typeface="+mn-cs"/>
                        </a:rPr>
                        <a:t>Workers’ Meeting</a:t>
                      </a:r>
                      <a:endParaRPr lang="en-PH" sz="3600" b="0" dirty="0">
                        <a:effectLst/>
                      </a:endParaRPr>
                    </a:p>
                  </a:txBody>
                  <a:tcPr/>
                </a:tc>
                <a:extLst>
                  <a:ext uri="{0D108BD9-81ED-4DB2-BD59-A6C34878D82A}">
                    <a16:rowId xmlns:a16="http://schemas.microsoft.com/office/drawing/2014/main" val="2686210030"/>
                  </a:ext>
                </a:extLst>
              </a:tr>
              <a:tr h="726971">
                <a:tc>
                  <a:txBody>
                    <a:bodyPr/>
                    <a:lstStyle/>
                    <a:p>
                      <a:r>
                        <a:rPr lang="en-US" sz="3600" dirty="0"/>
                        <a:t>April 29</a:t>
                      </a:r>
                    </a:p>
                  </a:txBody>
                  <a:tcPr/>
                </a:tc>
                <a:tc>
                  <a:txBody>
                    <a:bodyPr/>
                    <a:lstStyle/>
                    <a:p>
                      <a:pPr rtl="0"/>
                      <a:r>
                        <a:rPr lang="en-PH" sz="3600" b="0" i="0" u="none" strike="noStrike" kern="1200" dirty="0">
                          <a:solidFill>
                            <a:schemeClr val="dk1"/>
                          </a:solidFill>
                          <a:effectLst/>
                          <a:latin typeface="+mn-lt"/>
                          <a:ea typeface="+mn-ea"/>
                          <a:cs typeface="+mn-cs"/>
                        </a:rPr>
                        <a:t>Building Up For Mission Updates – AREA Visitation</a:t>
                      </a:r>
                      <a:endParaRPr lang="en-PH" sz="3600" b="0" dirty="0">
                        <a:effectLst/>
                      </a:endParaRPr>
                    </a:p>
                  </a:txBody>
                  <a:tcPr/>
                </a:tc>
                <a:extLst>
                  <a:ext uri="{0D108BD9-81ED-4DB2-BD59-A6C34878D82A}">
                    <a16:rowId xmlns:a16="http://schemas.microsoft.com/office/drawing/2014/main" val="3237853379"/>
                  </a:ext>
                </a:extLst>
              </a:tr>
              <a:tr h="726971">
                <a:tc>
                  <a:txBody>
                    <a:bodyPr/>
                    <a:lstStyle/>
                    <a:p>
                      <a:r>
                        <a:rPr lang="en-US" sz="3600" dirty="0"/>
                        <a:t>May 1-3</a:t>
                      </a:r>
                    </a:p>
                  </a:txBody>
                  <a:tcPr/>
                </a:tc>
                <a:tc>
                  <a:txBody>
                    <a:bodyPr/>
                    <a:lstStyle/>
                    <a:p>
                      <a:pPr rtl="0"/>
                      <a:r>
                        <a:rPr lang="en-PH" sz="3600" b="0" i="0" u="none" strike="noStrike" kern="1200" dirty="0">
                          <a:solidFill>
                            <a:schemeClr val="dk1"/>
                          </a:solidFill>
                          <a:effectLst/>
                          <a:latin typeface="+mn-lt"/>
                          <a:ea typeface="+mn-ea"/>
                          <a:cs typeface="+mn-cs"/>
                        </a:rPr>
                        <a:t>CLPM-wide Camp Meeting | CLAA</a:t>
                      </a:r>
                      <a:endParaRPr lang="en-PH" sz="3600" b="0" dirty="0">
                        <a:effectLst/>
                      </a:endParaRPr>
                    </a:p>
                  </a:txBody>
                  <a:tcPr/>
                </a:tc>
                <a:extLst>
                  <a:ext uri="{0D108BD9-81ED-4DB2-BD59-A6C34878D82A}">
                    <a16:rowId xmlns:a16="http://schemas.microsoft.com/office/drawing/2014/main" val="797257210"/>
                  </a:ext>
                </a:extLst>
              </a:tr>
              <a:tr h="726971">
                <a:tc>
                  <a:txBody>
                    <a:bodyPr/>
                    <a:lstStyle/>
                    <a:p>
                      <a:r>
                        <a:rPr lang="en-US" sz="3600" dirty="0"/>
                        <a:t>May 28</a:t>
                      </a:r>
                    </a:p>
                  </a:txBody>
                  <a:tcPr/>
                </a:tc>
                <a:tc>
                  <a:txBody>
                    <a:bodyPr/>
                    <a:lstStyle/>
                    <a:p>
                      <a:pPr rtl="0"/>
                      <a:r>
                        <a:rPr lang="en-PH" sz="3600" b="0" i="0" u="none" strike="noStrike" kern="1200" dirty="0">
                          <a:solidFill>
                            <a:schemeClr val="dk1"/>
                          </a:solidFill>
                          <a:effectLst/>
                          <a:latin typeface="+mn-lt"/>
                          <a:ea typeface="+mn-ea"/>
                          <a:cs typeface="+mn-cs"/>
                        </a:rPr>
                        <a:t>Workers’ Meeting</a:t>
                      </a:r>
                      <a:endParaRPr lang="en-PH" sz="3600" b="0" dirty="0">
                        <a:effectLst/>
                      </a:endParaRPr>
                    </a:p>
                  </a:txBody>
                  <a:tcPr/>
                </a:tc>
                <a:extLst>
                  <a:ext uri="{0D108BD9-81ED-4DB2-BD59-A6C34878D82A}">
                    <a16:rowId xmlns:a16="http://schemas.microsoft.com/office/drawing/2014/main" val="1548425631"/>
                  </a:ext>
                </a:extLst>
              </a:tr>
              <a:tr h="726971">
                <a:tc>
                  <a:txBody>
                    <a:bodyPr/>
                    <a:lstStyle/>
                    <a:p>
                      <a:r>
                        <a:rPr lang="en-US" sz="3600" dirty="0"/>
                        <a:t>Aug. 27</a:t>
                      </a:r>
                    </a:p>
                  </a:txBody>
                  <a:tcPr/>
                </a:tc>
                <a:tc>
                  <a:txBody>
                    <a:bodyPr/>
                    <a:lstStyle/>
                    <a:p>
                      <a:pPr rtl="0"/>
                      <a:r>
                        <a:rPr lang="en-PH" sz="3600" b="0" i="0" u="none" strike="noStrike" kern="1200" dirty="0">
                          <a:solidFill>
                            <a:schemeClr val="dk1"/>
                          </a:solidFill>
                          <a:effectLst/>
                          <a:latin typeface="+mn-lt"/>
                          <a:ea typeface="+mn-ea"/>
                          <a:cs typeface="+mn-cs"/>
                        </a:rPr>
                        <a:t>Workers’ Meeting and retreat  – Mindoro Mission</a:t>
                      </a:r>
                      <a:endParaRPr lang="en-PH" sz="3600" b="0" dirty="0">
                        <a:effectLst/>
                      </a:endParaRPr>
                    </a:p>
                  </a:txBody>
                  <a:tcPr/>
                </a:tc>
                <a:extLst>
                  <a:ext uri="{0D108BD9-81ED-4DB2-BD59-A6C34878D82A}">
                    <a16:rowId xmlns:a16="http://schemas.microsoft.com/office/drawing/2014/main" val="3345775591"/>
                  </a:ext>
                </a:extLst>
              </a:tr>
              <a:tr h="726971">
                <a:tc>
                  <a:txBody>
                    <a:bodyPr/>
                    <a:lstStyle/>
                    <a:p>
                      <a:r>
                        <a:rPr lang="en-US" sz="3600" dirty="0"/>
                        <a:t>Oct 30</a:t>
                      </a:r>
                    </a:p>
                  </a:txBody>
                  <a:tcPr/>
                </a:tc>
                <a:tc>
                  <a:txBody>
                    <a:bodyPr/>
                    <a:lstStyle/>
                    <a:p>
                      <a:pPr rtl="0"/>
                      <a:r>
                        <a:rPr lang="en-PH" sz="3600" b="0" i="0" u="none" strike="noStrike" kern="1200" dirty="0">
                          <a:solidFill>
                            <a:schemeClr val="dk1"/>
                          </a:solidFill>
                          <a:effectLst/>
                          <a:latin typeface="+mn-lt"/>
                          <a:ea typeface="+mn-ea"/>
                          <a:cs typeface="+mn-cs"/>
                        </a:rPr>
                        <a:t>Workers’ Meeting</a:t>
                      </a:r>
                      <a:endParaRPr lang="en-PH" sz="3600" b="0" dirty="0">
                        <a:effectLst/>
                      </a:endParaRPr>
                    </a:p>
                  </a:txBody>
                  <a:tcPr/>
                </a:tc>
                <a:extLst>
                  <a:ext uri="{0D108BD9-81ED-4DB2-BD59-A6C34878D82A}">
                    <a16:rowId xmlns:a16="http://schemas.microsoft.com/office/drawing/2014/main" val="657196214"/>
                  </a:ext>
                </a:extLst>
              </a:tr>
            </a:tbl>
          </a:graphicData>
        </a:graphic>
      </p:graphicFrame>
      <p:pic>
        <p:nvPicPr>
          <p:cNvPr id="14" name="Picture 13">
            <a:extLst>
              <a:ext uri="{FF2B5EF4-FFF2-40B4-BE49-F238E27FC236}">
                <a16:creationId xmlns:a16="http://schemas.microsoft.com/office/drawing/2014/main" id="{FC2AF367-A70A-6139-69D3-78519C09E417}"/>
              </a:ext>
            </a:extLst>
          </p:cNvPr>
          <p:cNvPicPr>
            <a:picLocks noChangeAspect="1"/>
          </p:cNvPicPr>
          <p:nvPr/>
        </p:nvPicPr>
        <p:blipFill>
          <a:blip r:embed="rId6"/>
          <a:stretch>
            <a:fillRect/>
          </a:stretch>
        </p:blipFill>
        <p:spPr>
          <a:xfrm>
            <a:off x="8193176" y="8919890"/>
            <a:ext cx="1322479" cy="1339896"/>
          </a:xfrm>
          <a:prstGeom prst="rect">
            <a:avLst/>
          </a:prstGeom>
        </p:spPr>
      </p:pic>
    </p:spTree>
    <p:extLst>
      <p:ext uri="{BB962C8B-B14F-4D97-AF65-F5344CB8AC3E}">
        <p14:creationId xmlns:p14="http://schemas.microsoft.com/office/powerpoint/2010/main" val="29390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79A75-FCBE-16D0-C610-726289E9536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AF7AED6-FB50-E0DA-43CD-33EFB4658E9F}"/>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B6F989FC-9CC2-01DA-1C2A-26D4C0F4E33F}"/>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EAF56995-E07F-C972-02EE-B2043E5632C7}"/>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10A3C62F-65F5-F02E-F550-9A798A71D9E5}"/>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4CFE6A1C-D9D6-1AC7-A6B8-5298542C284F}"/>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AD7DCC38-E989-F742-BFD5-AC15C92D825E}"/>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D9421515-8CD4-52B5-CB1F-2AE2A142F241}"/>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8C8BB33C-C73D-7E20-5500-E2063D4A39EE}"/>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ABB11278-EF2C-1ACD-C90E-7578833D65CE}"/>
              </a:ext>
            </a:extLst>
          </p:cNvPr>
          <p:cNvSpPr txBox="1"/>
          <p:nvPr/>
        </p:nvSpPr>
        <p:spPr>
          <a:xfrm>
            <a:off x="2358587" y="1463788"/>
            <a:ext cx="9497882" cy="1163332"/>
          </a:xfrm>
          <a:prstGeom prst="rect">
            <a:avLst/>
          </a:prstGeom>
        </p:spPr>
        <p:txBody>
          <a:bodyPr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Workers Professional Growth  </a:t>
            </a:r>
          </a:p>
        </p:txBody>
      </p:sp>
      <p:sp>
        <p:nvSpPr>
          <p:cNvPr id="11" name="TextBox 11">
            <a:extLst>
              <a:ext uri="{FF2B5EF4-FFF2-40B4-BE49-F238E27FC236}">
                <a16:creationId xmlns:a16="http://schemas.microsoft.com/office/drawing/2014/main" id="{41294787-522E-3409-59EA-2743F94A0644}"/>
              </a:ext>
            </a:extLst>
          </p:cNvPr>
          <p:cNvSpPr txBox="1"/>
          <p:nvPr/>
        </p:nvSpPr>
        <p:spPr>
          <a:xfrm>
            <a:off x="2358587" y="2854438"/>
            <a:ext cx="10127827" cy="587084"/>
          </a:xfrm>
          <a:prstGeom prst="rect">
            <a:avLst/>
          </a:prstGeom>
        </p:spPr>
        <p:txBody>
          <a:bodyPr lIns="0" tIns="0" rIns="0" bIns="0" rtlCol="0" anchor="t">
            <a:spAutoFit/>
          </a:bodyPr>
          <a:lstStyle/>
          <a:p>
            <a:pPr algn="l">
              <a:lnSpc>
                <a:spcPts val="4899"/>
              </a:lnSpc>
            </a:pPr>
            <a:r>
              <a:rPr lang="en-US" sz="3499" b="1" dirty="0">
                <a:solidFill>
                  <a:srgbClr val="31403D"/>
                </a:solidFill>
                <a:latin typeface="Open Sans Bold"/>
                <a:ea typeface="Open Sans Bold"/>
                <a:cs typeface="Open Sans Bold"/>
                <a:sym typeface="Open Sans Bold"/>
              </a:rPr>
              <a:t>.</a:t>
            </a:r>
          </a:p>
        </p:txBody>
      </p:sp>
      <p:sp>
        <p:nvSpPr>
          <p:cNvPr id="12" name="AutoShape 12">
            <a:extLst>
              <a:ext uri="{FF2B5EF4-FFF2-40B4-BE49-F238E27FC236}">
                <a16:creationId xmlns:a16="http://schemas.microsoft.com/office/drawing/2014/main" id="{19C0C982-303F-2223-4BAB-C603A0F8FE2E}"/>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3A148C75-43F7-4E47-7E20-AACECE31ADAF}"/>
              </a:ext>
            </a:extLst>
          </p:cNvPr>
          <p:cNvGraphicFramePr>
            <a:graphicFrameLocks noGrp="1"/>
          </p:cNvGraphicFramePr>
          <p:nvPr>
            <p:extLst>
              <p:ext uri="{D42A27DB-BD31-4B8C-83A1-F6EECF244321}">
                <p14:modId xmlns:p14="http://schemas.microsoft.com/office/powerpoint/2010/main" val="2979935810"/>
              </p:ext>
            </p:extLst>
          </p:nvPr>
        </p:nvGraphicFramePr>
        <p:xfrm>
          <a:off x="2030666" y="2884918"/>
          <a:ext cx="12218723" cy="5669280"/>
        </p:xfrm>
        <a:graphic>
          <a:graphicData uri="http://schemas.openxmlformats.org/drawingml/2006/table">
            <a:tbl>
              <a:tblPr firstRow="1" bandRow="1">
                <a:tableStyleId>{F5AB1C69-6EDB-4FF4-983F-18BD219EF322}</a:tableStyleId>
              </a:tblPr>
              <a:tblGrid>
                <a:gridCol w="3215411">
                  <a:extLst>
                    <a:ext uri="{9D8B030D-6E8A-4147-A177-3AD203B41FA5}">
                      <a16:colId xmlns:a16="http://schemas.microsoft.com/office/drawing/2014/main" val="1952329187"/>
                    </a:ext>
                  </a:extLst>
                </a:gridCol>
                <a:gridCol w="9003312">
                  <a:extLst>
                    <a:ext uri="{9D8B030D-6E8A-4147-A177-3AD203B41FA5}">
                      <a16:colId xmlns:a16="http://schemas.microsoft.com/office/drawing/2014/main" val="2193967400"/>
                    </a:ext>
                  </a:extLst>
                </a:gridCol>
              </a:tblGrid>
              <a:tr h="370840">
                <a:tc>
                  <a:txBody>
                    <a:bodyPr/>
                    <a:lstStyle/>
                    <a:p>
                      <a:r>
                        <a:rPr lang="en-US" sz="3600" dirty="0"/>
                        <a:t>Date </a:t>
                      </a:r>
                    </a:p>
                  </a:txBody>
                  <a:tcPr/>
                </a:tc>
                <a:tc>
                  <a:txBody>
                    <a:bodyPr/>
                    <a:lstStyle/>
                    <a:p>
                      <a:endParaRPr lang="en-US" sz="3600" dirty="0"/>
                    </a:p>
                  </a:txBody>
                  <a:tcPr/>
                </a:tc>
                <a:extLst>
                  <a:ext uri="{0D108BD9-81ED-4DB2-BD59-A6C34878D82A}">
                    <a16:rowId xmlns:a16="http://schemas.microsoft.com/office/drawing/2014/main" val="3311912968"/>
                  </a:ext>
                </a:extLst>
              </a:tr>
              <a:tr h="370840">
                <a:tc>
                  <a:txBody>
                    <a:bodyPr/>
                    <a:lstStyle/>
                    <a:p>
                      <a:r>
                        <a:rPr lang="en-US" sz="3600" dirty="0"/>
                        <a:t>February 25</a:t>
                      </a:r>
                    </a:p>
                  </a:txBody>
                  <a:tcPr/>
                </a:tc>
                <a:tc>
                  <a:txBody>
                    <a:bodyPr/>
                    <a:lstStyle/>
                    <a:p>
                      <a:r>
                        <a:rPr lang="en-PH" sz="3600" b="0" i="0" u="none" strike="noStrike" kern="1200" dirty="0">
                          <a:solidFill>
                            <a:schemeClr val="dk1"/>
                          </a:solidFill>
                          <a:effectLst/>
                          <a:latin typeface="+mn-lt"/>
                          <a:ea typeface="+mn-ea"/>
                          <a:cs typeface="+mn-cs"/>
                        </a:rPr>
                        <a:t>MA Professional Growth Meeting</a:t>
                      </a:r>
                      <a:endParaRPr lang="en-US" sz="3600" dirty="0"/>
                    </a:p>
                  </a:txBody>
                  <a:tcPr/>
                </a:tc>
                <a:extLst>
                  <a:ext uri="{0D108BD9-81ED-4DB2-BD59-A6C34878D82A}">
                    <a16:rowId xmlns:a16="http://schemas.microsoft.com/office/drawing/2014/main" val="3084215017"/>
                  </a:ext>
                </a:extLst>
              </a:tr>
              <a:tr h="370840">
                <a:tc>
                  <a:txBody>
                    <a:bodyPr/>
                    <a:lstStyle/>
                    <a:p>
                      <a:endParaRPr lang="en-US" sz="3600" dirty="0"/>
                    </a:p>
                  </a:txBody>
                  <a:tcPr/>
                </a:tc>
                <a:tc>
                  <a:txBody>
                    <a:bodyPr/>
                    <a:lstStyle/>
                    <a:p>
                      <a:pPr rtl="0"/>
                      <a:endParaRPr lang="en-PH" sz="3600" b="0" dirty="0">
                        <a:effectLst/>
                      </a:endParaRPr>
                    </a:p>
                  </a:txBody>
                  <a:tcPr/>
                </a:tc>
                <a:extLst>
                  <a:ext uri="{0D108BD9-81ED-4DB2-BD59-A6C34878D82A}">
                    <a16:rowId xmlns:a16="http://schemas.microsoft.com/office/drawing/2014/main" val="3183788366"/>
                  </a:ext>
                </a:extLst>
              </a:tr>
              <a:tr h="370840">
                <a:tc>
                  <a:txBody>
                    <a:bodyPr/>
                    <a:lstStyle/>
                    <a:p>
                      <a:r>
                        <a:rPr lang="en-US" sz="3600" dirty="0"/>
                        <a:t>May 4-8</a:t>
                      </a:r>
                    </a:p>
                  </a:txBody>
                  <a:tcPr/>
                </a:tc>
                <a:tc>
                  <a:txBody>
                    <a:bodyPr/>
                    <a:lstStyle/>
                    <a:p>
                      <a:r>
                        <a:rPr lang="en-PH" sz="3600" b="0" i="0" u="none" strike="noStrike" kern="1200" dirty="0">
                          <a:solidFill>
                            <a:schemeClr val="dk1"/>
                          </a:solidFill>
                          <a:effectLst/>
                          <a:latin typeface="+mn-lt"/>
                          <a:ea typeface="+mn-ea"/>
                          <a:cs typeface="+mn-cs"/>
                        </a:rPr>
                        <a:t>  Interns Institute</a:t>
                      </a:r>
                      <a:endParaRPr lang="en-US" sz="3600" dirty="0"/>
                    </a:p>
                  </a:txBody>
                  <a:tcPr/>
                </a:tc>
                <a:extLst>
                  <a:ext uri="{0D108BD9-81ED-4DB2-BD59-A6C34878D82A}">
                    <a16:rowId xmlns:a16="http://schemas.microsoft.com/office/drawing/2014/main" val="105256433"/>
                  </a:ext>
                </a:extLst>
              </a:tr>
              <a:tr h="370840">
                <a:tc>
                  <a:txBody>
                    <a:bodyPr/>
                    <a:lstStyle/>
                    <a:p>
                      <a:r>
                        <a:rPr lang="en-US" sz="3600" dirty="0"/>
                        <a:t>June 25</a:t>
                      </a:r>
                    </a:p>
                  </a:txBody>
                  <a:tcPr/>
                </a:tc>
                <a:tc>
                  <a:txBody>
                    <a:bodyPr/>
                    <a:lstStyle/>
                    <a:p>
                      <a:pPr rtl="0"/>
                      <a:r>
                        <a:rPr lang="en-PH" sz="3600" b="0" i="0" u="none" strike="noStrike" kern="1200" dirty="0">
                          <a:solidFill>
                            <a:schemeClr val="dk1"/>
                          </a:solidFill>
                          <a:effectLst/>
                          <a:latin typeface="+mn-lt"/>
                          <a:ea typeface="+mn-ea"/>
                          <a:cs typeface="+mn-cs"/>
                        </a:rPr>
                        <a:t>MA Professional Growth Meeting</a:t>
                      </a:r>
                      <a:endParaRPr lang="en-PH" sz="3600" b="0" dirty="0">
                        <a:effectLst/>
                      </a:endParaRPr>
                    </a:p>
                  </a:txBody>
                  <a:tcPr/>
                </a:tc>
                <a:extLst>
                  <a:ext uri="{0D108BD9-81ED-4DB2-BD59-A6C34878D82A}">
                    <a16:rowId xmlns:a16="http://schemas.microsoft.com/office/drawing/2014/main" val="2686210030"/>
                  </a:ext>
                </a:extLst>
              </a:tr>
              <a:tr h="370840">
                <a:tc>
                  <a:txBody>
                    <a:bodyPr/>
                    <a:lstStyle/>
                    <a:p>
                      <a:r>
                        <a:rPr lang="en-US" sz="3600" dirty="0"/>
                        <a:t>July 28- Aug 2</a:t>
                      </a:r>
                    </a:p>
                  </a:txBody>
                  <a:tcPr/>
                </a:tc>
                <a:tc>
                  <a:txBody>
                    <a:bodyPr/>
                    <a:lstStyle/>
                    <a:p>
                      <a:pPr rtl="0"/>
                      <a:r>
                        <a:rPr lang="en-PH" sz="3600" b="0" i="0" u="none" strike="noStrike" kern="1200" dirty="0">
                          <a:solidFill>
                            <a:schemeClr val="dk1"/>
                          </a:solidFill>
                          <a:effectLst/>
                          <a:latin typeface="+mn-lt"/>
                          <a:ea typeface="+mn-ea"/>
                          <a:cs typeface="+mn-cs"/>
                        </a:rPr>
                        <a:t>SSD Ministerial Summit | Indonesia </a:t>
                      </a:r>
                      <a:endParaRPr lang="en-PH" sz="3600" b="0" dirty="0">
                        <a:effectLst/>
                      </a:endParaRPr>
                    </a:p>
                    <a:p>
                      <a:pPr rtl="0"/>
                      <a:r>
                        <a:rPr lang="en-PH" sz="3600" b="0" i="0" u="none" strike="noStrike" kern="1200" dirty="0">
                          <a:solidFill>
                            <a:schemeClr val="dk1"/>
                          </a:solidFill>
                          <a:effectLst/>
                          <a:latin typeface="+mn-lt"/>
                          <a:ea typeface="+mn-ea"/>
                          <a:cs typeface="+mn-cs"/>
                        </a:rPr>
                        <a:t> </a:t>
                      </a:r>
                      <a:endParaRPr lang="en-PH" sz="3600" b="0" dirty="0">
                        <a:effectLst/>
                      </a:endParaRPr>
                    </a:p>
                  </a:txBody>
                  <a:tcPr/>
                </a:tc>
                <a:extLst>
                  <a:ext uri="{0D108BD9-81ED-4DB2-BD59-A6C34878D82A}">
                    <a16:rowId xmlns:a16="http://schemas.microsoft.com/office/drawing/2014/main" val="3237853379"/>
                  </a:ext>
                </a:extLst>
              </a:tr>
              <a:tr h="370840">
                <a:tc>
                  <a:txBody>
                    <a:bodyPr/>
                    <a:lstStyle/>
                    <a:p>
                      <a:r>
                        <a:rPr lang="en-US" sz="3600" dirty="0"/>
                        <a:t>Sept. 17-20</a:t>
                      </a:r>
                    </a:p>
                  </a:txBody>
                  <a:tcPr/>
                </a:tc>
                <a:tc>
                  <a:txBody>
                    <a:bodyPr/>
                    <a:lstStyle/>
                    <a:p>
                      <a:r>
                        <a:rPr lang="en-PH" sz="3600" b="0" i="0" u="none" strike="noStrike" kern="1200" dirty="0">
                          <a:solidFill>
                            <a:schemeClr val="dk1"/>
                          </a:solidFill>
                          <a:effectLst/>
                          <a:latin typeface="+mn-lt"/>
                          <a:ea typeface="+mn-ea"/>
                          <a:cs typeface="+mn-cs"/>
                        </a:rPr>
                        <a:t>  NLPUM Bible Conference | Baguio City</a:t>
                      </a:r>
                      <a:endParaRPr lang="en-US" sz="3600" dirty="0"/>
                    </a:p>
                  </a:txBody>
                  <a:tcPr/>
                </a:tc>
                <a:extLst>
                  <a:ext uri="{0D108BD9-81ED-4DB2-BD59-A6C34878D82A}">
                    <a16:rowId xmlns:a16="http://schemas.microsoft.com/office/drawing/2014/main" val="3345775591"/>
                  </a:ext>
                </a:extLst>
              </a:tr>
              <a:tr h="370840">
                <a:tc>
                  <a:txBody>
                    <a:bodyPr/>
                    <a:lstStyle/>
                    <a:p>
                      <a:r>
                        <a:rPr lang="en-US" sz="3600" dirty="0"/>
                        <a:t>Nov. 26</a:t>
                      </a:r>
                    </a:p>
                  </a:txBody>
                  <a:tcPr/>
                </a:tc>
                <a:tc>
                  <a:txBody>
                    <a:bodyPr/>
                    <a:lstStyle/>
                    <a:p>
                      <a:r>
                        <a:rPr lang="en-PH" sz="3600" b="0" i="0" u="none" strike="noStrike" kern="1200" dirty="0">
                          <a:solidFill>
                            <a:schemeClr val="dk1"/>
                          </a:solidFill>
                          <a:effectLst/>
                          <a:latin typeface="+mn-lt"/>
                          <a:ea typeface="+mn-ea"/>
                          <a:cs typeface="+mn-cs"/>
                        </a:rPr>
                        <a:t>MA Professional Growth Meeting</a:t>
                      </a:r>
                      <a:endParaRPr lang="en-US" sz="3600" dirty="0"/>
                    </a:p>
                  </a:txBody>
                  <a:tcPr/>
                </a:tc>
                <a:extLst>
                  <a:ext uri="{0D108BD9-81ED-4DB2-BD59-A6C34878D82A}">
                    <a16:rowId xmlns:a16="http://schemas.microsoft.com/office/drawing/2014/main" val="657196214"/>
                  </a:ext>
                </a:extLst>
              </a:tr>
            </a:tbl>
          </a:graphicData>
        </a:graphic>
      </p:graphicFrame>
      <p:pic>
        <p:nvPicPr>
          <p:cNvPr id="14" name="Picture 13">
            <a:extLst>
              <a:ext uri="{FF2B5EF4-FFF2-40B4-BE49-F238E27FC236}">
                <a16:creationId xmlns:a16="http://schemas.microsoft.com/office/drawing/2014/main" id="{6651EE02-CADF-6EB1-0122-B432A37D8A7C}"/>
              </a:ext>
            </a:extLst>
          </p:cNvPr>
          <p:cNvPicPr>
            <a:picLocks noChangeAspect="1"/>
          </p:cNvPicPr>
          <p:nvPr/>
        </p:nvPicPr>
        <p:blipFill>
          <a:blip r:embed="rId6"/>
          <a:stretch>
            <a:fillRect/>
          </a:stretch>
        </p:blipFill>
        <p:spPr>
          <a:xfrm>
            <a:off x="8193176" y="8919890"/>
            <a:ext cx="1322479" cy="1339896"/>
          </a:xfrm>
          <a:prstGeom prst="rect">
            <a:avLst/>
          </a:prstGeom>
        </p:spPr>
      </p:pic>
    </p:spTree>
    <p:extLst>
      <p:ext uri="{BB962C8B-B14F-4D97-AF65-F5344CB8AC3E}">
        <p14:creationId xmlns:p14="http://schemas.microsoft.com/office/powerpoint/2010/main" val="687061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30F47-26B8-87FB-2FAE-2F6333E78B0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FEBBE25-901A-E80F-AC7A-6F4252CA8FCA}"/>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FF59CB60-4CCB-00CD-EFF1-519DECAF8C67}"/>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498657FA-C027-6479-B7B7-B6B65F78C57C}"/>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672E98D7-2C16-0464-04B4-1FD283B58720}"/>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52287A52-6192-0BF3-B83C-3B7E0838901C}"/>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BBCD4257-613D-D939-90B8-9CF40126FF02}"/>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E1062AB6-D82A-B277-2B37-FC3C2C71B1D8}"/>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6B9E8AFF-4FEF-C703-042C-74A5AF31A1EC}"/>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TextBox 11">
            <a:extLst>
              <a:ext uri="{FF2B5EF4-FFF2-40B4-BE49-F238E27FC236}">
                <a16:creationId xmlns:a16="http://schemas.microsoft.com/office/drawing/2014/main" id="{5462BF58-966D-B2C6-66C8-E721C43E772E}"/>
              </a:ext>
            </a:extLst>
          </p:cNvPr>
          <p:cNvSpPr txBox="1"/>
          <p:nvPr/>
        </p:nvSpPr>
        <p:spPr>
          <a:xfrm>
            <a:off x="2209711" y="1374664"/>
            <a:ext cx="10127827" cy="5078313"/>
          </a:xfrm>
          <a:prstGeom prst="rect">
            <a:avLst/>
          </a:prstGeom>
        </p:spPr>
        <p:txBody>
          <a:bodyPr lIns="0" tIns="0" rIns="0" bIns="0" rtlCol="0" anchor="t">
            <a:spAutoFit/>
          </a:bodyPr>
          <a:lstStyle/>
          <a:p>
            <a:r>
              <a:rPr lang="en-US" sz="6600" dirty="0"/>
              <a:t>Area Visitation 2026</a:t>
            </a:r>
            <a:endParaRPr lang="en-PH" sz="6600" dirty="0"/>
          </a:p>
          <a:p>
            <a:r>
              <a:rPr lang="en-US" sz="6600" dirty="0"/>
              <a:t> </a:t>
            </a:r>
            <a:endParaRPr lang="en-PH" sz="6600" dirty="0"/>
          </a:p>
          <a:p>
            <a:r>
              <a:rPr lang="en-US" sz="6600" dirty="0"/>
              <a:t>April 29-30</a:t>
            </a:r>
            <a:endParaRPr lang="en-PH" sz="6600" dirty="0"/>
          </a:p>
          <a:p>
            <a:r>
              <a:rPr lang="en-US" sz="6600" dirty="0"/>
              <a:t>September 24-25</a:t>
            </a:r>
            <a:endParaRPr lang="en-PH" sz="6600" dirty="0"/>
          </a:p>
          <a:p>
            <a:r>
              <a:rPr lang="en-US" sz="6600" dirty="0"/>
              <a:t>Nov 12-13</a:t>
            </a:r>
            <a:endParaRPr lang="en-PH" sz="6600" dirty="0"/>
          </a:p>
        </p:txBody>
      </p:sp>
      <p:sp>
        <p:nvSpPr>
          <p:cNvPr id="12" name="AutoShape 12">
            <a:extLst>
              <a:ext uri="{FF2B5EF4-FFF2-40B4-BE49-F238E27FC236}">
                <a16:creationId xmlns:a16="http://schemas.microsoft.com/office/drawing/2014/main" id="{5329D83B-1FFA-FDE6-E41E-17C99F767C82}"/>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4" name="Picture 13">
            <a:extLst>
              <a:ext uri="{FF2B5EF4-FFF2-40B4-BE49-F238E27FC236}">
                <a16:creationId xmlns:a16="http://schemas.microsoft.com/office/drawing/2014/main" id="{EBCCE796-208E-A1B1-4273-DFD5B19A8DFB}"/>
              </a:ext>
            </a:extLst>
          </p:cNvPr>
          <p:cNvPicPr>
            <a:picLocks noChangeAspect="1"/>
          </p:cNvPicPr>
          <p:nvPr/>
        </p:nvPicPr>
        <p:blipFill>
          <a:blip r:embed="rId6"/>
          <a:stretch>
            <a:fillRect/>
          </a:stretch>
        </p:blipFill>
        <p:spPr>
          <a:xfrm>
            <a:off x="8193176" y="8919890"/>
            <a:ext cx="1322479" cy="1339896"/>
          </a:xfrm>
          <a:prstGeom prst="rect">
            <a:avLst/>
          </a:prstGeom>
        </p:spPr>
      </p:pic>
    </p:spTree>
    <p:extLst>
      <p:ext uri="{BB962C8B-B14F-4D97-AF65-F5344CB8AC3E}">
        <p14:creationId xmlns:p14="http://schemas.microsoft.com/office/powerpoint/2010/main" val="13534001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3EF2E-2AF0-CF52-32B0-A5FA9667877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3B4B49B-6D09-4751-2431-E267029A37FC}"/>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4FFDC1EF-6EE5-AE5C-8C8F-277B748A5C7C}"/>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22D75D17-AF6F-2C6E-1C75-40DE0750B27B}"/>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5C6DA0E9-381A-9084-9698-2CB4A7624619}"/>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C4B7666A-472F-33DC-33BA-8DC7D52A72D7}"/>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9DD5B15B-66D8-D98C-994C-C795A6973490}"/>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C062F9B5-1FE1-B0BD-10C0-40CCCA2192FB}"/>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0DB89B98-B4EE-73ED-7CA9-3C2ED1FF0110}"/>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746F5F91-997A-5DCC-6E70-104FE65C54A8}"/>
              </a:ext>
            </a:extLst>
          </p:cNvPr>
          <p:cNvSpPr txBox="1"/>
          <p:nvPr/>
        </p:nvSpPr>
        <p:spPr>
          <a:xfrm>
            <a:off x="2358586" y="1463788"/>
            <a:ext cx="11662205"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Professional Growth meeting – online   </a:t>
            </a:r>
          </a:p>
        </p:txBody>
      </p:sp>
      <p:sp>
        <p:nvSpPr>
          <p:cNvPr id="12" name="AutoShape 12">
            <a:extLst>
              <a:ext uri="{FF2B5EF4-FFF2-40B4-BE49-F238E27FC236}">
                <a16:creationId xmlns:a16="http://schemas.microsoft.com/office/drawing/2014/main" id="{81CE7743-EEBB-B953-4EDB-ABEA31A2729A}"/>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9A7E7385-2B80-780A-0393-7D458319303D}"/>
              </a:ext>
            </a:extLst>
          </p:cNvPr>
          <p:cNvGraphicFramePr>
            <a:graphicFrameLocks noGrp="1"/>
          </p:cNvGraphicFramePr>
          <p:nvPr>
            <p:extLst>
              <p:ext uri="{D42A27DB-BD31-4B8C-83A1-F6EECF244321}">
                <p14:modId xmlns:p14="http://schemas.microsoft.com/office/powerpoint/2010/main" val="234528237"/>
              </p:ext>
            </p:extLst>
          </p:nvPr>
        </p:nvGraphicFramePr>
        <p:xfrm>
          <a:off x="1816034" y="3086100"/>
          <a:ext cx="13500164" cy="6035040"/>
        </p:xfrm>
        <a:graphic>
          <a:graphicData uri="http://schemas.openxmlformats.org/drawingml/2006/table">
            <a:tbl>
              <a:tblPr firstRow="1" bandRow="1">
                <a:tableStyleId>{F5AB1C69-6EDB-4FF4-983F-18BD219EF322}</a:tableStyleId>
              </a:tblPr>
              <a:tblGrid>
                <a:gridCol w="2443939">
                  <a:extLst>
                    <a:ext uri="{9D8B030D-6E8A-4147-A177-3AD203B41FA5}">
                      <a16:colId xmlns:a16="http://schemas.microsoft.com/office/drawing/2014/main" val="1952329187"/>
                    </a:ext>
                  </a:extLst>
                </a:gridCol>
                <a:gridCol w="3055227">
                  <a:extLst>
                    <a:ext uri="{9D8B030D-6E8A-4147-A177-3AD203B41FA5}">
                      <a16:colId xmlns:a16="http://schemas.microsoft.com/office/drawing/2014/main" val="61579402"/>
                    </a:ext>
                  </a:extLst>
                </a:gridCol>
                <a:gridCol w="8000998">
                  <a:extLst>
                    <a:ext uri="{9D8B030D-6E8A-4147-A177-3AD203B41FA5}">
                      <a16:colId xmlns:a16="http://schemas.microsoft.com/office/drawing/2014/main" val="2193967400"/>
                    </a:ext>
                  </a:extLst>
                </a:gridCol>
              </a:tblGrid>
              <a:tr h="442595">
                <a:tc>
                  <a:txBody>
                    <a:bodyPr/>
                    <a:lstStyle/>
                    <a:p>
                      <a:r>
                        <a:rPr lang="en-US" sz="4000" dirty="0"/>
                        <a:t>Date </a:t>
                      </a:r>
                    </a:p>
                  </a:txBody>
                  <a:tcPr/>
                </a:tc>
                <a:tc>
                  <a:txBody>
                    <a:bodyPr/>
                    <a:lstStyle/>
                    <a:p>
                      <a:r>
                        <a:rPr lang="en-US" sz="4000" dirty="0"/>
                        <a:t>Speakers</a:t>
                      </a:r>
                    </a:p>
                  </a:txBody>
                  <a:tcPr/>
                </a:tc>
                <a:tc>
                  <a:txBody>
                    <a:bodyPr/>
                    <a:lstStyle/>
                    <a:p>
                      <a:endParaRPr lang="en-US" sz="4000" dirty="0"/>
                    </a:p>
                  </a:txBody>
                  <a:tcPr/>
                </a:tc>
                <a:extLst>
                  <a:ext uri="{0D108BD9-81ED-4DB2-BD59-A6C34878D82A}">
                    <a16:rowId xmlns:a16="http://schemas.microsoft.com/office/drawing/2014/main" val="3311912968"/>
                  </a:ext>
                </a:extLst>
              </a:tr>
              <a:tr h="442595">
                <a:tc>
                  <a:txBody>
                    <a:bodyPr/>
                    <a:lstStyle/>
                    <a:p>
                      <a:r>
                        <a:rPr lang="en-US" sz="4000" dirty="0"/>
                        <a:t>March  13</a:t>
                      </a:r>
                    </a:p>
                  </a:txBody>
                  <a:tcPr/>
                </a:tc>
                <a:tc>
                  <a:txBody>
                    <a:bodyPr/>
                    <a:lstStyle/>
                    <a:p>
                      <a:r>
                        <a:rPr lang="en-US" sz="4000" dirty="0" err="1"/>
                        <a:t>Ptr</a:t>
                      </a:r>
                      <a:r>
                        <a:rPr lang="en-US" sz="4000" dirty="0"/>
                        <a:t>. </a:t>
                      </a:r>
                    </a:p>
                  </a:txBody>
                  <a:tcPr/>
                </a:tc>
                <a:tc>
                  <a:txBody>
                    <a:bodyPr/>
                    <a:lstStyle/>
                    <a:p>
                      <a:r>
                        <a:rPr lang="en-US" sz="4000" dirty="0"/>
                        <a:t>Systematic theology and Preaching </a:t>
                      </a:r>
                    </a:p>
                  </a:txBody>
                  <a:tcPr/>
                </a:tc>
                <a:extLst>
                  <a:ext uri="{0D108BD9-81ED-4DB2-BD59-A6C34878D82A}">
                    <a16:rowId xmlns:a16="http://schemas.microsoft.com/office/drawing/2014/main" val="3084215017"/>
                  </a:ext>
                </a:extLst>
              </a:tr>
              <a:tr h="442595">
                <a:tc>
                  <a:txBody>
                    <a:bodyPr/>
                    <a:lstStyle/>
                    <a:p>
                      <a:r>
                        <a:rPr lang="en-US" sz="4000" dirty="0"/>
                        <a:t>June 12</a:t>
                      </a:r>
                    </a:p>
                  </a:txBody>
                  <a:tcPr/>
                </a:tc>
                <a:tc>
                  <a:txBody>
                    <a:bodyPr/>
                    <a:lstStyle/>
                    <a:p>
                      <a:r>
                        <a:rPr lang="en-US" sz="4000" dirty="0" err="1"/>
                        <a:t>Ptr</a:t>
                      </a:r>
                      <a:r>
                        <a:rPr lang="en-US" sz="4000" dirty="0"/>
                        <a:t> Ian  Felicitas</a:t>
                      </a:r>
                    </a:p>
                  </a:txBody>
                  <a:tcPr/>
                </a:tc>
                <a:tc>
                  <a:txBody>
                    <a:bodyPr/>
                    <a:lstStyle/>
                    <a:p>
                      <a:r>
                        <a:rPr lang="en-US" sz="4000" dirty="0"/>
                        <a:t>Church Administration  and Leadership </a:t>
                      </a:r>
                    </a:p>
                  </a:txBody>
                  <a:tcPr/>
                </a:tc>
                <a:extLst>
                  <a:ext uri="{0D108BD9-81ED-4DB2-BD59-A6C34878D82A}">
                    <a16:rowId xmlns:a16="http://schemas.microsoft.com/office/drawing/2014/main" val="3183788366"/>
                  </a:ext>
                </a:extLst>
              </a:tr>
              <a:tr h="442595">
                <a:tc>
                  <a:txBody>
                    <a:bodyPr/>
                    <a:lstStyle/>
                    <a:p>
                      <a:r>
                        <a:rPr lang="en-US" sz="4000" dirty="0"/>
                        <a:t>August 14</a:t>
                      </a:r>
                    </a:p>
                  </a:txBody>
                  <a:tcPr/>
                </a:tc>
                <a:tc>
                  <a:txBody>
                    <a:bodyPr/>
                    <a:lstStyle/>
                    <a:p>
                      <a:r>
                        <a:rPr lang="en-US" sz="4000" dirty="0" err="1"/>
                        <a:t>Ptr</a:t>
                      </a:r>
                      <a:r>
                        <a:rPr lang="en-US" sz="4000" dirty="0"/>
                        <a:t>. </a:t>
                      </a:r>
                    </a:p>
                  </a:txBody>
                  <a:tcPr/>
                </a:tc>
                <a:tc>
                  <a:txBody>
                    <a:bodyPr/>
                    <a:lstStyle/>
                    <a:p>
                      <a:r>
                        <a:rPr lang="en-US" sz="4000" dirty="0"/>
                        <a:t>Spiritual Growth  and financial management</a:t>
                      </a:r>
                    </a:p>
                  </a:txBody>
                  <a:tcPr/>
                </a:tc>
                <a:extLst>
                  <a:ext uri="{0D108BD9-81ED-4DB2-BD59-A6C34878D82A}">
                    <a16:rowId xmlns:a16="http://schemas.microsoft.com/office/drawing/2014/main" val="105256433"/>
                  </a:ext>
                </a:extLst>
              </a:tr>
              <a:tr h="442595">
                <a:tc>
                  <a:txBody>
                    <a:bodyPr/>
                    <a:lstStyle/>
                    <a:p>
                      <a:r>
                        <a:rPr lang="en-US" sz="4000" dirty="0"/>
                        <a:t>October  09</a:t>
                      </a:r>
                    </a:p>
                  </a:txBody>
                  <a:tcPr/>
                </a:tc>
                <a:tc>
                  <a:txBody>
                    <a:bodyPr/>
                    <a:lstStyle/>
                    <a:p>
                      <a:r>
                        <a:rPr lang="en-US" sz="4000" dirty="0"/>
                        <a:t>Ma’am Lo Sausa</a:t>
                      </a:r>
                    </a:p>
                  </a:txBody>
                  <a:tcPr/>
                </a:tc>
                <a:tc>
                  <a:txBody>
                    <a:bodyPr/>
                    <a:lstStyle/>
                    <a:p>
                      <a:r>
                        <a:rPr lang="en-US" sz="4000" dirty="0"/>
                        <a:t>Personal Development and his visitation </a:t>
                      </a:r>
                    </a:p>
                  </a:txBody>
                  <a:tcPr/>
                </a:tc>
                <a:extLst>
                  <a:ext uri="{0D108BD9-81ED-4DB2-BD59-A6C34878D82A}">
                    <a16:rowId xmlns:a16="http://schemas.microsoft.com/office/drawing/2014/main" val="2686210030"/>
                  </a:ext>
                </a:extLst>
              </a:tr>
              <a:tr h="442595">
                <a:tc>
                  <a:txBody>
                    <a:bodyPr/>
                    <a:lstStyle/>
                    <a:p>
                      <a:endParaRPr lang="en-US" sz="4000"/>
                    </a:p>
                  </a:txBody>
                  <a:tcPr/>
                </a:tc>
                <a:tc>
                  <a:txBody>
                    <a:bodyPr/>
                    <a:lstStyle/>
                    <a:p>
                      <a:endParaRPr lang="en-US" sz="4000" dirty="0"/>
                    </a:p>
                  </a:txBody>
                  <a:tcPr/>
                </a:tc>
                <a:tc>
                  <a:txBody>
                    <a:bodyPr/>
                    <a:lstStyle/>
                    <a:p>
                      <a:endParaRPr lang="en-US" sz="4000" dirty="0"/>
                    </a:p>
                  </a:txBody>
                  <a:tcPr/>
                </a:tc>
                <a:extLst>
                  <a:ext uri="{0D108BD9-81ED-4DB2-BD59-A6C34878D82A}">
                    <a16:rowId xmlns:a16="http://schemas.microsoft.com/office/drawing/2014/main" val="657196214"/>
                  </a:ext>
                </a:extLst>
              </a:tr>
            </a:tbl>
          </a:graphicData>
        </a:graphic>
      </p:graphicFrame>
      <p:pic>
        <p:nvPicPr>
          <p:cNvPr id="11" name="Picture 10">
            <a:extLst>
              <a:ext uri="{FF2B5EF4-FFF2-40B4-BE49-F238E27FC236}">
                <a16:creationId xmlns:a16="http://schemas.microsoft.com/office/drawing/2014/main" id="{A1F44BF4-934A-8D52-1FCF-D8FA6222F82A}"/>
              </a:ext>
            </a:extLst>
          </p:cNvPr>
          <p:cNvPicPr>
            <a:picLocks noChangeAspect="1"/>
          </p:cNvPicPr>
          <p:nvPr/>
        </p:nvPicPr>
        <p:blipFill>
          <a:blip r:embed="rId6"/>
          <a:stretch>
            <a:fillRect/>
          </a:stretch>
        </p:blipFill>
        <p:spPr>
          <a:xfrm>
            <a:off x="8193176" y="8919890"/>
            <a:ext cx="1322479" cy="1339896"/>
          </a:xfrm>
          <a:prstGeom prst="rect">
            <a:avLst/>
          </a:prstGeom>
        </p:spPr>
      </p:pic>
    </p:spTree>
    <p:extLst>
      <p:ext uri="{BB962C8B-B14F-4D97-AF65-F5344CB8AC3E}">
        <p14:creationId xmlns:p14="http://schemas.microsoft.com/office/powerpoint/2010/main" val="31259103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2EF73-5893-A467-B3A8-0F599947EEC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70FF5A9-CFBD-4D55-14BC-C31E84A2F592}"/>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457C2FF0-7DDC-F7C4-F8DA-83F70751E0F5}"/>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0D651236-3CF1-D3AD-E956-226DDDDDD0C4}"/>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2B870682-9F75-E508-6DFB-9813468B34CD}"/>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61129F8D-EB20-2685-8961-B55295081D8E}"/>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2DA0D736-C2FF-3E38-178D-4F961FCE0605}"/>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75B0E8B7-E22E-F2FD-BC28-D7D593F55A44}"/>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C986D691-4984-8A6F-7A06-CE2707666923}"/>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0C8CC534-DEB6-4179-3EA1-F22481AE0661}"/>
              </a:ext>
            </a:extLst>
          </p:cNvPr>
          <p:cNvSpPr txBox="1"/>
          <p:nvPr/>
        </p:nvSpPr>
        <p:spPr>
          <a:xfrm>
            <a:off x="2358587" y="1463788"/>
            <a:ext cx="9497882" cy="1163332"/>
          </a:xfrm>
          <a:prstGeom prst="rect">
            <a:avLst/>
          </a:prstGeom>
        </p:spPr>
        <p:txBody>
          <a:bodyPr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Callendar of Programs </a:t>
            </a:r>
          </a:p>
        </p:txBody>
      </p:sp>
      <p:sp>
        <p:nvSpPr>
          <p:cNvPr id="11" name="TextBox 11">
            <a:extLst>
              <a:ext uri="{FF2B5EF4-FFF2-40B4-BE49-F238E27FC236}">
                <a16:creationId xmlns:a16="http://schemas.microsoft.com/office/drawing/2014/main" id="{B2D6CC31-014A-20DC-2102-C67D71608CF9}"/>
              </a:ext>
            </a:extLst>
          </p:cNvPr>
          <p:cNvSpPr txBox="1"/>
          <p:nvPr/>
        </p:nvSpPr>
        <p:spPr>
          <a:xfrm>
            <a:off x="2358587" y="2854438"/>
            <a:ext cx="10127827" cy="587084"/>
          </a:xfrm>
          <a:prstGeom prst="rect">
            <a:avLst/>
          </a:prstGeom>
        </p:spPr>
        <p:txBody>
          <a:bodyPr lIns="0" tIns="0" rIns="0" bIns="0" rtlCol="0" anchor="t">
            <a:spAutoFit/>
          </a:bodyPr>
          <a:lstStyle/>
          <a:p>
            <a:pPr algn="l">
              <a:lnSpc>
                <a:spcPts val="4899"/>
              </a:lnSpc>
            </a:pPr>
            <a:r>
              <a:rPr lang="en-US" sz="3499" b="1" dirty="0">
                <a:solidFill>
                  <a:srgbClr val="31403D"/>
                </a:solidFill>
                <a:latin typeface="Open Sans Bold"/>
                <a:ea typeface="Open Sans Bold"/>
                <a:cs typeface="Open Sans Bold"/>
                <a:sym typeface="Open Sans Bold"/>
              </a:rPr>
              <a:t>.</a:t>
            </a:r>
          </a:p>
        </p:txBody>
      </p:sp>
      <p:sp>
        <p:nvSpPr>
          <p:cNvPr id="12" name="AutoShape 12">
            <a:extLst>
              <a:ext uri="{FF2B5EF4-FFF2-40B4-BE49-F238E27FC236}">
                <a16:creationId xmlns:a16="http://schemas.microsoft.com/office/drawing/2014/main" id="{603BF893-BFBF-0F52-6CCB-482A01436685}"/>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1C228840-3EBA-0B87-5198-061334155C12}"/>
              </a:ext>
            </a:extLst>
          </p:cNvPr>
          <p:cNvGraphicFramePr>
            <a:graphicFrameLocks noGrp="1"/>
          </p:cNvGraphicFramePr>
          <p:nvPr>
            <p:extLst>
              <p:ext uri="{D42A27DB-BD31-4B8C-83A1-F6EECF244321}">
                <p14:modId xmlns:p14="http://schemas.microsoft.com/office/powerpoint/2010/main" val="284448781"/>
              </p:ext>
            </p:extLst>
          </p:nvPr>
        </p:nvGraphicFramePr>
        <p:xfrm>
          <a:off x="1420374" y="2561199"/>
          <a:ext cx="13641136" cy="6967198"/>
        </p:xfrm>
        <a:graphic>
          <a:graphicData uri="http://schemas.openxmlformats.org/drawingml/2006/table">
            <a:tbl>
              <a:tblPr firstRow="1" bandRow="1">
                <a:tableStyleId>{F5AB1C69-6EDB-4FF4-983F-18BD219EF322}</a:tableStyleId>
              </a:tblPr>
              <a:tblGrid>
                <a:gridCol w="4463669">
                  <a:extLst>
                    <a:ext uri="{9D8B030D-6E8A-4147-A177-3AD203B41FA5}">
                      <a16:colId xmlns:a16="http://schemas.microsoft.com/office/drawing/2014/main" val="1952329187"/>
                    </a:ext>
                  </a:extLst>
                </a:gridCol>
                <a:gridCol w="9177467">
                  <a:extLst>
                    <a:ext uri="{9D8B030D-6E8A-4147-A177-3AD203B41FA5}">
                      <a16:colId xmlns:a16="http://schemas.microsoft.com/office/drawing/2014/main" val="2193967400"/>
                    </a:ext>
                  </a:extLst>
                </a:gridCol>
              </a:tblGrid>
              <a:tr h="583196">
                <a:tc>
                  <a:txBody>
                    <a:bodyPr/>
                    <a:lstStyle/>
                    <a:p>
                      <a:r>
                        <a:rPr lang="en-US" sz="3200" dirty="0"/>
                        <a:t>Date </a:t>
                      </a:r>
                    </a:p>
                  </a:txBody>
                  <a:tcPr/>
                </a:tc>
                <a:tc>
                  <a:txBody>
                    <a:bodyPr/>
                    <a:lstStyle/>
                    <a:p>
                      <a:endParaRPr lang="en-US" sz="3200" dirty="0"/>
                    </a:p>
                  </a:txBody>
                  <a:tcPr/>
                </a:tc>
                <a:extLst>
                  <a:ext uri="{0D108BD9-81ED-4DB2-BD59-A6C34878D82A}">
                    <a16:rowId xmlns:a16="http://schemas.microsoft.com/office/drawing/2014/main" val="3311912968"/>
                  </a:ext>
                </a:extLst>
              </a:tr>
              <a:tr h="583196">
                <a:tc>
                  <a:txBody>
                    <a:bodyPr/>
                    <a:lstStyle/>
                    <a:p>
                      <a:r>
                        <a:rPr lang="en-US" sz="3200" dirty="0"/>
                        <a:t>August 1-30</a:t>
                      </a:r>
                    </a:p>
                  </a:txBody>
                  <a:tcPr/>
                </a:tc>
                <a:tc>
                  <a:txBody>
                    <a:bodyPr/>
                    <a:lstStyle/>
                    <a:p>
                      <a:r>
                        <a:rPr lang="en-US" sz="3200" dirty="0"/>
                        <a:t>IFSUE Training</a:t>
                      </a:r>
                    </a:p>
                  </a:txBody>
                  <a:tcPr/>
                </a:tc>
                <a:extLst>
                  <a:ext uri="{0D108BD9-81ED-4DB2-BD59-A6C34878D82A}">
                    <a16:rowId xmlns:a16="http://schemas.microsoft.com/office/drawing/2014/main" val="3084215017"/>
                  </a:ext>
                </a:extLst>
              </a:tr>
              <a:tr h="1090322">
                <a:tc>
                  <a:txBody>
                    <a:bodyPr/>
                    <a:lstStyle/>
                    <a:p>
                      <a:r>
                        <a:rPr lang="en-US" sz="3200" dirty="0"/>
                        <a:t>August 21-24</a:t>
                      </a:r>
                    </a:p>
                  </a:txBody>
                  <a:tcPr/>
                </a:tc>
                <a:tc>
                  <a:txBody>
                    <a:bodyPr/>
                    <a:lstStyle/>
                    <a:p>
                      <a:pPr rtl="0"/>
                      <a:r>
                        <a:rPr lang="en-PH" sz="3200" b="0" i="0" u="none" strike="noStrike" kern="1200" dirty="0">
                          <a:solidFill>
                            <a:schemeClr val="dk1"/>
                          </a:solidFill>
                          <a:effectLst/>
                          <a:latin typeface="+mn-lt"/>
                          <a:ea typeface="+mn-ea"/>
                          <a:cs typeface="+mn-cs"/>
                        </a:rPr>
                        <a:t>Pastor’s and family Bonding and sports fellowship</a:t>
                      </a:r>
                      <a:endParaRPr lang="en-PH" sz="3200" b="0" dirty="0">
                        <a:effectLst/>
                      </a:endParaRPr>
                    </a:p>
                  </a:txBody>
                  <a:tcPr/>
                </a:tc>
                <a:extLst>
                  <a:ext uri="{0D108BD9-81ED-4DB2-BD59-A6C34878D82A}">
                    <a16:rowId xmlns:a16="http://schemas.microsoft.com/office/drawing/2014/main" val="3183788366"/>
                  </a:ext>
                </a:extLst>
              </a:tr>
              <a:tr h="1090322">
                <a:tc>
                  <a:txBody>
                    <a:bodyPr/>
                    <a:lstStyle/>
                    <a:p>
                      <a:r>
                        <a:rPr lang="en-US" sz="3200" dirty="0"/>
                        <a:t>Oct. 28</a:t>
                      </a:r>
                    </a:p>
                  </a:txBody>
                  <a:tcPr/>
                </a:tc>
                <a:tc>
                  <a:txBody>
                    <a:bodyPr/>
                    <a:lstStyle/>
                    <a:p>
                      <a:pPr rtl="0"/>
                      <a:r>
                        <a:rPr lang="en-PH" sz="3200" b="0" i="0" u="none" strike="noStrike" kern="1200" dirty="0">
                          <a:solidFill>
                            <a:schemeClr val="dk1"/>
                          </a:solidFill>
                          <a:effectLst/>
                          <a:latin typeface="+mn-lt"/>
                          <a:ea typeface="+mn-ea"/>
                          <a:cs typeface="+mn-cs"/>
                        </a:rPr>
                        <a:t>Pastor’s and Wives appreciation Day </a:t>
                      </a:r>
                      <a:endParaRPr lang="en-PH" sz="3200" b="0" dirty="0">
                        <a:effectLst/>
                      </a:endParaRPr>
                    </a:p>
                    <a:p>
                      <a:endParaRPr lang="en-US" sz="3200" dirty="0"/>
                    </a:p>
                  </a:txBody>
                  <a:tcPr/>
                </a:tc>
                <a:extLst>
                  <a:ext uri="{0D108BD9-81ED-4DB2-BD59-A6C34878D82A}">
                    <a16:rowId xmlns:a16="http://schemas.microsoft.com/office/drawing/2014/main" val="105256433"/>
                  </a:ext>
                </a:extLst>
              </a:tr>
              <a:tr h="1090322">
                <a:tc>
                  <a:txBody>
                    <a:bodyPr/>
                    <a:lstStyle/>
                    <a:p>
                      <a:endParaRPr lang="en-US" sz="3200" dirty="0"/>
                    </a:p>
                  </a:txBody>
                  <a:tcPr/>
                </a:tc>
                <a:tc>
                  <a:txBody>
                    <a:bodyPr/>
                    <a:lstStyle/>
                    <a:p>
                      <a:r>
                        <a:rPr lang="en-US" sz="3200" dirty="0"/>
                        <a:t>Relaxation and sports fellowship a day before meeting</a:t>
                      </a:r>
                    </a:p>
                  </a:txBody>
                  <a:tcPr/>
                </a:tc>
                <a:extLst>
                  <a:ext uri="{0D108BD9-81ED-4DB2-BD59-A6C34878D82A}">
                    <a16:rowId xmlns:a16="http://schemas.microsoft.com/office/drawing/2014/main" val="2686210030"/>
                  </a:ext>
                </a:extLst>
              </a:tr>
              <a:tr h="1339012">
                <a:tc gridSpan="2">
                  <a:txBody>
                    <a:bodyPr/>
                    <a:lstStyle/>
                    <a:p>
                      <a:pPr rtl="0"/>
                      <a:r>
                        <a:rPr lang="en-PH" sz="3200" b="1" i="0" u="none" strike="noStrike" kern="1200" dirty="0">
                          <a:solidFill>
                            <a:schemeClr val="dk1"/>
                          </a:solidFill>
                          <a:effectLst/>
                          <a:latin typeface="+mn-lt"/>
                          <a:ea typeface="+mn-ea"/>
                          <a:cs typeface="+mn-cs"/>
                        </a:rPr>
                        <a:t>August</a:t>
                      </a:r>
                      <a:r>
                        <a:rPr lang="en-PH" sz="3200" b="0" i="0" u="none" strike="noStrike" kern="1200" dirty="0">
                          <a:solidFill>
                            <a:schemeClr val="dk1"/>
                          </a:solidFill>
                          <a:effectLst/>
                          <a:latin typeface="+mn-lt"/>
                          <a:ea typeface="+mn-ea"/>
                          <a:cs typeface="+mn-cs"/>
                        </a:rPr>
                        <a:t> </a:t>
                      </a:r>
                      <a:r>
                        <a:rPr lang="en-PH" sz="3200" b="1" i="0" u="none" strike="noStrike" kern="1200" dirty="0">
                          <a:solidFill>
                            <a:schemeClr val="dk1"/>
                          </a:solidFill>
                          <a:effectLst/>
                          <a:latin typeface="+mn-lt"/>
                          <a:ea typeface="+mn-ea"/>
                          <a:cs typeface="+mn-cs"/>
                        </a:rPr>
                        <a:t>8-9                       Elder’s Theological Forum (CLPM)</a:t>
                      </a:r>
                    </a:p>
                    <a:p>
                      <a:pPr rtl="0"/>
                      <a:r>
                        <a:rPr lang="en-PH" sz="3200" b="0" i="0" u="none" strike="noStrike" kern="1200" dirty="0">
                          <a:solidFill>
                            <a:schemeClr val="dk1"/>
                          </a:solidFill>
                          <a:effectLst/>
                          <a:latin typeface="+mn-lt"/>
                          <a:ea typeface="+mn-ea"/>
                          <a:cs typeface="+mn-cs"/>
                        </a:rPr>
                        <a:t>June 19-20                       Elder’s and D&amp;D Discipleship Area 3</a:t>
                      </a:r>
                    </a:p>
                    <a:p>
                      <a:pPr rtl="0"/>
                      <a:r>
                        <a:rPr lang="en-PH" sz="3200" b="0" i="0" u="none" strike="noStrike" kern="1200" dirty="0">
                          <a:solidFill>
                            <a:schemeClr val="dk1"/>
                          </a:solidFill>
                          <a:effectLst/>
                          <a:latin typeface="+mn-lt"/>
                          <a:ea typeface="+mn-ea"/>
                          <a:cs typeface="+mn-cs"/>
                        </a:rPr>
                        <a:t>June 12-14                      Elders and D&amp;D Discipleship Area 2</a:t>
                      </a:r>
                    </a:p>
                    <a:p>
                      <a:pPr rtl="0"/>
                      <a:r>
                        <a:rPr lang="en-PH" sz="3200" b="0" i="0" u="none" strike="noStrike" kern="1200" dirty="0">
                          <a:solidFill>
                            <a:schemeClr val="dk1"/>
                          </a:solidFill>
                          <a:effectLst/>
                          <a:latin typeface="+mn-lt"/>
                          <a:ea typeface="+mn-ea"/>
                          <a:cs typeface="+mn-cs"/>
                        </a:rPr>
                        <a:t>July 17-19                        Elder’s and D&amp;D Discipleship Area 1</a:t>
                      </a:r>
                      <a:endParaRPr lang="en-PH" sz="3200" b="0" dirty="0">
                        <a:effectLst/>
                      </a:endParaRPr>
                    </a:p>
                    <a:p>
                      <a:endParaRPr lang="en-PH" sz="3200" b="0" dirty="0">
                        <a:effectLst/>
                      </a:endParaRPr>
                    </a:p>
                  </a:txBody>
                  <a:tcPr/>
                </a:tc>
                <a:tc hMerge="1">
                  <a:txBody>
                    <a:bodyPr/>
                    <a:lstStyle/>
                    <a:p>
                      <a:endParaRPr lang="en-US" sz="4000" dirty="0"/>
                    </a:p>
                  </a:txBody>
                  <a:tcPr/>
                </a:tc>
                <a:extLst>
                  <a:ext uri="{0D108BD9-81ED-4DB2-BD59-A6C34878D82A}">
                    <a16:rowId xmlns:a16="http://schemas.microsoft.com/office/drawing/2014/main" val="3237853379"/>
                  </a:ext>
                </a:extLst>
              </a:tr>
            </a:tbl>
          </a:graphicData>
        </a:graphic>
      </p:graphicFrame>
      <p:pic>
        <p:nvPicPr>
          <p:cNvPr id="14" name="Picture 13">
            <a:extLst>
              <a:ext uri="{FF2B5EF4-FFF2-40B4-BE49-F238E27FC236}">
                <a16:creationId xmlns:a16="http://schemas.microsoft.com/office/drawing/2014/main" id="{6E95A207-9F05-ED1B-7358-29622568A555}"/>
              </a:ext>
            </a:extLst>
          </p:cNvPr>
          <p:cNvPicPr>
            <a:picLocks noChangeAspect="1"/>
          </p:cNvPicPr>
          <p:nvPr/>
        </p:nvPicPr>
        <p:blipFill>
          <a:blip r:embed="rId6"/>
          <a:stretch>
            <a:fillRect/>
          </a:stretch>
        </p:blipFill>
        <p:spPr>
          <a:xfrm>
            <a:off x="8193176" y="8919890"/>
            <a:ext cx="1322479" cy="1339896"/>
          </a:xfrm>
          <a:prstGeom prst="rect">
            <a:avLst/>
          </a:prstGeom>
        </p:spPr>
      </p:pic>
    </p:spTree>
    <p:extLst>
      <p:ext uri="{BB962C8B-B14F-4D97-AF65-F5344CB8AC3E}">
        <p14:creationId xmlns:p14="http://schemas.microsoft.com/office/powerpoint/2010/main" val="25850943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3E459-4844-6B1C-B57F-E79F702ECFE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62A8783-5685-B33A-34C9-C3A06CF19546}"/>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696502F2-12D5-9E2F-4D43-5F1101F03DB4}"/>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C793800C-20C6-C3DD-A9A2-99CB85252E81}"/>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D4C02ACF-AEF9-2038-3370-1586E54C493A}"/>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712F7C9E-6BF4-717C-4188-67FB1B95591C}"/>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4FBBC7B2-4CC5-55AA-A6F0-C6FE2A749D5E}"/>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8FA6DC84-FACA-2D5B-BE9A-E5629E6557A1}"/>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933ED2BE-6B37-C03D-C6A2-53AD25333DBD}"/>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9A4C92A0-DB4D-A044-7122-F8016F57712C}"/>
              </a:ext>
            </a:extLst>
          </p:cNvPr>
          <p:cNvSpPr txBox="1"/>
          <p:nvPr/>
        </p:nvSpPr>
        <p:spPr>
          <a:xfrm>
            <a:off x="2358587" y="1463788"/>
            <a:ext cx="9497882" cy="1163332"/>
          </a:xfrm>
          <a:prstGeom prst="rect">
            <a:avLst/>
          </a:prstGeom>
        </p:spPr>
        <p:txBody>
          <a:bodyPr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Callendar of Programs </a:t>
            </a:r>
          </a:p>
        </p:txBody>
      </p:sp>
      <p:sp>
        <p:nvSpPr>
          <p:cNvPr id="11" name="TextBox 11">
            <a:extLst>
              <a:ext uri="{FF2B5EF4-FFF2-40B4-BE49-F238E27FC236}">
                <a16:creationId xmlns:a16="http://schemas.microsoft.com/office/drawing/2014/main" id="{A4CDC599-375B-C781-4DB1-D8BE905E3D79}"/>
              </a:ext>
            </a:extLst>
          </p:cNvPr>
          <p:cNvSpPr txBox="1"/>
          <p:nvPr/>
        </p:nvSpPr>
        <p:spPr>
          <a:xfrm>
            <a:off x="2358587" y="3511512"/>
            <a:ext cx="10127827" cy="4357347"/>
          </a:xfrm>
          <a:prstGeom prst="rect">
            <a:avLst/>
          </a:prstGeom>
        </p:spPr>
        <p:txBody>
          <a:bodyPr lIns="0" tIns="0" rIns="0" bIns="0" rtlCol="0" anchor="t">
            <a:spAutoFit/>
          </a:bodyPr>
          <a:lstStyle/>
          <a:p>
            <a:pPr algn="l">
              <a:lnSpc>
                <a:spcPts val="4899"/>
              </a:lnSpc>
            </a:pPr>
            <a:r>
              <a:rPr lang="en-US" sz="3499" b="1" dirty="0">
                <a:solidFill>
                  <a:srgbClr val="31403D"/>
                </a:solidFill>
                <a:latin typeface="Open Sans Bold"/>
                <a:ea typeface="Open Sans Bold"/>
                <a:cs typeface="Open Sans Bold"/>
                <a:sym typeface="Open Sans Bold"/>
              </a:rPr>
              <a:t>Church leadership and Administration for selected PASTORS</a:t>
            </a:r>
          </a:p>
          <a:p>
            <a:pPr algn="l">
              <a:lnSpc>
                <a:spcPts val="4899"/>
              </a:lnSpc>
            </a:pPr>
            <a:endParaRPr lang="en-US" sz="3499" b="1" dirty="0">
              <a:solidFill>
                <a:srgbClr val="31403D"/>
              </a:solidFill>
              <a:latin typeface="Open Sans Bold"/>
              <a:ea typeface="Open Sans Bold"/>
              <a:cs typeface="Open Sans Bold"/>
              <a:sym typeface="Open Sans Bold"/>
            </a:endParaRPr>
          </a:p>
          <a:p>
            <a:pPr algn="l">
              <a:lnSpc>
                <a:spcPts val="4899"/>
              </a:lnSpc>
            </a:pPr>
            <a:r>
              <a:rPr lang="en-US" sz="3499" b="1" dirty="0">
                <a:solidFill>
                  <a:srgbClr val="31403D"/>
                </a:solidFill>
                <a:latin typeface="Open Sans Bold"/>
                <a:ea typeface="Open Sans Bold"/>
                <a:cs typeface="Open Sans Bold"/>
                <a:sym typeface="Open Sans Bold"/>
              </a:rPr>
              <a:t>Phase 1</a:t>
            </a:r>
          </a:p>
          <a:p>
            <a:pPr algn="l">
              <a:lnSpc>
                <a:spcPts val="4899"/>
              </a:lnSpc>
            </a:pPr>
            <a:r>
              <a:rPr lang="en-US" sz="3499" b="1" dirty="0">
                <a:solidFill>
                  <a:srgbClr val="31403D"/>
                </a:solidFill>
                <a:latin typeface="Open Sans Bold"/>
                <a:ea typeface="Open Sans Bold"/>
                <a:cs typeface="Open Sans Bold"/>
                <a:sym typeface="Open Sans Bold"/>
              </a:rPr>
              <a:t>Phase 2</a:t>
            </a:r>
          </a:p>
          <a:p>
            <a:pPr algn="l">
              <a:lnSpc>
                <a:spcPts val="4899"/>
              </a:lnSpc>
            </a:pPr>
            <a:r>
              <a:rPr lang="en-US" sz="3499" b="1" dirty="0">
                <a:solidFill>
                  <a:srgbClr val="31403D"/>
                </a:solidFill>
                <a:latin typeface="Open Sans Bold"/>
                <a:ea typeface="Open Sans Bold"/>
                <a:cs typeface="Open Sans Bold"/>
                <a:sym typeface="Open Sans Bold"/>
              </a:rPr>
              <a:t>Phase 3</a:t>
            </a:r>
          </a:p>
          <a:p>
            <a:pPr algn="l">
              <a:lnSpc>
                <a:spcPts val="4899"/>
              </a:lnSpc>
            </a:pPr>
            <a:r>
              <a:rPr lang="en-US" sz="3499" b="1" dirty="0">
                <a:solidFill>
                  <a:srgbClr val="31403D"/>
                </a:solidFill>
                <a:latin typeface="Open Sans Bold"/>
                <a:ea typeface="Open Sans Bold"/>
                <a:cs typeface="Open Sans Bold"/>
                <a:sym typeface="Open Sans Bold"/>
              </a:rPr>
              <a:t>Phase 4  </a:t>
            </a:r>
          </a:p>
        </p:txBody>
      </p:sp>
      <p:sp>
        <p:nvSpPr>
          <p:cNvPr id="12" name="AutoShape 12">
            <a:extLst>
              <a:ext uri="{FF2B5EF4-FFF2-40B4-BE49-F238E27FC236}">
                <a16:creationId xmlns:a16="http://schemas.microsoft.com/office/drawing/2014/main" id="{DA9775A0-662B-1E30-A056-FFE3840B38C9}"/>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4" name="Picture 13">
            <a:extLst>
              <a:ext uri="{FF2B5EF4-FFF2-40B4-BE49-F238E27FC236}">
                <a16:creationId xmlns:a16="http://schemas.microsoft.com/office/drawing/2014/main" id="{25DDEAA4-0C1F-9F97-B2AC-30B99AE6EC7E}"/>
              </a:ext>
            </a:extLst>
          </p:cNvPr>
          <p:cNvPicPr>
            <a:picLocks noChangeAspect="1"/>
          </p:cNvPicPr>
          <p:nvPr/>
        </p:nvPicPr>
        <p:blipFill>
          <a:blip r:embed="rId6"/>
          <a:stretch>
            <a:fillRect/>
          </a:stretch>
        </p:blipFill>
        <p:spPr>
          <a:xfrm>
            <a:off x="8193176" y="8919890"/>
            <a:ext cx="1322479" cy="1339896"/>
          </a:xfrm>
          <a:prstGeom prst="rect">
            <a:avLst/>
          </a:prstGeom>
        </p:spPr>
      </p:pic>
    </p:spTree>
    <p:extLst>
      <p:ext uri="{BB962C8B-B14F-4D97-AF65-F5344CB8AC3E}">
        <p14:creationId xmlns:p14="http://schemas.microsoft.com/office/powerpoint/2010/main" val="9891288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3C3F7-5E61-F8AF-E8E2-28CCD0638C7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E1F2E65-6162-CCDA-FD9F-EC0257390267}"/>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2C835E10-ABC0-8732-38F1-1210D27B8F64}"/>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E701DCA3-F0F5-1846-374F-9AB5A5652A0B}"/>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77DEB0B3-C6DA-2694-4563-FB6C21089DE1}"/>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A86A4BDC-B845-B45D-F2DA-3DEA5E30B2F3}"/>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6E1C3D27-194B-D651-B6B5-E9DC64FBD4AF}"/>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ED70F8D6-B6DC-34D0-BA89-937D419404E3}"/>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8728D453-4CE2-1281-5D03-01B705A00746}"/>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2E5C7100-EADF-A99B-89FD-36DB491D7B42}"/>
              </a:ext>
            </a:extLst>
          </p:cNvPr>
          <p:cNvSpPr txBox="1"/>
          <p:nvPr/>
        </p:nvSpPr>
        <p:spPr>
          <a:xfrm>
            <a:off x="2358587" y="1463788"/>
            <a:ext cx="9497882" cy="1163332"/>
          </a:xfrm>
          <a:prstGeom prst="rect">
            <a:avLst/>
          </a:prstGeom>
        </p:spPr>
        <p:txBody>
          <a:bodyPr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Area Visitation  2026</a:t>
            </a:r>
          </a:p>
        </p:txBody>
      </p:sp>
      <p:sp>
        <p:nvSpPr>
          <p:cNvPr id="11" name="TextBox 11">
            <a:extLst>
              <a:ext uri="{FF2B5EF4-FFF2-40B4-BE49-F238E27FC236}">
                <a16:creationId xmlns:a16="http://schemas.microsoft.com/office/drawing/2014/main" id="{C595C0F3-D992-D7DA-6285-16D7FC6A278F}"/>
              </a:ext>
            </a:extLst>
          </p:cNvPr>
          <p:cNvSpPr txBox="1"/>
          <p:nvPr/>
        </p:nvSpPr>
        <p:spPr>
          <a:xfrm>
            <a:off x="2358587" y="2854438"/>
            <a:ext cx="10127827" cy="587084"/>
          </a:xfrm>
          <a:prstGeom prst="rect">
            <a:avLst/>
          </a:prstGeom>
        </p:spPr>
        <p:txBody>
          <a:bodyPr lIns="0" tIns="0" rIns="0" bIns="0" rtlCol="0" anchor="t">
            <a:spAutoFit/>
          </a:bodyPr>
          <a:lstStyle/>
          <a:p>
            <a:pPr algn="l">
              <a:lnSpc>
                <a:spcPts val="4899"/>
              </a:lnSpc>
            </a:pPr>
            <a:r>
              <a:rPr lang="en-US" sz="3499" b="1" dirty="0">
                <a:solidFill>
                  <a:srgbClr val="31403D"/>
                </a:solidFill>
                <a:latin typeface="Open Sans Bold"/>
                <a:ea typeface="Open Sans Bold"/>
                <a:cs typeface="Open Sans Bold"/>
                <a:sym typeface="Open Sans Bold"/>
              </a:rPr>
              <a:t>.</a:t>
            </a:r>
          </a:p>
        </p:txBody>
      </p:sp>
      <p:sp>
        <p:nvSpPr>
          <p:cNvPr id="12" name="AutoShape 12">
            <a:extLst>
              <a:ext uri="{FF2B5EF4-FFF2-40B4-BE49-F238E27FC236}">
                <a16:creationId xmlns:a16="http://schemas.microsoft.com/office/drawing/2014/main" id="{ABD245C5-9872-7959-C5E7-2C255A0DCECD}"/>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4" name="Picture 13">
            <a:extLst>
              <a:ext uri="{FF2B5EF4-FFF2-40B4-BE49-F238E27FC236}">
                <a16:creationId xmlns:a16="http://schemas.microsoft.com/office/drawing/2014/main" id="{AC479D90-5C85-4004-C543-E20E4B73BF32}"/>
              </a:ext>
            </a:extLst>
          </p:cNvPr>
          <p:cNvPicPr>
            <a:picLocks noChangeAspect="1"/>
          </p:cNvPicPr>
          <p:nvPr/>
        </p:nvPicPr>
        <p:blipFill>
          <a:blip r:embed="rId6"/>
          <a:stretch>
            <a:fillRect/>
          </a:stretch>
        </p:blipFill>
        <p:spPr>
          <a:xfrm>
            <a:off x="8193176" y="8919890"/>
            <a:ext cx="1322479" cy="1339896"/>
          </a:xfrm>
          <a:prstGeom prst="rect">
            <a:avLst/>
          </a:prstGeom>
        </p:spPr>
      </p:pic>
      <p:sp>
        <p:nvSpPr>
          <p:cNvPr id="16" name="TextBox 15">
            <a:extLst>
              <a:ext uri="{FF2B5EF4-FFF2-40B4-BE49-F238E27FC236}">
                <a16:creationId xmlns:a16="http://schemas.microsoft.com/office/drawing/2014/main" id="{20B73762-A051-629C-79C3-F0CE2A1A52D9}"/>
              </a:ext>
            </a:extLst>
          </p:cNvPr>
          <p:cNvSpPr txBox="1"/>
          <p:nvPr/>
        </p:nvSpPr>
        <p:spPr>
          <a:xfrm>
            <a:off x="2615487" y="3273849"/>
            <a:ext cx="9240982" cy="3117328"/>
          </a:xfrm>
          <a:prstGeom prst="rect">
            <a:avLst/>
          </a:prstGeom>
          <a:noFill/>
        </p:spPr>
        <p:txBody>
          <a:bodyPr wrap="square">
            <a:spAutoFit/>
          </a:bodyPr>
          <a:lstStyle/>
          <a:p>
            <a:pPr>
              <a:lnSpc>
                <a:spcPct val="115000"/>
              </a:lnSpc>
              <a:spcAft>
                <a:spcPts val="800"/>
              </a:spcAft>
              <a:buNone/>
            </a:pPr>
            <a:r>
              <a:rPr lang="en-US" sz="5400" kern="100" dirty="0">
                <a:effectLst/>
                <a:latin typeface="Aptos" panose="020B0004020202020204" pitchFamily="34" charset="0"/>
                <a:ea typeface="Aptos" panose="020B0004020202020204" pitchFamily="34" charset="0"/>
                <a:cs typeface="Times New Roman" panose="02020603050405020304" pitchFamily="18" charset="0"/>
              </a:rPr>
              <a:t>April 29-30</a:t>
            </a:r>
            <a:endParaRPr lang="en-PH" sz="5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5400" kern="100" dirty="0">
                <a:effectLst/>
                <a:latin typeface="Aptos" panose="020B0004020202020204" pitchFamily="34" charset="0"/>
                <a:ea typeface="Aptos" panose="020B0004020202020204" pitchFamily="34" charset="0"/>
                <a:cs typeface="Times New Roman" panose="02020603050405020304" pitchFamily="18" charset="0"/>
              </a:rPr>
              <a:t>September 24-25</a:t>
            </a:r>
            <a:endParaRPr lang="en-PH" sz="5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5400" kern="100" dirty="0">
                <a:effectLst/>
                <a:latin typeface="Aptos" panose="020B0004020202020204" pitchFamily="34" charset="0"/>
                <a:ea typeface="Aptos" panose="020B0004020202020204" pitchFamily="34" charset="0"/>
                <a:cs typeface="Times New Roman" panose="02020603050405020304" pitchFamily="18" charset="0"/>
              </a:rPr>
              <a:t>Nov 12-13</a:t>
            </a:r>
            <a:endParaRPr lang="en-PH" sz="5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690315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EF809-9C89-F5FB-A56B-898A9E2B58F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DB94419-9757-3378-51A1-B69FB9D4D0EE}"/>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9A86EFFE-1C4D-EC5E-A496-1144C5961667}"/>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987E573E-539F-C9BF-4015-715DAB6BF5D6}"/>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860C426F-30F0-85E1-E427-7EE6D2FCDA99}"/>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8487F809-F2A6-27AF-8E0D-D21B6ADA954E}"/>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DFD80ADD-506F-02CF-CAB4-0CD53949C431}"/>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9EFDC1C6-4C48-662E-120A-35FE9775D8D2}"/>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4A7F3D38-C6D8-4B4E-0C84-65CCA1B8596E}"/>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F287EC3D-D578-046C-E2C4-94E884F5A579}"/>
              </a:ext>
            </a:extLst>
          </p:cNvPr>
          <p:cNvSpPr txBox="1"/>
          <p:nvPr/>
        </p:nvSpPr>
        <p:spPr>
          <a:xfrm>
            <a:off x="2294344" y="813406"/>
            <a:ext cx="13120141" cy="2445734"/>
          </a:xfrm>
          <a:prstGeom prst="rect">
            <a:avLst/>
          </a:prstGeom>
        </p:spPr>
        <p:txBody>
          <a:bodyPr wrap="square" lIns="0" tIns="0" rIns="0" bIns="0" rtlCol="0" anchor="t">
            <a:spAutoFit/>
          </a:bodyPr>
          <a:lstStyle/>
          <a:p>
            <a:pPr algn="ctr">
              <a:lnSpc>
                <a:spcPts val="9975"/>
              </a:lnSpc>
            </a:pPr>
            <a:r>
              <a:rPr lang="en-US" sz="7500" spc="187" dirty="0">
                <a:solidFill>
                  <a:srgbClr val="2B8500"/>
                </a:solidFill>
                <a:latin typeface="Brans-DemiBold"/>
                <a:ea typeface="Brans-DemiBold"/>
                <a:cs typeface="Brans-DemiBold"/>
                <a:sym typeface="Brans-DemiBold"/>
              </a:rPr>
              <a:t>Church Leadership &amp; administration</a:t>
            </a:r>
          </a:p>
          <a:p>
            <a:pPr algn="ctr">
              <a:lnSpc>
                <a:spcPts val="9975"/>
              </a:lnSpc>
            </a:pPr>
            <a:r>
              <a:rPr lang="en-US" sz="7500" spc="187" dirty="0">
                <a:solidFill>
                  <a:srgbClr val="2B8500"/>
                </a:solidFill>
                <a:latin typeface="Brans-DemiBold"/>
                <a:ea typeface="Brans-DemiBold"/>
                <a:cs typeface="Brans-DemiBold"/>
                <a:sym typeface="Brans-DemiBold"/>
              </a:rPr>
              <a:t>empowerment For Pastors – Selected only</a:t>
            </a:r>
          </a:p>
        </p:txBody>
      </p:sp>
      <p:sp>
        <p:nvSpPr>
          <p:cNvPr id="11" name="TextBox 11">
            <a:extLst>
              <a:ext uri="{FF2B5EF4-FFF2-40B4-BE49-F238E27FC236}">
                <a16:creationId xmlns:a16="http://schemas.microsoft.com/office/drawing/2014/main" id="{30A5415F-2396-BD33-9A34-16BEA8F21ED3}"/>
              </a:ext>
            </a:extLst>
          </p:cNvPr>
          <p:cNvSpPr txBox="1"/>
          <p:nvPr/>
        </p:nvSpPr>
        <p:spPr>
          <a:xfrm>
            <a:off x="2358587" y="2854438"/>
            <a:ext cx="10127827" cy="587084"/>
          </a:xfrm>
          <a:prstGeom prst="rect">
            <a:avLst/>
          </a:prstGeom>
        </p:spPr>
        <p:txBody>
          <a:bodyPr lIns="0" tIns="0" rIns="0" bIns="0" rtlCol="0" anchor="t">
            <a:spAutoFit/>
          </a:bodyPr>
          <a:lstStyle/>
          <a:p>
            <a:pPr algn="l">
              <a:lnSpc>
                <a:spcPts val="4899"/>
              </a:lnSpc>
            </a:pPr>
            <a:r>
              <a:rPr lang="en-US" sz="3499" b="1" dirty="0">
                <a:solidFill>
                  <a:srgbClr val="31403D"/>
                </a:solidFill>
                <a:latin typeface="Open Sans Bold"/>
                <a:ea typeface="Open Sans Bold"/>
                <a:cs typeface="Open Sans Bold"/>
                <a:sym typeface="Open Sans Bold"/>
              </a:rPr>
              <a:t>.</a:t>
            </a:r>
          </a:p>
        </p:txBody>
      </p:sp>
      <p:sp>
        <p:nvSpPr>
          <p:cNvPr id="12" name="AutoShape 12">
            <a:extLst>
              <a:ext uri="{FF2B5EF4-FFF2-40B4-BE49-F238E27FC236}">
                <a16:creationId xmlns:a16="http://schemas.microsoft.com/office/drawing/2014/main" id="{602F3A96-985D-B88E-D0E9-BEE0A8B92FA2}"/>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4" name="Picture 13">
            <a:extLst>
              <a:ext uri="{FF2B5EF4-FFF2-40B4-BE49-F238E27FC236}">
                <a16:creationId xmlns:a16="http://schemas.microsoft.com/office/drawing/2014/main" id="{29D8708D-DAD4-3826-8F86-70DFB9C60157}"/>
              </a:ext>
            </a:extLst>
          </p:cNvPr>
          <p:cNvPicPr>
            <a:picLocks noChangeAspect="1"/>
          </p:cNvPicPr>
          <p:nvPr/>
        </p:nvPicPr>
        <p:blipFill>
          <a:blip r:embed="rId6"/>
          <a:stretch>
            <a:fillRect/>
          </a:stretch>
        </p:blipFill>
        <p:spPr>
          <a:xfrm>
            <a:off x="8193176" y="8919890"/>
            <a:ext cx="1322479" cy="1339896"/>
          </a:xfrm>
          <a:prstGeom prst="rect">
            <a:avLst/>
          </a:prstGeom>
        </p:spPr>
      </p:pic>
      <p:sp>
        <p:nvSpPr>
          <p:cNvPr id="16" name="TextBox 15">
            <a:extLst>
              <a:ext uri="{FF2B5EF4-FFF2-40B4-BE49-F238E27FC236}">
                <a16:creationId xmlns:a16="http://schemas.microsoft.com/office/drawing/2014/main" id="{26084143-D084-978F-A40D-9A4F2238AED2}"/>
              </a:ext>
            </a:extLst>
          </p:cNvPr>
          <p:cNvSpPr txBox="1"/>
          <p:nvPr/>
        </p:nvSpPr>
        <p:spPr>
          <a:xfrm>
            <a:off x="2485790" y="3441351"/>
            <a:ext cx="9240982" cy="4175567"/>
          </a:xfrm>
          <a:prstGeom prst="rect">
            <a:avLst/>
          </a:prstGeom>
          <a:noFill/>
        </p:spPr>
        <p:txBody>
          <a:bodyPr wrap="square">
            <a:spAutoFit/>
          </a:bodyPr>
          <a:lstStyle/>
          <a:p>
            <a:pPr>
              <a:lnSpc>
                <a:spcPct val="115000"/>
              </a:lnSpc>
              <a:spcAft>
                <a:spcPts val="800"/>
              </a:spcAft>
              <a:buNone/>
            </a:pPr>
            <a:r>
              <a:rPr lang="en-US" sz="5400" kern="100" dirty="0">
                <a:latin typeface="Aptos" panose="020B0004020202020204" pitchFamily="34" charset="0"/>
                <a:ea typeface="Aptos" panose="020B0004020202020204" pitchFamily="34" charset="0"/>
                <a:cs typeface="Times New Roman" panose="02020603050405020304" pitchFamily="18" charset="0"/>
              </a:rPr>
              <a:t>Module 1 – March </a:t>
            </a:r>
          </a:p>
          <a:p>
            <a:pPr>
              <a:lnSpc>
                <a:spcPct val="115000"/>
              </a:lnSpc>
              <a:spcAft>
                <a:spcPts val="800"/>
              </a:spcAft>
              <a:buNone/>
            </a:pPr>
            <a:r>
              <a:rPr lang="en-US" sz="5400" kern="100" dirty="0">
                <a:latin typeface="Aptos" panose="020B0004020202020204" pitchFamily="34" charset="0"/>
                <a:ea typeface="Aptos" panose="020B0004020202020204" pitchFamily="34" charset="0"/>
                <a:cs typeface="Times New Roman" panose="02020603050405020304" pitchFamily="18" charset="0"/>
              </a:rPr>
              <a:t>Module 2 - May</a:t>
            </a:r>
          </a:p>
          <a:p>
            <a:pPr>
              <a:lnSpc>
                <a:spcPct val="115000"/>
              </a:lnSpc>
              <a:spcAft>
                <a:spcPts val="800"/>
              </a:spcAft>
              <a:buNone/>
            </a:pPr>
            <a:r>
              <a:rPr lang="en-US" sz="5400" kern="100" dirty="0">
                <a:latin typeface="Aptos" panose="020B0004020202020204" pitchFamily="34" charset="0"/>
                <a:ea typeface="Aptos" panose="020B0004020202020204" pitchFamily="34" charset="0"/>
                <a:cs typeface="Times New Roman" panose="02020603050405020304" pitchFamily="18" charset="0"/>
              </a:rPr>
              <a:t>Module 3 - August</a:t>
            </a:r>
          </a:p>
          <a:p>
            <a:pPr>
              <a:lnSpc>
                <a:spcPct val="115000"/>
              </a:lnSpc>
              <a:spcAft>
                <a:spcPts val="800"/>
              </a:spcAft>
              <a:buNone/>
            </a:pPr>
            <a:r>
              <a:rPr lang="en-US" sz="5400" kern="100" dirty="0">
                <a:latin typeface="Aptos" panose="020B0004020202020204" pitchFamily="34" charset="0"/>
                <a:ea typeface="Aptos" panose="020B0004020202020204" pitchFamily="34" charset="0"/>
                <a:cs typeface="Times New Roman" panose="02020603050405020304" pitchFamily="18" charset="0"/>
              </a:rPr>
              <a:t>Module 4 – Oct </a:t>
            </a:r>
          </a:p>
        </p:txBody>
      </p:sp>
    </p:spTree>
    <p:extLst>
      <p:ext uri="{BB962C8B-B14F-4D97-AF65-F5344CB8AC3E}">
        <p14:creationId xmlns:p14="http://schemas.microsoft.com/office/powerpoint/2010/main" val="27991862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1964882" y="2967033"/>
            <a:ext cx="1688991" cy="2470599"/>
          </a:xfrm>
          <a:custGeom>
            <a:avLst/>
            <a:gdLst/>
            <a:ahLst/>
            <a:cxnLst/>
            <a:rect l="l" t="t" r="r" b="b"/>
            <a:pathLst>
              <a:path w="1688991" h="2470599">
                <a:moveTo>
                  <a:pt x="0" y="0"/>
                </a:moveTo>
                <a:lnTo>
                  <a:pt x="1688991" y="0"/>
                </a:lnTo>
                <a:lnTo>
                  <a:pt x="1688991" y="2470599"/>
                </a:lnTo>
                <a:lnTo>
                  <a:pt x="0" y="24705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AutoShape 11"/>
          <p:cNvSpPr/>
          <p:nvPr/>
        </p:nvSpPr>
        <p:spPr>
          <a:xfrm>
            <a:off x="4292255" y="2569283"/>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p:cNvSpPr txBox="1"/>
          <p:nvPr/>
        </p:nvSpPr>
        <p:spPr>
          <a:xfrm>
            <a:off x="5165978" y="2536936"/>
            <a:ext cx="10031349" cy="3436838"/>
          </a:xfrm>
          <a:prstGeom prst="rect">
            <a:avLst/>
          </a:prstGeom>
        </p:spPr>
        <p:txBody>
          <a:bodyPr wrap="square"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Coaching and Mentoring program</a:t>
            </a:r>
          </a:p>
        </p:txBody>
      </p:sp>
      <p:pic>
        <p:nvPicPr>
          <p:cNvPr id="13" name="Picture 12">
            <a:extLst>
              <a:ext uri="{FF2B5EF4-FFF2-40B4-BE49-F238E27FC236}">
                <a16:creationId xmlns:a16="http://schemas.microsoft.com/office/drawing/2014/main" id="{EF7E5D92-CE44-34B8-39F3-E6272863B2E4}"/>
              </a:ext>
            </a:extLst>
          </p:cNvPr>
          <p:cNvPicPr>
            <a:picLocks noChangeAspect="1"/>
          </p:cNvPicPr>
          <p:nvPr/>
        </p:nvPicPr>
        <p:blipFill>
          <a:blip r:embed="rId8"/>
          <a:stretch>
            <a:fillRect/>
          </a:stretch>
        </p:blipFill>
        <p:spPr>
          <a:xfrm>
            <a:off x="8193176" y="8919890"/>
            <a:ext cx="1322479" cy="133989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p:cNvSpPr txBox="1"/>
          <p:nvPr/>
        </p:nvSpPr>
        <p:spPr>
          <a:xfrm>
            <a:off x="2133475" y="1415364"/>
            <a:ext cx="12119401" cy="7535076"/>
          </a:xfrm>
          <a:prstGeom prst="rect">
            <a:avLst/>
          </a:prstGeom>
        </p:spPr>
        <p:txBody>
          <a:bodyPr wrap="square" lIns="0" tIns="0" rIns="0" bIns="0" rtlCol="0" anchor="t">
            <a:spAutoFit/>
          </a:bodyPr>
          <a:lstStyle/>
          <a:p>
            <a:pPr algn="l">
              <a:lnSpc>
                <a:spcPts val="9975"/>
              </a:lnSpc>
            </a:pPr>
            <a:r>
              <a:rPr lang="en-US" sz="6000" spc="187" dirty="0">
                <a:solidFill>
                  <a:srgbClr val="2B8500"/>
                </a:solidFill>
                <a:latin typeface="Brans-DemiBold"/>
                <a:ea typeface="Brans-DemiBold"/>
                <a:cs typeface="Brans-DemiBold"/>
                <a:sym typeface="Brans-DemiBold"/>
              </a:rPr>
              <a:t>The Ministerial Secretary will try its best to visit by area to assist and help the pastors from the field once in a quarter</a:t>
            </a:r>
          </a:p>
          <a:p>
            <a:pPr algn="l">
              <a:lnSpc>
                <a:spcPts val="9975"/>
              </a:lnSpc>
            </a:pPr>
            <a:endParaRPr lang="en-US" sz="6000" spc="187" dirty="0">
              <a:solidFill>
                <a:srgbClr val="2B8500"/>
              </a:solidFill>
              <a:latin typeface="Brans-DemiBold"/>
              <a:ea typeface="Brans-DemiBold"/>
              <a:cs typeface="Brans-DemiBold"/>
              <a:sym typeface="Brans-DemiBold"/>
            </a:endParaRPr>
          </a:p>
          <a:p>
            <a:pPr algn="l">
              <a:lnSpc>
                <a:spcPts val="9975"/>
              </a:lnSpc>
            </a:pPr>
            <a:r>
              <a:rPr lang="en-US" sz="6000" spc="187" dirty="0">
                <a:solidFill>
                  <a:srgbClr val="2B8500"/>
                </a:solidFill>
                <a:latin typeface="Brans-DemiBold"/>
                <a:ea typeface="Brans-DemiBold"/>
                <a:cs typeface="Brans-DemiBold"/>
                <a:sym typeface="Brans-DemiBold"/>
              </a:rPr>
              <a:t>Areas of Concern – Evangelism, </a:t>
            </a:r>
            <a:r>
              <a:rPr lang="en-US" sz="6000" spc="187" dirty="0" err="1">
                <a:solidFill>
                  <a:srgbClr val="2B8500"/>
                </a:solidFill>
                <a:latin typeface="Brans-DemiBold"/>
                <a:ea typeface="Brans-DemiBold"/>
                <a:cs typeface="Brans-DemiBold"/>
                <a:sym typeface="Brans-DemiBold"/>
              </a:rPr>
              <a:t>Preaching,visitation</a:t>
            </a:r>
            <a:r>
              <a:rPr lang="en-US" sz="6000" spc="187" dirty="0">
                <a:solidFill>
                  <a:srgbClr val="2B8500"/>
                </a:solidFill>
                <a:latin typeface="Brans-DemiBold"/>
                <a:ea typeface="Brans-DemiBold"/>
                <a:cs typeface="Brans-DemiBold"/>
                <a:sym typeface="Brans-DemiBold"/>
              </a:rPr>
              <a:t>, action plan, financial management</a:t>
            </a:r>
          </a:p>
        </p:txBody>
      </p:sp>
      <p:sp>
        <p:nvSpPr>
          <p:cNvPr id="12" name="AutoShape 12"/>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1" name="Picture 10">
            <a:extLst>
              <a:ext uri="{FF2B5EF4-FFF2-40B4-BE49-F238E27FC236}">
                <a16:creationId xmlns:a16="http://schemas.microsoft.com/office/drawing/2014/main" id="{F987C5A9-7B53-F356-FA99-C451E8F082DD}"/>
              </a:ext>
            </a:extLst>
          </p:cNvPr>
          <p:cNvPicPr>
            <a:picLocks noChangeAspect="1"/>
          </p:cNvPicPr>
          <p:nvPr/>
        </p:nvPicPr>
        <p:blipFill>
          <a:blip r:embed="rId6"/>
          <a:stretch>
            <a:fillRect/>
          </a:stretch>
        </p:blipFill>
        <p:spPr>
          <a:xfrm>
            <a:off x="8193176" y="8919890"/>
            <a:ext cx="1322479" cy="133989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1D47A-B24E-9C65-3E50-87B139B6D7C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F94C61A-589D-9F98-ECF1-6C50D2FDCFB2}"/>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67AF7080-D280-D33E-24D6-2480C18BFED1}"/>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3AE8D3B1-4854-49DE-4CEA-1BF4474FFE4C}"/>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2A5499CE-AB31-446E-E729-839C10290E0B}"/>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2F5F7E0C-0DDC-C05B-9D6F-EEB6485E3208}"/>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CBE563D1-20D3-2C06-79C6-674BF97DB166}"/>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A768DB2B-C9C7-3F51-DF11-15D3FB7DF340}"/>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B912FCCB-B77F-3FDE-419E-5D536CA90200}"/>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873D8225-2D27-370F-F4B0-4B6E5E94E854}"/>
              </a:ext>
            </a:extLst>
          </p:cNvPr>
          <p:cNvSpPr txBox="1"/>
          <p:nvPr/>
        </p:nvSpPr>
        <p:spPr>
          <a:xfrm>
            <a:off x="2358587" y="1463788"/>
            <a:ext cx="9497882" cy="1163332"/>
          </a:xfrm>
          <a:prstGeom prst="rect">
            <a:avLst/>
          </a:prstGeom>
        </p:spPr>
        <p:txBody>
          <a:bodyPr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SSD – MINISTERIAL SUMMIT</a:t>
            </a:r>
          </a:p>
        </p:txBody>
      </p:sp>
      <p:sp>
        <p:nvSpPr>
          <p:cNvPr id="12" name="AutoShape 12">
            <a:extLst>
              <a:ext uri="{FF2B5EF4-FFF2-40B4-BE49-F238E27FC236}">
                <a16:creationId xmlns:a16="http://schemas.microsoft.com/office/drawing/2014/main" id="{A10E873D-906B-A993-2C5E-898BB54344BF}"/>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
        <p:nvSpPr>
          <p:cNvPr id="16" name="TextBox 15">
            <a:extLst>
              <a:ext uri="{FF2B5EF4-FFF2-40B4-BE49-F238E27FC236}">
                <a16:creationId xmlns:a16="http://schemas.microsoft.com/office/drawing/2014/main" id="{710059DE-316F-0E78-D2C2-D8F53D298D2E}"/>
              </a:ext>
            </a:extLst>
          </p:cNvPr>
          <p:cNvSpPr txBox="1"/>
          <p:nvPr/>
        </p:nvSpPr>
        <p:spPr>
          <a:xfrm>
            <a:off x="2030666" y="3376722"/>
            <a:ext cx="13166667" cy="1323439"/>
          </a:xfrm>
          <a:prstGeom prst="rect">
            <a:avLst/>
          </a:prstGeom>
          <a:noFill/>
        </p:spPr>
        <p:txBody>
          <a:bodyPr wrap="square">
            <a:spAutoFit/>
          </a:bodyPr>
          <a:lstStyle/>
          <a:p>
            <a:r>
              <a:rPr lang="en-PH" sz="4000" dirty="0"/>
              <a:t>We need names until January 31 – sign it for your intention to join the SSD Ministerial Summit – INDONESIA </a:t>
            </a:r>
          </a:p>
        </p:txBody>
      </p:sp>
      <p:pic>
        <p:nvPicPr>
          <p:cNvPr id="11" name="Picture 10">
            <a:extLst>
              <a:ext uri="{FF2B5EF4-FFF2-40B4-BE49-F238E27FC236}">
                <a16:creationId xmlns:a16="http://schemas.microsoft.com/office/drawing/2014/main" id="{E9AE9B24-ABD0-4B63-690B-A2413F9FE0C4}"/>
              </a:ext>
            </a:extLst>
          </p:cNvPr>
          <p:cNvPicPr>
            <a:picLocks noChangeAspect="1"/>
          </p:cNvPicPr>
          <p:nvPr/>
        </p:nvPicPr>
        <p:blipFill>
          <a:blip r:embed="rId6"/>
          <a:stretch>
            <a:fillRect/>
          </a:stretch>
        </p:blipFill>
        <p:spPr>
          <a:xfrm>
            <a:off x="8193176" y="8919890"/>
            <a:ext cx="1322479" cy="1339896"/>
          </a:xfrm>
          <a:prstGeom prst="rect">
            <a:avLst/>
          </a:prstGeom>
        </p:spPr>
      </p:pic>
    </p:spTree>
    <p:extLst>
      <p:ext uri="{BB962C8B-B14F-4D97-AF65-F5344CB8AC3E}">
        <p14:creationId xmlns:p14="http://schemas.microsoft.com/office/powerpoint/2010/main" val="20772142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B8A22-D24D-23B0-1427-28C8C449363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B21C481-2838-CE6F-E7E5-37BF81D2F218}"/>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65BE3D0E-48F2-E97C-C928-406C2930BC6B}"/>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94978433-BAC4-29D9-818D-7A527DC94E10}"/>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63C93279-E24E-8B12-AD35-D36ADF96EDD1}"/>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9409383C-E5B2-3320-98C4-66BFC6240A60}"/>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C5496A7E-34BF-5266-5E2D-A55FA689530F}"/>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3B8401BA-CBB1-27AB-70AC-6F8785CB16A7}"/>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9F4A3E3A-5113-6226-B0E5-EEC529CBDCE7}"/>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03E9C527-7E08-F014-63D8-CA7314FDBD8D}"/>
              </a:ext>
            </a:extLst>
          </p:cNvPr>
          <p:cNvSpPr txBox="1"/>
          <p:nvPr/>
        </p:nvSpPr>
        <p:spPr>
          <a:xfrm>
            <a:off x="2358586" y="1463788"/>
            <a:ext cx="13120138" cy="11422551"/>
          </a:xfrm>
          <a:prstGeom prst="rect">
            <a:avLst/>
          </a:prstGeom>
        </p:spPr>
        <p:txBody>
          <a:bodyPr wrap="square" lIns="0" tIns="0" rIns="0" bIns="0" rtlCol="0" anchor="t">
            <a:spAutoFit/>
          </a:bodyPr>
          <a:lstStyle/>
          <a:p>
            <a:pPr algn="l">
              <a:lnSpc>
                <a:spcPts val="9975"/>
              </a:lnSpc>
            </a:pPr>
            <a:endParaRPr lang="en-US" sz="7500" spc="187" dirty="0">
              <a:solidFill>
                <a:srgbClr val="2B8500"/>
              </a:solidFill>
              <a:latin typeface="Brans-DemiBold"/>
              <a:ea typeface="Brans-DemiBold"/>
              <a:cs typeface="Brans-DemiBold"/>
              <a:sym typeface="Brans-DemiBold"/>
            </a:endParaRPr>
          </a:p>
          <a:p>
            <a:pPr algn="l">
              <a:lnSpc>
                <a:spcPts val="9975"/>
              </a:lnSpc>
            </a:pPr>
            <a:r>
              <a:rPr lang="en-US" sz="7500" spc="187" dirty="0">
                <a:solidFill>
                  <a:srgbClr val="2B8500"/>
                </a:solidFill>
                <a:latin typeface="Brans-DemiBold"/>
                <a:ea typeface="Brans-DemiBold"/>
                <a:cs typeface="Brans-DemiBold"/>
                <a:sym typeface="Brans-DemiBold"/>
              </a:rPr>
              <a:t>1. Pastors invitation outside CLPM - Submit letter to the office for information. </a:t>
            </a:r>
          </a:p>
          <a:p>
            <a:pPr algn="l">
              <a:lnSpc>
                <a:spcPts val="9975"/>
              </a:lnSpc>
            </a:pPr>
            <a:r>
              <a:rPr lang="en-US" sz="7500" spc="187" dirty="0">
                <a:solidFill>
                  <a:srgbClr val="2B8500"/>
                </a:solidFill>
                <a:latin typeface="Brans-DemiBold"/>
                <a:ea typeface="Brans-DemiBold"/>
                <a:cs typeface="Brans-DemiBold"/>
                <a:sym typeface="Brans-DemiBold"/>
              </a:rPr>
              <a:t>2. Leave – file a month before the date. </a:t>
            </a:r>
          </a:p>
          <a:p>
            <a:pPr algn="l">
              <a:lnSpc>
                <a:spcPts val="9975"/>
              </a:lnSpc>
            </a:pPr>
            <a:r>
              <a:rPr lang="en-US" sz="7500" spc="187" dirty="0">
                <a:solidFill>
                  <a:srgbClr val="2B8500"/>
                </a:solidFill>
                <a:latin typeface="Brans-DemiBold"/>
                <a:ea typeface="Brans-DemiBold"/>
                <a:cs typeface="Brans-DemiBold"/>
                <a:sym typeface="Brans-DemiBold"/>
              </a:rPr>
              <a:t>3. Inform the office before you leave in your post. </a:t>
            </a:r>
          </a:p>
          <a:p>
            <a:pPr algn="l">
              <a:lnSpc>
                <a:spcPts val="9975"/>
              </a:lnSpc>
            </a:pPr>
            <a:r>
              <a:rPr lang="en-US" sz="7500" spc="187" dirty="0">
                <a:solidFill>
                  <a:srgbClr val="2B8500"/>
                </a:solidFill>
                <a:latin typeface="Brans-DemiBold"/>
                <a:ea typeface="Brans-DemiBold"/>
                <a:cs typeface="Brans-DemiBold"/>
                <a:sym typeface="Brans-DemiBold"/>
              </a:rPr>
              <a:t> </a:t>
            </a:r>
          </a:p>
          <a:p>
            <a:pPr algn="l">
              <a:lnSpc>
                <a:spcPts val="9975"/>
              </a:lnSpc>
            </a:pPr>
            <a:endParaRPr lang="en-US" sz="7500" spc="187" dirty="0">
              <a:solidFill>
                <a:srgbClr val="2B8500"/>
              </a:solidFill>
              <a:latin typeface="Brans-DemiBold"/>
              <a:ea typeface="Brans-DemiBold"/>
              <a:cs typeface="Brans-DemiBold"/>
              <a:sym typeface="Brans-DemiBold"/>
            </a:endParaRPr>
          </a:p>
          <a:p>
            <a:pPr algn="l">
              <a:lnSpc>
                <a:spcPts val="9975"/>
              </a:lnSpc>
            </a:pPr>
            <a:endParaRPr lang="en-US" sz="7500" spc="187" dirty="0">
              <a:solidFill>
                <a:srgbClr val="2B8500"/>
              </a:solidFill>
              <a:latin typeface="Brans-DemiBold"/>
              <a:ea typeface="Brans-DemiBold"/>
              <a:cs typeface="Brans-DemiBold"/>
              <a:sym typeface="Brans-DemiBold"/>
            </a:endParaRPr>
          </a:p>
        </p:txBody>
      </p:sp>
      <p:sp>
        <p:nvSpPr>
          <p:cNvPr id="12" name="AutoShape 12">
            <a:extLst>
              <a:ext uri="{FF2B5EF4-FFF2-40B4-BE49-F238E27FC236}">
                <a16:creationId xmlns:a16="http://schemas.microsoft.com/office/drawing/2014/main" id="{4F27CFB8-2636-F665-063D-0EF22CD83C39}"/>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1" name="Picture 10">
            <a:extLst>
              <a:ext uri="{FF2B5EF4-FFF2-40B4-BE49-F238E27FC236}">
                <a16:creationId xmlns:a16="http://schemas.microsoft.com/office/drawing/2014/main" id="{EB0872BA-21E2-C54A-836D-94D26092DC19}"/>
              </a:ext>
            </a:extLst>
          </p:cNvPr>
          <p:cNvPicPr>
            <a:picLocks noChangeAspect="1"/>
          </p:cNvPicPr>
          <p:nvPr/>
        </p:nvPicPr>
        <p:blipFill>
          <a:blip r:embed="rId6"/>
          <a:stretch>
            <a:fillRect/>
          </a:stretch>
        </p:blipFill>
        <p:spPr>
          <a:xfrm>
            <a:off x="8193176" y="8919890"/>
            <a:ext cx="1322479" cy="1339896"/>
          </a:xfrm>
          <a:prstGeom prst="rect">
            <a:avLst/>
          </a:prstGeom>
        </p:spPr>
      </p:pic>
    </p:spTree>
    <p:extLst>
      <p:ext uri="{BB962C8B-B14F-4D97-AF65-F5344CB8AC3E}">
        <p14:creationId xmlns:p14="http://schemas.microsoft.com/office/powerpoint/2010/main" val="32127025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p:cNvSpPr txBox="1"/>
          <p:nvPr/>
        </p:nvSpPr>
        <p:spPr>
          <a:xfrm>
            <a:off x="2358587" y="1463788"/>
            <a:ext cx="9497882" cy="1163332"/>
          </a:xfrm>
          <a:prstGeom prst="rect">
            <a:avLst/>
          </a:prstGeom>
        </p:spPr>
        <p:txBody>
          <a:bodyPr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Maintain Our Integrity</a:t>
            </a:r>
          </a:p>
        </p:txBody>
      </p:sp>
      <p:sp>
        <p:nvSpPr>
          <p:cNvPr id="12" name="AutoShape 12"/>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
        <p:nvSpPr>
          <p:cNvPr id="14" name="TextBox 13">
            <a:extLst>
              <a:ext uri="{FF2B5EF4-FFF2-40B4-BE49-F238E27FC236}">
                <a16:creationId xmlns:a16="http://schemas.microsoft.com/office/drawing/2014/main" id="{54BA0F76-1466-F441-F3DD-48589F289AF3}"/>
              </a:ext>
            </a:extLst>
          </p:cNvPr>
          <p:cNvSpPr txBox="1"/>
          <p:nvPr/>
        </p:nvSpPr>
        <p:spPr>
          <a:xfrm>
            <a:off x="1778192" y="2832636"/>
            <a:ext cx="13641137" cy="5509200"/>
          </a:xfrm>
          <a:prstGeom prst="rect">
            <a:avLst/>
          </a:prstGeom>
          <a:noFill/>
        </p:spPr>
        <p:txBody>
          <a:bodyPr wrap="square">
            <a:spAutoFit/>
          </a:bodyPr>
          <a:lstStyle/>
          <a:p>
            <a:r>
              <a:rPr lang="en-US" sz="3200" dirty="0"/>
              <a:t>Men of tried courage and strong integrity are needed for this time, men who are not afraid to lift their voices for the right. To every laborer I would say, In all your official duties, let integrity characterize each act. All tithes, all moneys entrusted to you for any special purpose, should be promptly placed where they belong. Money given for the cause of God should not be appropriated for personal use, with the thought that it can be replaced later on. This the Lord forbids. It is a temptation from the one who works evil and evil only. The minister who receives funds for the Lord’s treasury should give the donor a written receipt for the same, with the date. Then, without waiting to be tempted by financial pressure to use this means for himself, let him deposit it where, when called for, it will be forthcoming.  GW 141</a:t>
            </a:r>
          </a:p>
        </p:txBody>
      </p:sp>
      <p:pic>
        <p:nvPicPr>
          <p:cNvPr id="11" name="Picture 10">
            <a:extLst>
              <a:ext uri="{FF2B5EF4-FFF2-40B4-BE49-F238E27FC236}">
                <a16:creationId xmlns:a16="http://schemas.microsoft.com/office/drawing/2014/main" id="{CDA5C9FF-D9C8-A6BF-3BE4-3CD636C22803}"/>
              </a:ext>
            </a:extLst>
          </p:cNvPr>
          <p:cNvPicPr>
            <a:picLocks noChangeAspect="1"/>
          </p:cNvPicPr>
          <p:nvPr/>
        </p:nvPicPr>
        <p:blipFill>
          <a:blip r:embed="rId6"/>
          <a:stretch>
            <a:fillRect/>
          </a:stretch>
        </p:blipFill>
        <p:spPr>
          <a:xfrm>
            <a:off x="8193176" y="8919890"/>
            <a:ext cx="1322479" cy="133989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3797</TotalTime>
  <Words>1209</Words>
  <Application>Microsoft Macintosh PowerPoint</Application>
  <PresentationFormat>Custom</PresentationFormat>
  <Paragraphs>178</Paragraphs>
  <Slides>24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Noto Serif</vt:lpstr>
      <vt:lpstr>Noto Sans Bold</vt:lpstr>
      <vt:lpstr>Arial</vt:lpstr>
      <vt:lpstr>Helvetica Neue</vt:lpstr>
      <vt:lpstr>Calibri</vt:lpstr>
      <vt:lpstr>Aptos</vt:lpstr>
      <vt:lpstr>Open Sans Bold</vt:lpstr>
      <vt:lpstr>Brans-DemiBold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CLPM Pastors' On-Boarding Bootcamp</dc:title>
  <cp:lastModifiedBy>Anthonette Antonio</cp:lastModifiedBy>
  <cp:revision>9</cp:revision>
  <dcterms:created xsi:type="dcterms:W3CDTF">2006-08-16T00:00:00Z</dcterms:created>
  <dcterms:modified xsi:type="dcterms:W3CDTF">2026-01-12T05:33:46Z</dcterms:modified>
  <dc:identifier>DAG83DVdHAg</dc:identifier>
</cp:coreProperties>
</file>