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78" r:id="rId3"/>
    <p:sldId id="260" r:id="rId4"/>
    <p:sldId id="261" r:id="rId5"/>
    <p:sldId id="262" r:id="rId6"/>
    <p:sldId id="263" r:id="rId7"/>
    <p:sldId id="264" r:id="rId8"/>
    <p:sldId id="258" r:id="rId9"/>
    <p:sldId id="265" r:id="rId10"/>
    <p:sldId id="267" r:id="rId11"/>
    <p:sldId id="269" r:id="rId12"/>
    <p:sldId id="268" r:id="rId13"/>
    <p:sldId id="270" r:id="rId14"/>
    <p:sldId id="271" r:id="rId15"/>
    <p:sldId id="272" r:id="rId16"/>
    <p:sldId id="276" r:id="rId17"/>
    <p:sldId id="273" r:id="rId18"/>
    <p:sldId id="274" r:id="rId19"/>
    <p:sldId id="275" r:id="rId20"/>
    <p:sldId id="266" r:id="rId21"/>
    <p:sldId id="277" r:id="rId22"/>
  </p:sldIdLst>
  <p:sldSz cx="18288000" cy="10287000"/>
  <p:notesSz cx="6858000" cy="9144000"/>
  <p:embeddedFontLst>
    <p:embeddedFont>
      <p:font typeface="Arial Narrow" panose="020B0604020202020204" pitchFamily="34" charset="0"/>
      <p:regular r:id="rId24"/>
      <p:bold r:id="rId25"/>
      <p:italic r:id="rId26"/>
      <p:boldItalic r:id="rId27"/>
    </p:embeddedFont>
    <p:embeddedFont>
      <p:font typeface="Brans-DemiBold" pitchFamily="2" charset="77"/>
      <p:regular r:id="rId28"/>
      <p:bold r:id="rId29"/>
    </p:embeddedFont>
    <p:embeddedFont>
      <p:font typeface="Noto Sans Bold" panose="020B0802040504020204" pitchFamily="34" charset="0"/>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69806" autoAdjust="0"/>
  </p:normalViewPr>
  <p:slideViewPr>
    <p:cSldViewPr>
      <p:cViewPr varScale="1">
        <p:scale>
          <a:sx n="52" d="100"/>
          <a:sy n="52" d="100"/>
        </p:scale>
        <p:origin x="198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C96C52-3D81-3749-B753-11576BF1EDCA}" type="datetimeFigureOut">
              <a:rPr lang="en-US" smtClean="0"/>
              <a:t>1/11/26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124912-63D5-5543-8806-CFA2DE6E3A20}" type="slidenum">
              <a:rPr lang="en-US" smtClean="0"/>
              <a:t>‹#›</a:t>
            </a:fld>
            <a:endParaRPr lang="en-US"/>
          </a:p>
        </p:txBody>
      </p:sp>
    </p:spTree>
    <p:extLst>
      <p:ext uri="{BB962C8B-B14F-4D97-AF65-F5344CB8AC3E}">
        <p14:creationId xmlns:p14="http://schemas.microsoft.com/office/powerpoint/2010/main" val="2928653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PH" b="1" i="0" u="none" strike="noStrike" dirty="0">
                <a:solidFill>
                  <a:srgbClr val="000000"/>
                </a:solidFill>
                <a:effectLst/>
              </a:rPr>
              <a:t>Title: </a:t>
            </a:r>
            <a:r>
              <a:rPr lang="en-PH" b="1" i="1" u="none" strike="noStrike" dirty="0">
                <a:solidFill>
                  <a:srgbClr val="000000"/>
                </a:solidFill>
                <a:effectLst/>
              </a:rPr>
              <a:t>“How Long Have You Served?”</a:t>
            </a:r>
            <a:endParaRPr lang="en-PH" b="1" i="0" u="none" strike="noStrike" dirty="0">
              <a:solidFill>
                <a:srgbClr val="000000"/>
              </a:solidFill>
              <a:effectLst/>
            </a:endParaRPr>
          </a:p>
          <a:p>
            <a:pPr algn="l">
              <a:buNone/>
            </a:pPr>
            <a:r>
              <a:rPr lang="en-PH" b="1" i="0" u="none" strike="noStrike" dirty="0">
                <a:solidFill>
                  <a:srgbClr val="000000"/>
                </a:solidFill>
                <a:effectLst/>
              </a:rPr>
              <a:t>Instructions:</a:t>
            </a:r>
            <a:br>
              <a:rPr lang="en-PH" b="0" i="0" u="none" strike="noStrike" dirty="0">
                <a:solidFill>
                  <a:srgbClr val="000000"/>
                </a:solidFill>
                <a:effectLst/>
              </a:rPr>
            </a:br>
            <a:r>
              <a:rPr lang="en-PH" b="0" i="0" u="none" strike="noStrike" dirty="0">
                <a:solidFill>
                  <a:srgbClr val="000000"/>
                </a:solidFill>
                <a:effectLst/>
              </a:rPr>
              <a:t>Ask pastors to raise hands as you call out years:</a:t>
            </a:r>
          </a:p>
          <a:p>
            <a:pPr algn="l">
              <a:buFont typeface="Arial" panose="020B0604020202020204" pitchFamily="34" charset="0"/>
              <a:buChar char="•"/>
            </a:pPr>
            <a:r>
              <a:rPr lang="en-PH" b="0" i="0" u="none" strike="noStrike" dirty="0">
                <a:solidFill>
                  <a:srgbClr val="000000"/>
                </a:solidFill>
                <a:effectLst/>
              </a:rPr>
              <a:t>“Please raise your hand if you have served </a:t>
            </a:r>
            <a:r>
              <a:rPr lang="en-PH" b="1" i="0" u="none" strike="noStrike" dirty="0">
                <a:solidFill>
                  <a:srgbClr val="000000"/>
                </a:solidFill>
                <a:effectLst/>
              </a:rPr>
              <a:t>5 years or more</a:t>
            </a:r>
            <a:r>
              <a:rPr lang="en-PH" b="0" i="0" u="none" strike="noStrike" dirty="0">
                <a:solidFill>
                  <a:srgbClr val="000000"/>
                </a:solidFill>
                <a:effectLst/>
              </a:rPr>
              <a:t>”</a:t>
            </a:r>
          </a:p>
          <a:p>
            <a:pPr algn="l">
              <a:buFont typeface="Arial" panose="020B0604020202020204" pitchFamily="34" charset="0"/>
              <a:buChar char="•"/>
            </a:pPr>
            <a:r>
              <a:rPr lang="en-PH" b="0" i="0" u="none" strike="noStrike" dirty="0">
                <a:solidFill>
                  <a:srgbClr val="000000"/>
                </a:solidFill>
                <a:effectLst/>
              </a:rPr>
              <a:t>“10 years or more”</a:t>
            </a:r>
          </a:p>
          <a:p>
            <a:pPr algn="l">
              <a:buFont typeface="Arial" panose="020B0604020202020204" pitchFamily="34" charset="0"/>
              <a:buChar char="•"/>
            </a:pPr>
            <a:r>
              <a:rPr lang="en-PH" b="0" i="0" u="none" strike="noStrike" dirty="0">
                <a:solidFill>
                  <a:srgbClr val="000000"/>
                </a:solidFill>
                <a:effectLst/>
              </a:rPr>
              <a:t>“15 years or more”</a:t>
            </a:r>
          </a:p>
          <a:p>
            <a:pPr algn="l">
              <a:buFont typeface="Arial" panose="020B0604020202020204" pitchFamily="34" charset="0"/>
              <a:buChar char="•"/>
            </a:pPr>
            <a:r>
              <a:rPr lang="en-PH" b="0" i="0" u="none" strike="noStrike" dirty="0">
                <a:solidFill>
                  <a:srgbClr val="000000"/>
                </a:solidFill>
                <a:effectLst/>
              </a:rPr>
              <a:t>“20… 25… 30 years or more”</a:t>
            </a:r>
          </a:p>
          <a:p>
            <a:pPr algn="l">
              <a:buNone/>
            </a:pPr>
            <a:r>
              <a:rPr lang="en-PH" b="0" i="0" u="none" strike="noStrike" dirty="0">
                <a:solidFill>
                  <a:srgbClr val="000000"/>
                </a:solidFill>
                <a:effectLst/>
              </a:rPr>
              <a:t>(Pause and acknowledge)</a:t>
            </a:r>
            <a:r>
              <a:rPr lang="en-PH" b="0" i="0" u="none" strike="noStrike" dirty="0">
                <a:solidFill>
                  <a:srgbClr val="000000"/>
                </a:solidFill>
                <a:effectLst/>
                <a:latin typeface="-webkit-standard"/>
              </a:rPr>
              <a:t> </a:t>
            </a:r>
          </a:p>
          <a:p>
            <a:pPr algn="l">
              <a:buNone/>
            </a:pPr>
            <a:endParaRPr lang="en-PH" b="0" i="0" u="none" strike="noStrike" dirty="0">
              <a:solidFill>
                <a:srgbClr val="000000"/>
              </a:solidFill>
              <a:effectLst/>
              <a:latin typeface="-webkit-standard"/>
            </a:endParaRPr>
          </a:p>
          <a:p>
            <a:pPr algn="l">
              <a:buNone/>
            </a:pPr>
            <a:r>
              <a:rPr lang="en-PH" b="0" i="0" u="none" strike="noStrike" dirty="0">
                <a:solidFill>
                  <a:srgbClr val="000000"/>
                </a:solidFill>
                <a:effectLst/>
                <a:latin typeface="-webkit-standard"/>
              </a:rPr>
              <a:t>“Pastors, may I ask you to think back for a moment—</a:t>
            </a:r>
            <a:br>
              <a:rPr lang="en-PH" dirty="0"/>
            </a:br>
            <a:r>
              <a:rPr lang="en-PH" b="0" i="0" u="none" strike="noStrike" dirty="0">
                <a:solidFill>
                  <a:srgbClr val="000000"/>
                </a:solidFill>
                <a:effectLst/>
                <a:latin typeface="-webkit-standard"/>
              </a:rPr>
              <a:t>Do you remember your </a:t>
            </a:r>
            <a:r>
              <a:rPr lang="en-PH" b="1" i="0" u="none" strike="noStrike" dirty="0">
                <a:solidFill>
                  <a:srgbClr val="000000"/>
                </a:solidFill>
                <a:effectLst/>
              </a:rPr>
              <a:t>first district</a:t>
            </a:r>
            <a:r>
              <a:rPr lang="en-PH" b="0" i="0" u="none" strike="noStrike" dirty="0">
                <a:solidFill>
                  <a:srgbClr val="000000"/>
                </a:solidFill>
                <a:effectLst/>
                <a:latin typeface="-webkit-standard"/>
              </a:rPr>
              <a:t>, your </a:t>
            </a:r>
            <a:r>
              <a:rPr lang="en-PH" b="1" i="0" u="none" strike="noStrike" dirty="0">
                <a:solidFill>
                  <a:srgbClr val="000000"/>
                </a:solidFill>
                <a:effectLst/>
              </a:rPr>
              <a:t>first salary</a:t>
            </a:r>
            <a:r>
              <a:rPr lang="en-PH" b="0" i="0" u="none" strike="noStrike" dirty="0">
                <a:solidFill>
                  <a:srgbClr val="000000"/>
                </a:solidFill>
                <a:effectLst/>
                <a:latin typeface="-webkit-standard"/>
              </a:rPr>
              <a:t>, or your </a:t>
            </a:r>
            <a:r>
              <a:rPr lang="en-PH" b="1" i="0" u="none" strike="noStrike" dirty="0">
                <a:solidFill>
                  <a:srgbClr val="000000"/>
                </a:solidFill>
                <a:effectLst/>
              </a:rPr>
              <a:t>first church member who called you ‘Pastor’</a:t>
            </a:r>
            <a:r>
              <a:rPr lang="en-PH" b="0" i="0" u="none" strike="noStrike" dirty="0">
                <a:solidFill>
                  <a:srgbClr val="000000"/>
                </a:solidFill>
                <a:effectLst/>
                <a:latin typeface="-webkit-standard"/>
              </a:rPr>
              <a:t>?”</a:t>
            </a:r>
            <a:endParaRPr lang="en-PH" b="0" i="0" u="none" strike="noStrike" dirty="0">
              <a:solidFill>
                <a:srgbClr val="000000"/>
              </a:solidFill>
              <a:effectLst/>
            </a:endParaRPr>
          </a:p>
          <a:p>
            <a:pPr algn="l">
              <a:buNone/>
            </a:pPr>
            <a:r>
              <a:rPr lang="en-PH" b="1" i="0" u="none" strike="noStrike" dirty="0">
                <a:solidFill>
                  <a:srgbClr val="000000"/>
                </a:solidFill>
                <a:effectLst/>
              </a:rPr>
              <a:t>You say:</a:t>
            </a:r>
            <a:endParaRPr lang="en-PH" b="0" i="0" u="none" strike="noStrike" dirty="0">
              <a:solidFill>
                <a:srgbClr val="000000"/>
              </a:solidFill>
              <a:effectLst/>
            </a:endParaRPr>
          </a:p>
          <a:p>
            <a:pPr>
              <a:buNone/>
            </a:pPr>
            <a:r>
              <a:rPr lang="en-PH" dirty="0"/>
              <a:t>“Thank you, pastors.</a:t>
            </a:r>
            <a:br>
              <a:rPr lang="en-PH" dirty="0"/>
            </a:br>
            <a:r>
              <a:rPr lang="en-PH" dirty="0"/>
              <a:t>What you see in this room is not just experience—</a:t>
            </a:r>
            <a:br>
              <a:rPr lang="en-PH" dirty="0"/>
            </a:br>
            <a:r>
              <a:rPr lang="en-PH" dirty="0"/>
              <a:t>it is </a:t>
            </a:r>
            <a:r>
              <a:rPr lang="en-PH" b="1" dirty="0"/>
              <a:t>decades of sacrifice, faithfulness, and trust in God</a:t>
            </a:r>
            <a:r>
              <a:rPr lang="en-PH" dirty="0"/>
              <a:t>.”</a:t>
            </a:r>
          </a:p>
          <a:p>
            <a:pPr algn="l">
              <a:buNone/>
            </a:pPr>
            <a:r>
              <a:rPr lang="en-PH" b="1" i="0" u="none" strike="noStrike" dirty="0">
                <a:solidFill>
                  <a:srgbClr val="000000"/>
                </a:solidFill>
                <a:effectLst/>
              </a:rPr>
              <a:t>Key bridge line:</a:t>
            </a:r>
            <a:endParaRPr lang="en-PH" b="0" i="0" u="none" strike="noStrike" dirty="0">
              <a:solidFill>
                <a:srgbClr val="000000"/>
              </a:solidFill>
              <a:effectLst/>
            </a:endParaRPr>
          </a:p>
          <a:p>
            <a:r>
              <a:rPr lang="en-PH" dirty="0"/>
              <a:t>“The retirement plan we will discuss today begins at </a:t>
            </a:r>
            <a:r>
              <a:rPr lang="en-PH" b="1" dirty="0"/>
              <a:t>15 years</a:t>
            </a:r>
            <a:r>
              <a:rPr lang="en-PH" dirty="0"/>
              <a:t>, but it is really about </a:t>
            </a:r>
            <a:r>
              <a:rPr lang="en-PH" b="1" dirty="0"/>
              <a:t>honoring every year represented in this room</a:t>
            </a:r>
            <a:r>
              <a:rPr lang="en-PH" dirty="0"/>
              <a:t>.”</a:t>
            </a:r>
          </a:p>
          <a:p>
            <a:endParaRPr lang="en-US" dirty="0"/>
          </a:p>
        </p:txBody>
      </p:sp>
      <p:sp>
        <p:nvSpPr>
          <p:cNvPr id="4" name="Slide Number Placeholder 3"/>
          <p:cNvSpPr>
            <a:spLocks noGrp="1"/>
          </p:cNvSpPr>
          <p:nvPr>
            <p:ph type="sldNum" sz="quarter" idx="5"/>
          </p:nvPr>
        </p:nvSpPr>
        <p:spPr/>
        <p:txBody>
          <a:bodyPr/>
          <a:lstStyle/>
          <a:p>
            <a:fld id="{EE124912-63D5-5543-8806-CFA2DE6E3A20}" type="slidenum">
              <a:rPr lang="en-US" smtClean="0"/>
              <a:t>1</a:t>
            </a:fld>
            <a:endParaRPr lang="en-US"/>
          </a:p>
        </p:txBody>
      </p:sp>
    </p:spTree>
    <p:extLst>
      <p:ext uri="{BB962C8B-B14F-4D97-AF65-F5344CB8AC3E}">
        <p14:creationId xmlns:p14="http://schemas.microsoft.com/office/powerpoint/2010/main" val="3444757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89B66-9DDC-B633-4368-20CDA2D0E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BA558-044D-74CC-1D25-0FFA9F1CC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89C4C-24A3-6AB1-3A59-5A4AEE69E0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3B5FDB-14DF-FB10-128F-F1F78B7441E7}"/>
              </a:ext>
            </a:extLst>
          </p:cNvPr>
          <p:cNvSpPr>
            <a:spLocks noGrp="1"/>
          </p:cNvSpPr>
          <p:nvPr>
            <p:ph type="sldNum" sz="quarter" idx="5"/>
          </p:nvPr>
        </p:nvSpPr>
        <p:spPr/>
        <p:txBody>
          <a:bodyPr/>
          <a:lstStyle/>
          <a:p>
            <a:fld id="{EE124912-63D5-5543-8806-CFA2DE6E3A20}" type="slidenum">
              <a:rPr lang="en-US" smtClean="0"/>
              <a:t>2</a:t>
            </a:fld>
            <a:endParaRPr lang="en-US"/>
          </a:p>
        </p:txBody>
      </p:sp>
    </p:spTree>
    <p:extLst>
      <p:ext uri="{BB962C8B-B14F-4D97-AF65-F5344CB8AC3E}">
        <p14:creationId xmlns:p14="http://schemas.microsoft.com/office/powerpoint/2010/main" val="826876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5FC4A-A70E-2F30-74D8-D1F3C0720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9458D-5CE2-B2FA-F373-F739C55BC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568B8-3648-1DC7-943E-FAE63E35A6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8A82FA-85E6-85BE-CC32-DD1C07BDE38C}"/>
              </a:ext>
            </a:extLst>
          </p:cNvPr>
          <p:cNvSpPr>
            <a:spLocks noGrp="1"/>
          </p:cNvSpPr>
          <p:nvPr>
            <p:ph type="sldNum" sz="quarter" idx="5"/>
          </p:nvPr>
        </p:nvSpPr>
        <p:spPr/>
        <p:txBody>
          <a:bodyPr/>
          <a:lstStyle/>
          <a:p>
            <a:fld id="{EE124912-63D5-5543-8806-CFA2DE6E3A20}" type="slidenum">
              <a:rPr lang="en-US" smtClean="0"/>
              <a:t>3</a:t>
            </a:fld>
            <a:endParaRPr lang="en-US"/>
          </a:p>
        </p:txBody>
      </p:sp>
    </p:spTree>
    <p:extLst>
      <p:ext uri="{BB962C8B-B14F-4D97-AF65-F5344CB8AC3E}">
        <p14:creationId xmlns:p14="http://schemas.microsoft.com/office/powerpoint/2010/main" val="2903412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DD6AB-E1E1-1D1F-222C-A68A8E0DE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4DF57-CDA0-F958-568D-268CE940C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DF38C-65DB-392B-43CA-B05B9B07E2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FCB967-38F3-E61F-F4F1-532559207662}"/>
              </a:ext>
            </a:extLst>
          </p:cNvPr>
          <p:cNvSpPr>
            <a:spLocks noGrp="1"/>
          </p:cNvSpPr>
          <p:nvPr>
            <p:ph type="sldNum" sz="quarter" idx="5"/>
          </p:nvPr>
        </p:nvSpPr>
        <p:spPr/>
        <p:txBody>
          <a:bodyPr/>
          <a:lstStyle/>
          <a:p>
            <a:fld id="{EE124912-63D5-5543-8806-CFA2DE6E3A20}" type="slidenum">
              <a:rPr lang="en-US" smtClean="0"/>
              <a:t>4</a:t>
            </a:fld>
            <a:endParaRPr lang="en-US"/>
          </a:p>
        </p:txBody>
      </p:sp>
    </p:spTree>
    <p:extLst>
      <p:ext uri="{BB962C8B-B14F-4D97-AF65-F5344CB8AC3E}">
        <p14:creationId xmlns:p14="http://schemas.microsoft.com/office/powerpoint/2010/main" val="3232815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AFD2C-B3B0-74E7-772C-7FAA60446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105DC-EFE8-891E-9AB4-FFF9EA011F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42A13-8ADD-24C4-E035-031659DB05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058972-A467-2E91-BB0B-B9E3793E4FEC}"/>
              </a:ext>
            </a:extLst>
          </p:cNvPr>
          <p:cNvSpPr>
            <a:spLocks noGrp="1"/>
          </p:cNvSpPr>
          <p:nvPr>
            <p:ph type="sldNum" sz="quarter" idx="5"/>
          </p:nvPr>
        </p:nvSpPr>
        <p:spPr/>
        <p:txBody>
          <a:bodyPr/>
          <a:lstStyle/>
          <a:p>
            <a:fld id="{EE124912-63D5-5543-8806-CFA2DE6E3A20}" type="slidenum">
              <a:rPr lang="en-US" smtClean="0"/>
              <a:t>5</a:t>
            </a:fld>
            <a:endParaRPr lang="en-US"/>
          </a:p>
        </p:txBody>
      </p:sp>
    </p:spTree>
    <p:extLst>
      <p:ext uri="{BB962C8B-B14F-4D97-AF65-F5344CB8AC3E}">
        <p14:creationId xmlns:p14="http://schemas.microsoft.com/office/powerpoint/2010/main" val="1653599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50A8D-6BAC-AF03-6A3D-B1211B3F9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88064-D946-1427-78DE-7C1DF80064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60F39-93A2-7957-6764-83E3B0D6DE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A59418-A717-0477-F4B2-A82DA7645357}"/>
              </a:ext>
            </a:extLst>
          </p:cNvPr>
          <p:cNvSpPr>
            <a:spLocks noGrp="1"/>
          </p:cNvSpPr>
          <p:nvPr>
            <p:ph type="sldNum" sz="quarter" idx="5"/>
          </p:nvPr>
        </p:nvSpPr>
        <p:spPr/>
        <p:txBody>
          <a:bodyPr/>
          <a:lstStyle/>
          <a:p>
            <a:fld id="{EE124912-63D5-5543-8806-CFA2DE6E3A20}" type="slidenum">
              <a:rPr lang="en-US" smtClean="0"/>
              <a:t>6</a:t>
            </a:fld>
            <a:endParaRPr lang="en-US"/>
          </a:p>
        </p:txBody>
      </p:sp>
    </p:spTree>
    <p:extLst>
      <p:ext uri="{BB962C8B-B14F-4D97-AF65-F5344CB8AC3E}">
        <p14:creationId xmlns:p14="http://schemas.microsoft.com/office/powerpoint/2010/main" val="1608395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36006-16CA-9AA6-F6A4-29E17B692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AEB84-D9FF-E99F-8267-8F891AE15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3BC4E-FB2C-080F-65FE-E31DA42B46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86BA1A-3FA3-1278-7CF3-39F52905F1BD}"/>
              </a:ext>
            </a:extLst>
          </p:cNvPr>
          <p:cNvSpPr>
            <a:spLocks noGrp="1"/>
          </p:cNvSpPr>
          <p:nvPr>
            <p:ph type="sldNum" sz="quarter" idx="5"/>
          </p:nvPr>
        </p:nvSpPr>
        <p:spPr/>
        <p:txBody>
          <a:bodyPr/>
          <a:lstStyle/>
          <a:p>
            <a:fld id="{EE124912-63D5-5543-8806-CFA2DE6E3A20}" type="slidenum">
              <a:rPr lang="en-US" smtClean="0"/>
              <a:t>7</a:t>
            </a:fld>
            <a:endParaRPr lang="en-US"/>
          </a:p>
        </p:txBody>
      </p:sp>
    </p:spTree>
    <p:extLst>
      <p:ext uri="{BB962C8B-B14F-4D97-AF65-F5344CB8AC3E}">
        <p14:creationId xmlns:p14="http://schemas.microsoft.com/office/powerpoint/2010/main" val="671092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124912-63D5-5543-8806-CFA2DE6E3A20}" type="slidenum">
              <a:rPr lang="en-US" smtClean="0"/>
              <a:t>8</a:t>
            </a:fld>
            <a:endParaRPr lang="en-US"/>
          </a:p>
        </p:txBody>
      </p:sp>
    </p:spTree>
    <p:extLst>
      <p:ext uri="{BB962C8B-B14F-4D97-AF65-F5344CB8AC3E}">
        <p14:creationId xmlns:p14="http://schemas.microsoft.com/office/powerpoint/2010/main" val="163394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9555E-4C2B-4900-EA6D-245A20E6B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08769-CAD2-D72F-64DD-A7BC38B7F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8DDEEC-141C-3858-B425-4DFD258D63A9}"/>
              </a:ext>
            </a:extLst>
          </p:cNvPr>
          <p:cNvSpPr>
            <a:spLocks noGrp="1"/>
          </p:cNvSpPr>
          <p:nvPr>
            <p:ph type="body" idx="1"/>
          </p:nvPr>
        </p:nvSpPr>
        <p:spPr/>
        <p:txBody>
          <a:bodyPr/>
          <a:lstStyle/>
          <a:p>
            <a:pPr>
              <a:buNone/>
            </a:pPr>
            <a:r>
              <a:rPr lang="en-PH" dirty="0">
                <a:solidFill>
                  <a:srgbClr val="000000"/>
                </a:solidFill>
                <a:effectLst/>
                <a:latin typeface="Helvetica" pitchFamily="2" charset="0"/>
              </a:rPr>
              <a:t>1.</a:t>
            </a:r>
            <a:r>
              <a:rPr lang="en-PH" dirty="0">
                <a:solidFill>
                  <a:srgbClr val="000000"/>
                </a:solidFill>
                <a:effectLst/>
                <a:latin typeface="Arial" panose="020B0604020202020204" pitchFamily="34" charset="0"/>
              </a:rPr>
              <a:t> </a:t>
            </a:r>
            <a:r>
              <a:rPr lang="en-PH" dirty="0">
                <a:solidFill>
                  <a:srgbClr val="000000"/>
                </a:solidFill>
                <a:effectLst/>
                <a:latin typeface="Helvetica" pitchFamily="2" charset="0"/>
              </a:rPr>
              <a:t>Coverage limits range from $5,000 - $100,000 in</a:t>
            </a:r>
          </a:p>
          <a:p>
            <a:r>
              <a:rPr lang="en-PH" dirty="0">
                <a:solidFill>
                  <a:srgbClr val="000000"/>
                </a:solidFill>
                <a:effectLst/>
                <a:latin typeface="Helvetica" pitchFamily="2" charset="0"/>
              </a:rPr>
              <a:t>increments of $5,000.</a:t>
            </a:r>
          </a:p>
          <a:p>
            <a:pPr>
              <a:buNone/>
            </a:pPr>
            <a:r>
              <a:rPr lang="en-PH" dirty="0">
                <a:solidFill>
                  <a:srgbClr val="000000"/>
                </a:solidFill>
                <a:effectLst/>
                <a:latin typeface="Helvetica" pitchFamily="2" charset="0"/>
              </a:rPr>
              <a:t>2.</a:t>
            </a:r>
            <a:r>
              <a:rPr lang="en-PH" dirty="0">
                <a:solidFill>
                  <a:srgbClr val="000000"/>
                </a:solidFill>
                <a:effectLst/>
                <a:latin typeface="Arial" panose="020B0604020202020204" pitchFamily="34" charset="0"/>
              </a:rPr>
              <a:t> </a:t>
            </a:r>
            <a:r>
              <a:rPr lang="en-PH" dirty="0">
                <a:solidFill>
                  <a:srgbClr val="000000"/>
                </a:solidFill>
                <a:effectLst/>
                <a:latin typeface="Helvetica" pitchFamily="2" charset="0"/>
              </a:rPr>
              <a:t>Spouse coverage is 50% of employee amount</a:t>
            </a:r>
          </a:p>
          <a:p>
            <a:pPr>
              <a:buNone/>
            </a:pPr>
            <a:r>
              <a:rPr lang="en-PH" dirty="0">
                <a:solidFill>
                  <a:srgbClr val="000000"/>
                </a:solidFill>
                <a:effectLst/>
                <a:latin typeface="Helvetica" pitchFamily="2" charset="0"/>
              </a:rPr>
              <a:t>for spouses who do not work full time for the</a:t>
            </a:r>
          </a:p>
          <a:p>
            <a:pPr>
              <a:buNone/>
            </a:pPr>
            <a:r>
              <a:rPr lang="en-PH" dirty="0">
                <a:solidFill>
                  <a:srgbClr val="000000"/>
                </a:solidFill>
                <a:effectLst/>
                <a:latin typeface="Helvetica" pitchFamily="2" charset="0"/>
              </a:rPr>
              <a:t>organization.</a:t>
            </a:r>
          </a:p>
          <a:p>
            <a:pPr>
              <a:buNone/>
            </a:pPr>
            <a:r>
              <a:rPr lang="en-PH" dirty="0">
                <a:solidFill>
                  <a:srgbClr val="000000"/>
                </a:solidFill>
                <a:effectLst/>
                <a:latin typeface="Helvetica" pitchFamily="2" charset="0"/>
              </a:rPr>
              <a:t>3.</a:t>
            </a:r>
            <a:r>
              <a:rPr lang="en-PH" dirty="0">
                <a:solidFill>
                  <a:srgbClr val="000000"/>
                </a:solidFill>
                <a:effectLst/>
                <a:latin typeface="Arial" panose="020B0604020202020204" pitchFamily="34" charset="0"/>
              </a:rPr>
              <a:t> </a:t>
            </a:r>
            <a:r>
              <a:rPr lang="en-PH" dirty="0">
                <a:solidFill>
                  <a:srgbClr val="000000"/>
                </a:solidFill>
                <a:effectLst/>
                <a:latin typeface="Helvetica" pitchFamily="2" charset="0"/>
              </a:rPr>
              <a:t>If the entity in which the denominational</a:t>
            </a:r>
          </a:p>
          <a:p>
            <a:pPr>
              <a:buNone/>
            </a:pPr>
            <a:r>
              <a:rPr lang="en-PH" dirty="0">
                <a:solidFill>
                  <a:srgbClr val="000000"/>
                </a:solidFill>
                <a:effectLst/>
                <a:latin typeface="Helvetica" pitchFamily="2" charset="0"/>
              </a:rPr>
              <a:t>employee serves has not provided life insurance and a</a:t>
            </a:r>
          </a:p>
          <a:p>
            <a:pPr>
              <a:buNone/>
            </a:pPr>
            <a:r>
              <a:rPr lang="en-PH" dirty="0">
                <a:solidFill>
                  <a:srgbClr val="000000"/>
                </a:solidFill>
                <a:effectLst/>
                <a:latin typeface="Helvetica" pitchFamily="2" charset="0"/>
              </a:rPr>
              <a:t>claim occurs, the entity will be responsible for paying</a:t>
            </a:r>
          </a:p>
          <a:p>
            <a:pPr>
              <a:buNone/>
            </a:pPr>
            <a:r>
              <a:rPr lang="en-PH" dirty="0">
                <a:solidFill>
                  <a:srgbClr val="000000"/>
                </a:solidFill>
                <a:effectLst/>
                <a:latin typeface="Helvetica" pitchFamily="2" charset="0"/>
              </a:rPr>
              <a:t>the amount equivalent to what the insurance would pay</a:t>
            </a:r>
          </a:p>
          <a:p>
            <a:pPr>
              <a:buNone/>
            </a:pPr>
            <a:r>
              <a:rPr lang="en-PH" dirty="0">
                <a:solidFill>
                  <a:srgbClr val="000000"/>
                </a:solidFill>
                <a:effectLst/>
                <a:latin typeface="Helvetica" pitchFamily="2" charset="0"/>
              </a:rPr>
              <a:t>in each case. (Min of $5,000 per #1)</a:t>
            </a:r>
          </a:p>
          <a:p>
            <a:pPr>
              <a:buNone/>
            </a:pPr>
            <a:r>
              <a:rPr lang="en-PH" dirty="0">
                <a:solidFill>
                  <a:srgbClr val="000000"/>
                </a:solidFill>
                <a:effectLst/>
                <a:latin typeface="Helvetica" pitchFamily="2" charset="0"/>
              </a:rPr>
              <a:t>4.</a:t>
            </a:r>
            <a:r>
              <a:rPr lang="en-PH" dirty="0">
                <a:solidFill>
                  <a:srgbClr val="000000"/>
                </a:solidFill>
                <a:effectLst/>
                <a:latin typeface="Arial" panose="020B0604020202020204" pitchFamily="34" charset="0"/>
              </a:rPr>
              <a:t> </a:t>
            </a:r>
            <a:r>
              <a:rPr lang="en-PH" dirty="0">
                <a:solidFill>
                  <a:srgbClr val="000000"/>
                </a:solidFill>
                <a:effectLst/>
                <a:latin typeface="Helvetica" pitchFamily="2" charset="0"/>
              </a:rPr>
              <a:t>The employing organization’s treasury</a:t>
            </a:r>
          </a:p>
          <a:p>
            <a:pPr>
              <a:buNone/>
            </a:pPr>
            <a:r>
              <a:rPr lang="en-PH" dirty="0">
                <a:solidFill>
                  <a:srgbClr val="000000"/>
                </a:solidFill>
                <a:effectLst/>
                <a:latin typeface="Helvetica" pitchFamily="2" charset="0"/>
              </a:rPr>
              <a:t>department is responsible for ensuring that updates</a:t>
            </a:r>
          </a:p>
          <a:p>
            <a:r>
              <a:rPr lang="en-PH" dirty="0">
                <a:solidFill>
                  <a:srgbClr val="000000"/>
                </a:solidFill>
                <a:effectLst/>
                <a:latin typeface="Helvetica" pitchFamily="2" charset="0"/>
              </a:rPr>
              <a:t>and renewals are in place as per required schedule.</a:t>
            </a:r>
          </a:p>
          <a:p>
            <a:endParaRPr lang="en-PH" dirty="0">
              <a:solidFill>
                <a:srgbClr val="000000"/>
              </a:solidFill>
              <a:effectLst/>
              <a:latin typeface="Helvetica" pitchFamily="2" charset="0"/>
            </a:endParaRPr>
          </a:p>
          <a:p>
            <a:pPr>
              <a:buNone/>
            </a:pPr>
            <a:r>
              <a:rPr lang="en-PH" dirty="0">
                <a:solidFill>
                  <a:srgbClr val="000000"/>
                </a:solidFill>
                <a:effectLst/>
                <a:latin typeface="Helvetica" pitchFamily="2" charset="0"/>
              </a:rPr>
              <a:t>Coverage limit for accidental death and dismemberment</a:t>
            </a:r>
          </a:p>
          <a:p>
            <a:pPr>
              <a:buNone/>
            </a:pPr>
            <a:r>
              <a:rPr lang="en-PH" dirty="0">
                <a:solidFill>
                  <a:srgbClr val="000000"/>
                </a:solidFill>
                <a:effectLst/>
                <a:latin typeface="Helvetica" pitchFamily="2" charset="0"/>
              </a:rPr>
              <a:t>ranges from $5,000 - $250,000 for employee and spouse,</a:t>
            </a:r>
          </a:p>
          <a:p>
            <a:pPr>
              <a:buNone/>
            </a:pPr>
            <a:r>
              <a:rPr lang="en-PH" dirty="0">
                <a:solidFill>
                  <a:srgbClr val="000000"/>
                </a:solidFill>
                <a:effectLst/>
                <a:latin typeface="Helvetica" pitchFamily="2" charset="0"/>
              </a:rPr>
              <a:t>and 50% of employee coverage limits to a maximum of</a:t>
            </a:r>
          </a:p>
          <a:p>
            <a:pPr>
              <a:buNone/>
            </a:pPr>
            <a:r>
              <a:rPr lang="en-PH" dirty="0">
                <a:solidFill>
                  <a:srgbClr val="000000"/>
                </a:solidFill>
                <a:effectLst/>
                <a:latin typeface="Helvetica" pitchFamily="2" charset="0"/>
              </a:rPr>
              <a:t>$15,000 for dependent child(ren). The employing</a:t>
            </a:r>
          </a:p>
          <a:p>
            <a:pPr>
              <a:buNone/>
            </a:pPr>
            <a:r>
              <a:rPr lang="en-PH" dirty="0">
                <a:solidFill>
                  <a:srgbClr val="000000"/>
                </a:solidFill>
                <a:effectLst/>
                <a:latin typeface="Helvetica" pitchFamily="2" charset="0"/>
              </a:rPr>
              <a:t>organization’s treasury department is responsible for</a:t>
            </a:r>
          </a:p>
          <a:p>
            <a:pPr>
              <a:buNone/>
            </a:pPr>
            <a:r>
              <a:rPr lang="en-PH" dirty="0">
                <a:solidFill>
                  <a:srgbClr val="000000"/>
                </a:solidFill>
                <a:effectLst/>
                <a:latin typeface="Helvetica" pitchFamily="2" charset="0"/>
              </a:rPr>
              <a:t>ensuring updates and renewals are in place as per</a:t>
            </a:r>
          </a:p>
          <a:p>
            <a:r>
              <a:rPr lang="en-PH" dirty="0">
                <a:solidFill>
                  <a:srgbClr val="000000"/>
                </a:solidFill>
                <a:effectLst/>
                <a:latin typeface="Helvetica" pitchFamily="2" charset="0"/>
              </a:rPr>
              <a:t>required schedule.</a:t>
            </a:r>
          </a:p>
          <a:p>
            <a:endParaRPr lang="en-PH" dirty="0">
              <a:solidFill>
                <a:srgbClr val="000000"/>
              </a:solidFill>
              <a:effectLst/>
              <a:latin typeface="Helvetica" pitchFamily="2" charset="0"/>
            </a:endParaRPr>
          </a:p>
          <a:p>
            <a:endParaRPr lang="en-US" b="1" dirty="0"/>
          </a:p>
        </p:txBody>
      </p:sp>
      <p:sp>
        <p:nvSpPr>
          <p:cNvPr id="4" name="Slide Number Placeholder 3">
            <a:extLst>
              <a:ext uri="{FF2B5EF4-FFF2-40B4-BE49-F238E27FC236}">
                <a16:creationId xmlns:a16="http://schemas.microsoft.com/office/drawing/2014/main" id="{46E3C315-28A7-1E6C-B41B-A5DA549FAE68}"/>
              </a:ext>
            </a:extLst>
          </p:cNvPr>
          <p:cNvSpPr>
            <a:spLocks noGrp="1"/>
          </p:cNvSpPr>
          <p:nvPr>
            <p:ph type="sldNum" sz="quarter" idx="5"/>
          </p:nvPr>
        </p:nvSpPr>
        <p:spPr/>
        <p:txBody>
          <a:bodyPr/>
          <a:lstStyle/>
          <a:p>
            <a:fld id="{EE124912-63D5-5543-8806-CFA2DE6E3A20}" type="slidenum">
              <a:rPr lang="en-US" smtClean="0"/>
              <a:t>9</a:t>
            </a:fld>
            <a:endParaRPr lang="en-US"/>
          </a:p>
        </p:txBody>
      </p:sp>
    </p:spTree>
    <p:extLst>
      <p:ext uri="{BB962C8B-B14F-4D97-AF65-F5344CB8AC3E}">
        <p14:creationId xmlns:p14="http://schemas.microsoft.com/office/powerpoint/2010/main" val="1754041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81EAA-1126-1129-F734-605DE8155E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C6CC3-0E2D-717F-6F86-303C5B944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634509-4D5F-2B27-BADE-D66EBCA481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CE82DE-B832-1497-3FD2-853D3ADFCB15}"/>
              </a:ext>
            </a:extLst>
          </p:cNvPr>
          <p:cNvSpPr>
            <a:spLocks noGrp="1"/>
          </p:cNvSpPr>
          <p:nvPr>
            <p:ph type="sldNum" sz="quarter" idx="5"/>
          </p:nvPr>
        </p:nvSpPr>
        <p:spPr/>
        <p:txBody>
          <a:bodyPr/>
          <a:lstStyle/>
          <a:p>
            <a:fld id="{EE124912-63D5-5543-8806-CFA2DE6E3A20}" type="slidenum">
              <a:rPr lang="en-US" smtClean="0"/>
              <a:t>10</a:t>
            </a:fld>
            <a:endParaRPr lang="en-US"/>
          </a:p>
        </p:txBody>
      </p:sp>
    </p:spTree>
    <p:extLst>
      <p:ext uri="{BB962C8B-B14F-4D97-AF65-F5344CB8AC3E}">
        <p14:creationId xmlns:p14="http://schemas.microsoft.com/office/powerpoint/2010/main" val="1225975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C9015-23DA-9AD3-2261-2791DA3D8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E83D4-7BEC-A8CB-BC64-E50F56E7F3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B65D7-17A0-0F16-6AA6-A60D62B103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D2395D-F91F-7E87-D424-779A5CEB075D}"/>
              </a:ext>
            </a:extLst>
          </p:cNvPr>
          <p:cNvSpPr>
            <a:spLocks noGrp="1"/>
          </p:cNvSpPr>
          <p:nvPr>
            <p:ph type="sldNum" sz="quarter" idx="5"/>
          </p:nvPr>
        </p:nvSpPr>
        <p:spPr/>
        <p:txBody>
          <a:bodyPr/>
          <a:lstStyle/>
          <a:p>
            <a:fld id="{EE124912-63D5-5543-8806-CFA2DE6E3A20}" type="slidenum">
              <a:rPr lang="en-US" smtClean="0"/>
              <a:t>11</a:t>
            </a:fld>
            <a:endParaRPr lang="en-US"/>
          </a:p>
        </p:txBody>
      </p:sp>
    </p:spTree>
    <p:extLst>
      <p:ext uri="{BB962C8B-B14F-4D97-AF65-F5344CB8AC3E}">
        <p14:creationId xmlns:p14="http://schemas.microsoft.com/office/powerpoint/2010/main" val="1339077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DA984-A567-2BC2-94F8-1F500E684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23350-199D-A0B8-B7A2-B3F85B1C7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D7F13-A57F-BC9C-0921-2BE86426FA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9B2D4E-DA3A-2612-D393-C2DCAFAA611C}"/>
              </a:ext>
            </a:extLst>
          </p:cNvPr>
          <p:cNvSpPr>
            <a:spLocks noGrp="1"/>
          </p:cNvSpPr>
          <p:nvPr>
            <p:ph type="sldNum" sz="quarter" idx="5"/>
          </p:nvPr>
        </p:nvSpPr>
        <p:spPr/>
        <p:txBody>
          <a:bodyPr/>
          <a:lstStyle/>
          <a:p>
            <a:fld id="{EE124912-63D5-5543-8806-CFA2DE6E3A20}" type="slidenum">
              <a:rPr lang="en-US" smtClean="0"/>
              <a:t>12</a:t>
            </a:fld>
            <a:endParaRPr lang="en-US"/>
          </a:p>
        </p:txBody>
      </p:sp>
    </p:spTree>
    <p:extLst>
      <p:ext uri="{BB962C8B-B14F-4D97-AF65-F5344CB8AC3E}">
        <p14:creationId xmlns:p14="http://schemas.microsoft.com/office/powerpoint/2010/main" val="1658881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55181-8ED6-5807-2C23-4DBBA30F5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997D8-69FB-9A36-43BF-F21FF95CA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7A347A-2BFA-E68D-DACC-8598965694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704C11-C4EF-A858-76FE-E9A7B07B9D24}"/>
              </a:ext>
            </a:extLst>
          </p:cNvPr>
          <p:cNvSpPr>
            <a:spLocks noGrp="1"/>
          </p:cNvSpPr>
          <p:nvPr>
            <p:ph type="sldNum" sz="quarter" idx="5"/>
          </p:nvPr>
        </p:nvSpPr>
        <p:spPr/>
        <p:txBody>
          <a:bodyPr/>
          <a:lstStyle/>
          <a:p>
            <a:fld id="{EE124912-63D5-5543-8806-CFA2DE6E3A20}" type="slidenum">
              <a:rPr lang="en-US" smtClean="0"/>
              <a:t>13</a:t>
            </a:fld>
            <a:endParaRPr lang="en-US"/>
          </a:p>
        </p:txBody>
      </p:sp>
    </p:spTree>
    <p:extLst>
      <p:ext uri="{BB962C8B-B14F-4D97-AF65-F5344CB8AC3E}">
        <p14:creationId xmlns:p14="http://schemas.microsoft.com/office/powerpoint/2010/main" val="1135030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52177-F40F-ACDF-5CBC-1356792A1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AC0D2-1161-AFA1-956D-EA255FCE2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3AE00-15E8-3024-D0EA-188BC36F46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34D31E-07BD-C513-30A2-1B84A71BB419}"/>
              </a:ext>
            </a:extLst>
          </p:cNvPr>
          <p:cNvSpPr>
            <a:spLocks noGrp="1"/>
          </p:cNvSpPr>
          <p:nvPr>
            <p:ph type="sldNum" sz="quarter" idx="5"/>
          </p:nvPr>
        </p:nvSpPr>
        <p:spPr/>
        <p:txBody>
          <a:bodyPr/>
          <a:lstStyle/>
          <a:p>
            <a:fld id="{EE124912-63D5-5543-8806-CFA2DE6E3A20}" type="slidenum">
              <a:rPr lang="en-US" smtClean="0"/>
              <a:t>14</a:t>
            </a:fld>
            <a:endParaRPr lang="en-US"/>
          </a:p>
        </p:txBody>
      </p:sp>
    </p:spTree>
    <p:extLst>
      <p:ext uri="{BB962C8B-B14F-4D97-AF65-F5344CB8AC3E}">
        <p14:creationId xmlns:p14="http://schemas.microsoft.com/office/powerpoint/2010/main" val="2641981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45AA1-DEFC-7072-F3D5-05B70FA87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BC45B-757B-57EB-2A54-564DFB3924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0D21A-D8BA-8F2D-AF94-40DC1283EB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8F9E6C-B9FF-4E47-AFEA-3127E925EF01}"/>
              </a:ext>
            </a:extLst>
          </p:cNvPr>
          <p:cNvSpPr>
            <a:spLocks noGrp="1"/>
          </p:cNvSpPr>
          <p:nvPr>
            <p:ph type="sldNum" sz="quarter" idx="5"/>
          </p:nvPr>
        </p:nvSpPr>
        <p:spPr/>
        <p:txBody>
          <a:bodyPr/>
          <a:lstStyle/>
          <a:p>
            <a:fld id="{EE124912-63D5-5543-8806-CFA2DE6E3A20}" type="slidenum">
              <a:rPr lang="en-US" smtClean="0"/>
              <a:t>15</a:t>
            </a:fld>
            <a:endParaRPr lang="en-US"/>
          </a:p>
        </p:txBody>
      </p:sp>
    </p:spTree>
    <p:extLst>
      <p:ext uri="{BB962C8B-B14F-4D97-AF65-F5344CB8AC3E}">
        <p14:creationId xmlns:p14="http://schemas.microsoft.com/office/powerpoint/2010/main" val="2353335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B17EB-0B83-60B2-7301-A7FA320F6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990D4-1825-11D3-45A9-A602DDF74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8254FF-F133-0B6B-C35C-F9C4EDEA15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AB1FEB-F29C-0AD4-FCF7-3AD86BB29F2B}"/>
              </a:ext>
            </a:extLst>
          </p:cNvPr>
          <p:cNvSpPr>
            <a:spLocks noGrp="1"/>
          </p:cNvSpPr>
          <p:nvPr>
            <p:ph type="sldNum" sz="quarter" idx="5"/>
          </p:nvPr>
        </p:nvSpPr>
        <p:spPr/>
        <p:txBody>
          <a:bodyPr/>
          <a:lstStyle/>
          <a:p>
            <a:fld id="{EE124912-63D5-5543-8806-CFA2DE6E3A20}" type="slidenum">
              <a:rPr lang="en-US" smtClean="0"/>
              <a:t>16</a:t>
            </a:fld>
            <a:endParaRPr lang="en-US"/>
          </a:p>
        </p:txBody>
      </p:sp>
    </p:spTree>
    <p:extLst>
      <p:ext uri="{BB962C8B-B14F-4D97-AF65-F5344CB8AC3E}">
        <p14:creationId xmlns:p14="http://schemas.microsoft.com/office/powerpoint/2010/main" val="3917398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69CC-BF26-A3FB-AAFB-793F53B41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BFF7F-8EAA-6F5F-0642-FF20517A1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00EEE-500F-E035-720E-79AD8F2319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7C2DC0-9D60-AF1B-84DF-DDF406858D15}"/>
              </a:ext>
            </a:extLst>
          </p:cNvPr>
          <p:cNvSpPr>
            <a:spLocks noGrp="1"/>
          </p:cNvSpPr>
          <p:nvPr>
            <p:ph type="sldNum" sz="quarter" idx="5"/>
          </p:nvPr>
        </p:nvSpPr>
        <p:spPr/>
        <p:txBody>
          <a:bodyPr/>
          <a:lstStyle/>
          <a:p>
            <a:fld id="{EE124912-63D5-5543-8806-CFA2DE6E3A20}" type="slidenum">
              <a:rPr lang="en-US" smtClean="0"/>
              <a:t>17</a:t>
            </a:fld>
            <a:endParaRPr lang="en-US"/>
          </a:p>
        </p:txBody>
      </p:sp>
    </p:spTree>
    <p:extLst>
      <p:ext uri="{BB962C8B-B14F-4D97-AF65-F5344CB8AC3E}">
        <p14:creationId xmlns:p14="http://schemas.microsoft.com/office/powerpoint/2010/main" val="2995997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5989-FF9C-C455-F362-4967E3731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92F305-F2CE-9517-A674-F5BD1BDF0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B4B87-5B0E-E840-A4D8-874FB09395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695859-FCD1-667C-FF0B-A315880155A6}"/>
              </a:ext>
            </a:extLst>
          </p:cNvPr>
          <p:cNvSpPr>
            <a:spLocks noGrp="1"/>
          </p:cNvSpPr>
          <p:nvPr>
            <p:ph type="sldNum" sz="quarter" idx="5"/>
          </p:nvPr>
        </p:nvSpPr>
        <p:spPr/>
        <p:txBody>
          <a:bodyPr/>
          <a:lstStyle/>
          <a:p>
            <a:fld id="{EE124912-63D5-5543-8806-CFA2DE6E3A20}" type="slidenum">
              <a:rPr lang="en-US" smtClean="0"/>
              <a:t>18</a:t>
            </a:fld>
            <a:endParaRPr lang="en-US"/>
          </a:p>
        </p:txBody>
      </p:sp>
    </p:spTree>
    <p:extLst>
      <p:ext uri="{BB962C8B-B14F-4D97-AF65-F5344CB8AC3E}">
        <p14:creationId xmlns:p14="http://schemas.microsoft.com/office/powerpoint/2010/main" val="1169750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E430E-1D3D-8E5C-1260-FF570390A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7A9B3-D76B-765C-A1E0-612EC02D9F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A6CC5-EB2F-8440-ED1D-89B35B895F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0DE30C-FAC3-2A0F-8DE5-90CF7BF7B153}"/>
              </a:ext>
            </a:extLst>
          </p:cNvPr>
          <p:cNvSpPr>
            <a:spLocks noGrp="1"/>
          </p:cNvSpPr>
          <p:nvPr>
            <p:ph type="sldNum" sz="quarter" idx="5"/>
          </p:nvPr>
        </p:nvSpPr>
        <p:spPr/>
        <p:txBody>
          <a:bodyPr/>
          <a:lstStyle/>
          <a:p>
            <a:fld id="{EE124912-63D5-5543-8806-CFA2DE6E3A20}" type="slidenum">
              <a:rPr lang="en-US" smtClean="0"/>
              <a:t>19</a:t>
            </a:fld>
            <a:endParaRPr lang="en-US"/>
          </a:p>
        </p:txBody>
      </p:sp>
    </p:spTree>
    <p:extLst>
      <p:ext uri="{BB962C8B-B14F-4D97-AF65-F5344CB8AC3E}">
        <p14:creationId xmlns:p14="http://schemas.microsoft.com/office/powerpoint/2010/main" val="1800664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C8E8C-9940-6884-5B25-FDD03CD97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37BEE3-8F58-D340-58CB-1812682DC5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41A65-B8DB-361A-0C4B-F003DD1BF0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2A68D8-3D14-5EF0-B574-B2469EC75769}"/>
              </a:ext>
            </a:extLst>
          </p:cNvPr>
          <p:cNvSpPr>
            <a:spLocks noGrp="1"/>
          </p:cNvSpPr>
          <p:nvPr>
            <p:ph type="sldNum" sz="quarter" idx="5"/>
          </p:nvPr>
        </p:nvSpPr>
        <p:spPr/>
        <p:txBody>
          <a:bodyPr/>
          <a:lstStyle/>
          <a:p>
            <a:fld id="{EE124912-63D5-5543-8806-CFA2DE6E3A20}" type="slidenum">
              <a:rPr lang="en-US" smtClean="0"/>
              <a:t>20</a:t>
            </a:fld>
            <a:endParaRPr lang="en-US"/>
          </a:p>
        </p:txBody>
      </p:sp>
    </p:spTree>
    <p:extLst>
      <p:ext uri="{BB962C8B-B14F-4D97-AF65-F5344CB8AC3E}">
        <p14:creationId xmlns:p14="http://schemas.microsoft.com/office/powerpoint/2010/main" val="1096444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0A209-E498-579E-A386-075B2E7B5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96EC0-B13C-E683-5B3E-CF961C6C39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6AFB96-8A32-CF55-C2D9-72E5335E9A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AE3E0C-A96E-6DA4-FF69-5851F3DDDFF8}"/>
              </a:ext>
            </a:extLst>
          </p:cNvPr>
          <p:cNvSpPr>
            <a:spLocks noGrp="1"/>
          </p:cNvSpPr>
          <p:nvPr>
            <p:ph type="sldNum" sz="quarter" idx="5"/>
          </p:nvPr>
        </p:nvSpPr>
        <p:spPr/>
        <p:txBody>
          <a:bodyPr/>
          <a:lstStyle/>
          <a:p>
            <a:fld id="{EE124912-63D5-5543-8806-CFA2DE6E3A20}" type="slidenum">
              <a:rPr lang="en-US" smtClean="0"/>
              <a:t>21</a:t>
            </a:fld>
            <a:endParaRPr lang="en-US"/>
          </a:p>
        </p:txBody>
      </p:sp>
    </p:spTree>
    <p:extLst>
      <p:ext uri="{BB962C8B-B14F-4D97-AF65-F5344CB8AC3E}">
        <p14:creationId xmlns:p14="http://schemas.microsoft.com/office/powerpoint/2010/main" val="2968620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4"/>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5"/>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12,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6">
              <a:alphaModFix amt="40000"/>
            </a:blip>
            <a:stretch>
              <a:fillRect/>
            </a:stretch>
          </a:blipFill>
        </p:spPr>
        <p:txBody>
          <a:bodyPr/>
          <a:lstStyle/>
          <a:p>
            <a:endParaRPr lang="en-US"/>
          </a:p>
        </p:txBody>
      </p:sp>
      <p:sp>
        <p:nvSpPr>
          <p:cNvPr id="10" name="TextBox 10"/>
          <p:cNvSpPr txBox="1"/>
          <p:nvPr/>
        </p:nvSpPr>
        <p:spPr>
          <a:xfrm>
            <a:off x="4970042" y="4546152"/>
            <a:ext cx="6396466" cy="1783176"/>
          </a:xfrm>
          <a:prstGeom prst="rect">
            <a:avLst/>
          </a:prstGeom>
        </p:spPr>
        <p:txBody>
          <a:bodyPr lIns="0" tIns="0" rIns="0" bIns="0" rtlCol="0" anchor="t">
            <a:spAutoFit/>
          </a:bodyPr>
          <a:lstStyle/>
          <a:p>
            <a:pPr algn="l">
              <a:lnSpc>
                <a:spcPts val="13383"/>
              </a:lnSpc>
            </a:pPr>
            <a:r>
              <a:rPr lang="en-US" sz="13383" spc="334">
                <a:solidFill>
                  <a:srgbClr val="31403D"/>
                </a:solidFill>
                <a:latin typeface="Brans-DemiBold"/>
                <a:ea typeface="Brans-DemiBold"/>
                <a:cs typeface="Brans-DemiBold"/>
                <a:sym typeface="Brans-DemiBold"/>
              </a:rPr>
              <a:t>ON-BOARDING</a:t>
            </a:r>
          </a:p>
        </p:txBody>
      </p:sp>
      <p:sp>
        <p:nvSpPr>
          <p:cNvPr id="11" name="TextBox 11"/>
          <p:cNvSpPr txBox="1"/>
          <p:nvPr/>
        </p:nvSpPr>
        <p:spPr>
          <a:xfrm>
            <a:off x="4970042" y="2825696"/>
            <a:ext cx="7145758" cy="1780616"/>
          </a:xfrm>
          <a:prstGeom prst="rect">
            <a:avLst/>
          </a:prstGeom>
        </p:spPr>
        <p:txBody>
          <a:bodyPr wrap="square" lIns="0" tIns="0" rIns="0" bIns="0" rtlCol="0" anchor="t">
            <a:spAutoFit/>
          </a:bodyPr>
          <a:lstStyle/>
          <a:p>
            <a:pPr algn="l">
              <a:lnSpc>
                <a:spcPts val="15294"/>
              </a:lnSpc>
            </a:pPr>
            <a:r>
              <a:rPr lang="en-US" sz="11499" spc="287" dirty="0">
                <a:solidFill>
                  <a:srgbClr val="418D40"/>
                </a:solidFill>
                <a:latin typeface="Brans-DemiBold"/>
                <a:ea typeface="Brans-DemiBold"/>
                <a:cs typeface="Brans-DemiBold"/>
                <a:sym typeface="Brans-DemiBold"/>
              </a:rPr>
              <a:t>PASTORS’</a:t>
            </a:r>
          </a:p>
        </p:txBody>
      </p:sp>
      <p:sp>
        <p:nvSpPr>
          <p:cNvPr id="12" name="TextBox 12"/>
          <p:cNvSpPr txBox="1"/>
          <p:nvPr/>
        </p:nvSpPr>
        <p:spPr>
          <a:xfrm>
            <a:off x="4970042" y="6104948"/>
            <a:ext cx="6396466" cy="1783176"/>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SESSION</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dirty="0">
                <a:solidFill>
                  <a:srgbClr val="31403D"/>
                </a:solidFill>
                <a:latin typeface="Noto Sans Bold"/>
                <a:ea typeface="Noto Sans Bold"/>
                <a:cs typeface="Noto Sans Bold"/>
                <a:sym typeface="Noto Sans Bold"/>
              </a:rPr>
              <a:t>Central Luzon Provinces Mission</a:t>
            </a:r>
          </a:p>
          <a:p>
            <a:pPr algn="l">
              <a:lnSpc>
                <a:spcPts val="3249"/>
              </a:lnSpc>
            </a:pPr>
            <a:r>
              <a:rPr lang="en-US" sz="2499" b="1" dirty="0">
                <a:solidFill>
                  <a:srgbClr val="31403D"/>
                </a:solidFill>
                <a:latin typeface="Noto Sans Bold"/>
                <a:ea typeface="Noto Sans Bold"/>
                <a:cs typeface="Noto Sans Bold"/>
                <a:sym typeface="Noto Sans Bold"/>
              </a:rPr>
              <a:t>of the Seventh-day Adventists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FAC6F-807E-958B-1E46-60B8F7E6E9D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2A3EB1E-7908-3B40-75FF-757D65D0226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8EF9F6BD-5650-AB5A-2D14-31317E7D2B8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82A04F40-BE02-9341-D684-0390837FE464}"/>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68C8098B-B70D-F451-44CD-3E0E1D799AF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F6D890B0-3A40-81DB-6DAF-62A7B2181DC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EA43CCB-D7E3-9BDA-AF2E-071E2899D21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36FE47F-4F39-AA3B-E01B-BBEFB07C500A}"/>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C57DF6DB-8B7C-5366-B08C-2523A80D11E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C4134E87-8FF0-80DE-BF45-D2B93D774487}"/>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3" name="Content Placeholder 12">
            <a:extLst>
              <a:ext uri="{FF2B5EF4-FFF2-40B4-BE49-F238E27FC236}">
                <a16:creationId xmlns:a16="http://schemas.microsoft.com/office/drawing/2014/main" id="{37DAFA8F-CE52-91D0-34B0-0B569673D048}"/>
              </a:ext>
            </a:extLst>
          </p:cNvPr>
          <p:cNvSpPr>
            <a:spLocks noGrp="1"/>
          </p:cNvSpPr>
          <p:nvPr>
            <p:ph idx="1"/>
          </p:nvPr>
        </p:nvSpPr>
        <p:spPr>
          <a:xfrm>
            <a:off x="1897556" y="2170434"/>
            <a:ext cx="13299779" cy="5524340"/>
          </a:xfrm>
        </p:spPr>
        <p:txBody>
          <a:bodyPr>
            <a:normAutofit/>
          </a:bodyPr>
          <a:lstStyle/>
          <a:p>
            <a:pPr marL="3657600" indent="457200">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			Approved		Recommended			Year 2025 		Year 2026</a:t>
            </a:r>
            <a:endParaRPr lang="en-PH"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marL="3657600" indent="457200">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a:p>
            <a:pPr>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a:p>
            <a:pPr>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Wage Factor</a:t>
            </a: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37,000.00			</a:t>
            </a:r>
            <a:r>
              <a:rPr lang="en-PH" dirty="0">
                <a:solidFill>
                  <a:srgbClr val="EE0000"/>
                </a:solidFill>
                <a:effectLst/>
                <a:latin typeface="Helvetica" pitchFamily="2" charset="0"/>
                <a:ea typeface="Times New Roman" panose="02020603050405020304" pitchFamily="18" charset="0"/>
                <a:cs typeface="Times New Roman" panose="02020603050405020304" pitchFamily="18" charset="0"/>
              </a:rPr>
              <a:t>39,000.00</a:t>
            </a:r>
            <a:endParaRPr lang="en-PH"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a:buNone/>
            </a:pPr>
            <a:r>
              <a:rPr lang="en-PH" b="1" dirty="0">
                <a:effectLst/>
                <a:latin typeface="Aptos" panose="020B0004020202020204" pitchFamily="34" charset="0"/>
                <a:ea typeface="Aptos" panose="020B0004020202020204" pitchFamily="34" charset="0"/>
                <a:cs typeface="Times New Roman" panose="02020603050405020304" pitchFamily="18" charset="0"/>
              </a:rPr>
              <a:t>Cost of Living Allowance</a:t>
            </a:r>
            <a:r>
              <a:rPr lang="en-PH" dirty="0">
                <a:effectLst/>
                <a:latin typeface="Aptos" panose="020B0004020202020204" pitchFamily="34" charset="0"/>
                <a:ea typeface="Aptos" panose="020B0004020202020204" pitchFamily="34" charset="0"/>
                <a:cs typeface="Times New Roman" panose="02020603050405020304" pitchFamily="18" charset="0"/>
              </a:rPr>
              <a:t> 	</a:t>
            </a:r>
            <a:r>
              <a:rPr lang="en-PH" dirty="0">
                <a:latin typeface="Aptos" panose="020B0004020202020204" pitchFamily="34" charset="0"/>
                <a:ea typeface="Aptos" panose="020B0004020202020204" pitchFamily="34" charset="0"/>
                <a:cs typeface="Times New Roman" panose="02020603050405020304" pitchFamily="18" charset="0"/>
              </a:rPr>
              <a:t>  	  </a:t>
            </a:r>
            <a:r>
              <a:rPr lang="en-PH" dirty="0">
                <a:effectLst/>
                <a:latin typeface="Aptos" panose="020B0004020202020204" pitchFamily="34" charset="0"/>
                <a:ea typeface="Aptos" panose="020B0004020202020204" pitchFamily="34" charset="0"/>
                <a:cs typeface="Times New Roman" panose="02020603050405020304" pitchFamily="18" charset="0"/>
              </a:rPr>
              <a:t>6,500.00	  		  6,500.</a:t>
            </a:r>
            <a:r>
              <a:rPr lang="en-PH" dirty="0">
                <a:effectLst/>
              </a:rPr>
              <a:t> 00</a:t>
            </a:r>
            <a:endParaRPr lang="en-US" dirty="0"/>
          </a:p>
        </p:txBody>
      </p:sp>
      <p:sp>
        <p:nvSpPr>
          <p:cNvPr id="17" name="TextBox 16">
            <a:extLst>
              <a:ext uri="{FF2B5EF4-FFF2-40B4-BE49-F238E27FC236}">
                <a16:creationId xmlns:a16="http://schemas.microsoft.com/office/drawing/2014/main" id="{09EC43AD-1423-654A-C3FA-CC061830F0DC}"/>
              </a:ext>
            </a:extLst>
          </p:cNvPr>
          <p:cNvSpPr txBox="1"/>
          <p:nvPr/>
        </p:nvSpPr>
        <p:spPr>
          <a:xfrm>
            <a:off x="1396233" y="641818"/>
            <a:ext cx="5911362" cy="584775"/>
          </a:xfrm>
          <a:prstGeom prst="rect">
            <a:avLst/>
          </a:prstGeom>
          <a:noFill/>
        </p:spPr>
        <p:txBody>
          <a:bodyPr wrap="none" rtlCol="0">
            <a:spAutoFit/>
          </a:bodyPr>
          <a:lstStyle/>
          <a:p>
            <a:r>
              <a:rPr lang="en-US" sz="3200" b="1" dirty="0"/>
              <a:t>PROPOSED REMUNERATION 2026</a:t>
            </a:r>
          </a:p>
        </p:txBody>
      </p:sp>
    </p:spTree>
    <p:extLst>
      <p:ext uri="{BB962C8B-B14F-4D97-AF65-F5344CB8AC3E}">
        <p14:creationId xmlns:p14="http://schemas.microsoft.com/office/powerpoint/2010/main" val="14163641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669F4-0BAB-A23E-D8EC-EE92FC067E7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716DBB-CDEE-33CB-2050-F5F46D1B43B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ED56DD23-1630-FDDD-0B19-9592563D59B8}"/>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52EBC0B-2282-8774-E9FB-31AF41EA58C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AD6FB4B8-9EB8-3A50-D9BF-1F8F8AB6F004}"/>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9431A29B-8F47-9355-7FF5-AE65C7014D8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E08CCAB2-BA73-E4E0-EFCC-8B47D66B8C4E}"/>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DDC85393-1AB9-19D5-B1DC-0EA2181DB8A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E72C1E53-3396-D300-9268-1D6A82E1AAC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506F7183-3CE4-71C8-06FD-7A977C0FC6B7}"/>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3" name="Content Placeholder 12">
            <a:extLst>
              <a:ext uri="{FF2B5EF4-FFF2-40B4-BE49-F238E27FC236}">
                <a16:creationId xmlns:a16="http://schemas.microsoft.com/office/drawing/2014/main" id="{E1CB8E47-4225-568B-46EA-5ED2A8D9ED43}"/>
              </a:ext>
            </a:extLst>
          </p:cNvPr>
          <p:cNvSpPr>
            <a:spLocks noGrp="1"/>
          </p:cNvSpPr>
          <p:nvPr>
            <p:ph idx="1"/>
          </p:nvPr>
        </p:nvSpPr>
        <p:spPr>
          <a:xfrm>
            <a:off x="1897556" y="2170433"/>
            <a:ext cx="13299779" cy="6097263"/>
          </a:xfrm>
        </p:spPr>
        <p:txBody>
          <a:bodyPr>
            <a:normAutofit/>
          </a:bodyPr>
          <a:lstStyle/>
          <a:p>
            <a:pPr marL="3657600" indent="457200">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			Approved		Recommended			Year 2025 		Year 2026</a:t>
            </a:r>
            <a:endParaRPr lang="en-PH"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marL="3657600" indent="457200">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a:p>
            <a:pPr>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a:p>
            <a:pPr>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Road Tax (Car Registration) </a:t>
            </a: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r>
              <a:rPr lang="en-PH" dirty="0">
                <a:solidFill>
                  <a:srgbClr val="000000"/>
                </a:solidFill>
                <a:latin typeface="Helvetica" pitchFamily="2" charset="0"/>
                <a:ea typeface="Times New Roman" panose="02020603050405020304" pitchFamily="18" charset="0"/>
                <a:cs typeface="Times New Roman" panose="02020603050405020304" pitchFamily="18" charset="0"/>
              </a:rPr>
              <a:t>1</a:t>
            </a: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00%			100%</a:t>
            </a:r>
          </a:p>
          <a:p>
            <a:pPr>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a:p>
            <a:pPr>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Car Insurance</a:t>
            </a: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9,000.00			9,000.00</a:t>
            </a:r>
          </a:p>
          <a:p>
            <a:pPr indent="457200"/>
            <a:endParaRPr lang="en-PH"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indent="0">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For Officers, Directors, and designated employees, upon approval of each of the controlling committees.</a:t>
            </a:r>
          </a:p>
        </p:txBody>
      </p:sp>
      <p:sp>
        <p:nvSpPr>
          <p:cNvPr id="17" name="TextBox 16">
            <a:extLst>
              <a:ext uri="{FF2B5EF4-FFF2-40B4-BE49-F238E27FC236}">
                <a16:creationId xmlns:a16="http://schemas.microsoft.com/office/drawing/2014/main" id="{52327BA7-DB0C-B803-ED50-A04907351919}"/>
              </a:ext>
            </a:extLst>
          </p:cNvPr>
          <p:cNvSpPr txBox="1"/>
          <p:nvPr/>
        </p:nvSpPr>
        <p:spPr>
          <a:xfrm>
            <a:off x="1396233" y="641818"/>
            <a:ext cx="5911362" cy="584775"/>
          </a:xfrm>
          <a:prstGeom prst="rect">
            <a:avLst/>
          </a:prstGeom>
          <a:noFill/>
        </p:spPr>
        <p:txBody>
          <a:bodyPr wrap="none" rtlCol="0">
            <a:spAutoFit/>
          </a:bodyPr>
          <a:lstStyle/>
          <a:p>
            <a:r>
              <a:rPr lang="en-US" sz="3200" b="1" dirty="0"/>
              <a:t>PROPOSED REMUNERATION 2026</a:t>
            </a:r>
          </a:p>
        </p:txBody>
      </p:sp>
    </p:spTree>
    <p:extLst>
      <p:ext uri="{BB962C8B-B14F-4D97-AF65-F5344CB8AC3E}">
        <p14:creationId xmlns:p14="http://schemas.microsoft.com/office/powerpoint/2010/main" val="20738680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EFF7E-3729-E571-940A-C9BCDFA2EA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A3868D2-5A3C-ADF0-2B79-8FE3388D221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3ACA2E37-BC09-0718-A118-532C084CF78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A53A084F-AD50-3F3E-2660-212F282908E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F5235F87-4958-DC31-8997-180F5AD480A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DB7AD9B9-F32C-4740-CF78-EB5C898FBB5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A7EA705-15F9-E417-CD16-0DF750166897}"/>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971C19C8-5017-E057-D57B-4D819D2BC24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6A3BC5B6-499C-09C4-1E99-3F49EF93AC1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05446550-BFCC-BF85-C757-4A72175FDFEB}"/>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3" name="Content Placeholder 12">
            <a:extLst>
              <a:ext uri="{FF2B5EF4-FFF2-40B4-BE49-F238E27FC236}">
                <a16:creationId xmlns:a16="http://schemas.microsoft.com/office/drawing/2014/main" id="{BAC6B365-726A-BCB0-2162-937FA4E1474E}"/>
              </a:ext>
            </a:extLst>
          </p:cNvPr>
          <p:cNvSpPr>
            <a:spLocks noGrp="1"/>
          </p:cNvSpPr>
          <p:nvPr>
            <p:ph idx="1"/>
          </p:nvPr>
        </p:nvSpPr>
        <p:spPr>
          <a:xfrm>
            <a:off x="1897556" y="2170433"/>
            <a:ext cx="13299779" cy="6097263"/>
          </a:xfrm>
        </p:spPr>
        <p:txBody>
          <a:bodyPr>
            <a:normAutofit fontScale="92500" lnSpcReduction="20000"/>
          </a:bodyPr>
          <a:lstStyle/>
          <a:p>
            <a:pPr marL="3657600" indent="457200">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			</a:t>
            </a:r>
            <a:r>
              <a:rPr lang="en-PH" b="1" dirty="0">
                <a:solidFill>
                  <a:srgbClr val="000000"/>
                </a:solidFill>
                <a:latin typeface="Helvetica" pitchFamily="2" charset="0"/>
                <a:ea typeface="Times New Roman" panose="02020603050405020304" pitchFamily="18" charset="0"/>
                <a:cs typeface="Times New Roman" panose="02020603050405020304" pitchFamily="18" charset="0"/>
              </a:rPr>
              <a:t>Approved			</a:t>
            </a: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Recommended				Year 2025 		Year 2026</a:t>
            </a:r>
            <a:endParaRPr lang="en-PH"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marL="3657600" indent="457200">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a:p>
            <a:pPr>
              <a:buNone/>
            </a:pPr>
            <a:endPar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a:buNone/>
            </a:pPr>
            <a:r>
              <a:rPr lang="en-PH" sz="2800" b="1" dirty="0">
                <a:solidFill>
                  <a:srgbClr val="000000"/>
                </a:solidFill>
                <a:effectLst/>
                <a:latin typeface="Helvetica" pitchFamily="2" charset="0"/>
                <a:ea typeface="Times New Roman" panose="02020603050405020304" pitchFamily="18" charset="0"/>
                <a:cs typeface="Times New Roman" panose="02020603050405020304" pitchFamily="18" charset="0"/>
              </a:rPr>
              <a:t>Health Care Assistance</a:t>
            </a:r>
            <a:endPar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Medical 					As per policy		As per policy</a:t>
            </a:r>
          </a:p>
          <a:p>
            <a:pPr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Optical</a:t>
            </a:r>
          </a:p>
          <a:p>
            <a:pPr marL="457200"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	Workers 				4,500.00			4,500.00</a:t>
            </a:r>
          </a:p>
          <a:p>
            <a:pPr marL="457200"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	Officers/Directors 			6,500.00			6,500.00</a:t>
            </a:r>
          </a:p>
          <a:p>
            <a:pPr marL="457200"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	Dependent 				Up to 3,500.00		Up to 3,500.00</a:t>
            </a:r>
          </a:p>
          <a:p>
            <a:pPr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Dental</a:t>
            </a:r>
          </a:p>
          <a:p>
            <a:pPr marL="457200"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	Workers 				12,000.00			12,000.00</a:t>
            </a:r>
          </a:p>
          <a:p>
            <a:pPr marL="457200"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	Officers/Directors 			</a:t>
            </a:r>
            <a:r>
              <a:rPr lang="en-PH" sz="2800" dirty="0">
                <a:solidFill>
                  <a:srgbClr val="000000"/>
                </a:solidFill>
                <a:latin typeface="Helvetica" pitchFamily="2" charset="0"/>
                <a:ea typeface="Times New Roman" panose="02020603050405020304" pitchFamily="18" charset="0"/>
                <a:cs typeface="Times New Roman" panose="02020603050405020304" pitchFamily="18" charset="0"/>
              </a:rPr>
              <a:t>1</a:t>
            </a: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4,500.00			14,500.00</a:t>
            </a:r>
          </a:p>
          <a:p>
            <a:pPr marL="457200" indent="457200">
              <a:buNone/>
            </a:pP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	Dependent Up to 			</a:t>
            </a:r>
            <a:r>
              <a:rPr lang="en-PH" sz="2800" dirty="0">
                <a:solidFill>
                  <a:srgbClr val="000000"/>
                </a:solidFill>
                <a:latin typeface="Helvetica" pitchFamily="2" charset="0"/>
                <a:ea typeface="Times New Roman" panose="02020603050405020304" pitchFamily="18" charset="0"/>
                <a:cs typeface="Times New Roman" panose="02020603050405020304" pitchFamily="18" charset="0"/>
              </a:rPr>
              <a:t>  </a:t>
            </a:r>
            <a:r>
              <a:rPr lang="en-PH" sz="2800" dirty="0">
                <a:solidFill>
                  <a:srgbClr val="000000"/>
                </a:solidFill>
                <a:effectLst/>
                <a:latin typeface="Helvetica" pitchFamily="2" charset="0"/>
                <a:ea typeface="Times New Roman" panose="02020603050405020304" pitchFamily="18" charset="0"/>
                <a:cs typeface="Times New Roman" panose="02020603050405020304" pitchFamily="18" charset="0"/>
              </a:rPr>
              <a:t>9,000.00	  	  	  9,000.00</a:t>
            </a:r>
          </a:p>
          <a:p>
            <a:pPr marL="0" indent="0">
              <a:buNone/>
            </a:pPr>
            <a:r>
              <a:rPr lang="en-PH" sz="1800"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p:txBody>
      </p:sp>
      <p:sp>
        <p:nvSpPr>
          <p:cNvPr id="17" name="TextBox 16">
            <a:extLst>
              <a:ext uri="{FF2B5EF4-FFF2-40B4-BE49-F238E27FC236}">
                <a16:creationId xmlns:a16="http://schemas.microsoft.com/office/drawing/2014/main" id="{68CE1EDF-EFD5-DEEE-9FEB-279776B1B0CF}"/>
              </a:ext>
            </a:extLst>
          </p:cNvPr>
          <p:cNvSpPr txBox="1"/>
          <p:nvPr/>
        </p:nvSpPr>
        <p:spPr>
          <a:xfrm>
            <a:off x="1396233" y="641818"/>
            <a:ext cx="5911362" cy="584775"/>
          </a:xfrm>
          <a:prstGeom prst="rect">
            <a:avLst/>
          </a:prstGeom>
          <a:noFill/>
        </p:spPr>
        <p:txBody>
          <a:bodyPr wrap="none" rtlCol="0">
            <a:spAutoFit/>
          </a:bodyPr>
          <a:lstStyle/>
          <a:p>
            <a:r>
              <a:rPr lang="en-US" sz="3200" b="1" dirty="0"/>
              <a:t>PROPOSED REMUNERATION 2026</a:t>
            </a:r>
          </a:p>
        </p:txBody>
      </p:sp>
    </p:spTree>
    <p:extLst>
      <p:ext uri="{BB962C8B-B14F-4D97-AF65-F5344CB8AC3E}">
        <p14:creationId xmlns:p14="http://schemas.microsoft.com/office/powerpoint/2010/main" val="16954878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3602B-2140-40D6-1A85-557224CDFB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313917-4C14-266B-3BEF-57A587942CE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D65A1CB7-170F-991C-1813-B307AF59A9A1}"/>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B715163-D41D-2FA2-CE0D-36E65A7C7C6E}"/>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1B017DF-0B33-58C3-518A-266867B00CF6}"/>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B803DC81-3B45-A0B6-6D13-F02CA39903CB}"/>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5B761BCB-17CC-CD57-00D6-85CAD3678076}"/>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11B661D2-F09C-E426-15AD-0E7561EBEA2E}"/>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862FD275-B979-BDE3-9978-F8FB03D73C8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05E778E3-9BE1-D0E7-985F-A7F7AB535C57}"/>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3" name="Content Placeholder 12">
            <a:extLst>
              <a:ext uri="{FF2B5EF4-FFF2-40B4-BE49-F238E27FC236}">
                <a16:creationId xmlns:a16="http://schemas.microsoft.com/office/drawing/2014/main" id="{6378F5EC-41C7-B1ED-D4A7-4E338AEF30CB}"/>
              </a:ext>
            </a:extLst>
          </p:cNvPr>
          <p:cNvSpPr>
            <a:spLocks noGrp="1"/>
          </p:cNvSpPr>
          <p:nvPr>
            <p:ph idx="1"/>
          </p:nvPr>
        </p:nvSpPr>
        <p:spPr>
          <a:xfrm>
            <a:off x="1897556" y="2170433"/>
            <a:ext cx="13299779" cy="6097263"/>
          </a:xfrm>
        </p:spPr>
        <p:txBody>
          <a:bodyPr>
            <a:normAutofit/>
          </a:bodyPr>
          <a:lstStyle/>
          <a:p>
            <a:pPr marL="3657600" indent="457200">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			</a:t>
            </a:r>
            <a:r>
              <a:rPr lang="en-PH" b="1" dirty="0">
                <a:solidFill>
                  <a:srgbClr val="000000"/>
                </a:solidFill>
                <a:latin typeface="Helvetica" pitchFamily="2" charset="0"/>
                <a:ea typeface="Times New Roman" panose="02020603050405020304" pitchFamily="18" charset="0"/>
                <a:cs typeface="Times New Roman" panose="02020603050405020304" pitchFamily="18" charset="0"/>
              </a:rPr>
              <a:t>Approved		</a:t>
            </a: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Recommended			Year 2025 		Year 2026</a:t>
            </a:r>
            <a:endParaRPr lang="en-PH" dirty="0">
              <a:solidFill>
                <a:srgbClr val="000000"/>
              </a:solidFill>
              <a:effectLst/>
              <a:latin typeface="Helvetica" pitchFamily="2" charset="0"/>
              <a:ea typeface="Times New Roman" panose="02020603050405020304" pitchFamily="18" charset="0"/>
              <a:cs typeface="Times New Roman" panose="02020603050405020304" pitchFamily="18" charset="0"/>
            </a:endParaRPr>
          </a:p>
          <a:p>
            <a:pPr marL="3657600" indent="457200">
              <a:buNone/>
            </a:pP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t>
            </a:r>
          </a:p>
          <a:p>
            <a:pPr>
              <a:buNone/>
            </a:pPr>
            <a:r>
              <a:rPr lang="en-PH" b="1" dirty="0">
                <a:effectLst/>
                <a:latin typeface="Aptos" panose="020B0004020202020204" pitchFamily="34" charset="0"/>
                <a:ea typeface="Aptos" panose="020B0004020202020204" pitchFamily="34" charset="0"/>
                <a:cs typeface="Times New Roman" panose="02020603050405020304" pitchFamily="18" charset="0"/>
              </a:rPr>
              <a:t>House Rental</a:t>
            </a:r>
            <a:r>
              <a:rPr lang="en-PH" dirty="0">
                <a:effectLst/>
                <a:latin typeface="Aptos" panose="020B0004020202020204" pitchFamily="34" charset="0"/>
                <a:ea typeface="Aptos" panose="020B0004020202020204" pitchFamily="34" charset="0"/>
                <a:cs typeface="Times New Roman" panose="02020603050405020304" pitchFamily="18" charset="0"/>
              </a:rPr>
              <a:t>					15% basic salary</a:t>
            </a:r>
            <a:r>
              <a:rPr lang="en-PH" dirty="0">
                <a:effectLst/>
              </a:rPr>
              <a:t> 	</a:t>
            </a:r>
            <a:r>
              <a:rPr lang="en-PH" dirty="0">
                <a:effectLst/>
                <a:latin typeface="Aptos" panose="020B0004020202020204" pitchFamily="34" charset="0"/>
                <a:ea typeface="Aptos" panose="020B0004020202020204" pitchFamily="34" charset="0"/>
                <a:cs typeface="Times New Roman" panose="02020603050405020304" pitchFamily="18" charset="0"/>
              </a:rPr>
              <a:t> 15% basic salary</a:t>
            </a:r>
          </a:p>
          <a:p>
            <a:pPr>
              <a:buNone/>
            </a:pPr>
            <a:endParaRPr lang="en-PH" dirty="0">
              <a:latin typeface="Aptos" panose="020B0004020202020204" pitchFamily="34" charset="0"/>
              <a:cs typeface="Times New Roman" panose="02020603050405020304" pitchFamily="18" charset="0"/>
            </a:endParaRPr>
          </a:p>
          <a:p>
            <a:pPr>
              <a:buNone/>
            </a:pPr>
            <a:r>
              <a:rPr lang="en-PH" b="1" dirty="0">
                <a:solidFill>
                  <a:srgbClr val="000000"/>
                </a:solidFill>
                <a:effectLst/>
                <a:latin typeface="Helvetica" pitchFamily="2" charset="0"/>
                <a:ea typeface="Times New Roman" panose="02020603050405020304" pitchFamily="18" charset="0"/>
                <a:cs typeface="Times New Roman" panose="02020603050405020304" pitchFamily="18" charset="0"/>
              </a:rPr>
              <a:t>Final Moving Allowance</a:t>
            </a:r>
            <a:r>
              <a:rPr lang="en-PH" dirty="0">
                <a:solidFill>
                  <a:srgbClr val="000000"/>
                </a:solidFill>
                <a:effectLst/>
                <a:latin typeface="Helvetica" pitchFamily="2" charset="0"/>
                <a:ea typeface="Times New Roman" panose="02020603050405020304" pitchFamily="18" charset="0"/>
                <a:cs typeface="Times New Roman" panose="02020603050405020304" pitchFamily="18" charset="0"/>
              </a:rPr>
              <a:t> 		As per policy		As per policy</a:t>
            </a:r>
          </a:p>
          <a:p>
            <a:pPr>
              <a:buNone/>
            </a:pPr>
            <a:r>
              <a:rPr lang="en-PH" dirty="0">
                <a:effectLst/>
              </a:rPr>
              <a:t> </a:t>
            </a:r>
            <a:endParaRPr lang="en-PH" dirty="0">
              <a:solidFill>
                <a:srgbClr val="000000"/>
              </a:solidFill>
              <a:effectLst/>
              <a:latin typeface="Helvetica" pitchFamily="2" charset="0"/>
              <a:ea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7D8E9643-C5E6-9BD2-43B8-6DD555DD68F6}"/>
              </a:ext>
            </a:extLst>
          </p:cNvPr>
          <p:cNvSpPr txBox="1"/>
          <p:nvPr/>
        </p:nvSpPr>
        <p:spPr>
          <a:xfrm>
            <a:off x="1396233" y="641818"/>
            <a:ext cx="5911362" cy="584775"/>
          </a:xfrm>
          <a:prstGeom prst="rect">
            <a:avLst/>
          </a:prstGeom>
          <a:noFill/>
        </p:spPr>
        <p:txBody>
          <a:bodyPr wrap="none" rtlCol="0">
            <a:spAutoFit/>
          </a:bodyPr>
          <a:lstStyle/>
          <a:p>
            <a:r>
              <a:rPr lang="en-US" sz="3200" b="1" dirty="0"/>
              <a:t>PROPOSED REMUNERATION 2026</a:t>
            </a:r>
          </a:p>
        </p:txBody>
      </p:sp>
    </p:spTree>
    <p:extLst>
      <p:ext uri="{BB962C8B-B14F-4D97-AF65-F5344CB8AC3E}">
        <p14:creationId xmlns:p14="http://schemas.microsoft.com/office/powerpoint/2010/main" val="17139950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0E7CD-5EAA-BCFF-9B6B-F4F4F3C5BAA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92589D6-407E-5D25-0C1A-D1C278179C50}"/>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8C8CAC7C-A4E2-354D-504D-CD25B889E3DF}"/>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B3E6499-E7FB-047F-A871-9B0C448C4DC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72C4715-6C5A-FC63-99B9-D932E5091B7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115D52DB-DC1E-B19D-4274-4DA9A8CD8C46}"/>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F0DE4B07-6BF4-0626-ABAB-1C67AF57F473}"/>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98A73C4C-D197-3DEC-E280-0CF3C614FBEE}"/>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C7CC02D6-A3AC-D3B5-6C42-9CA00E8E9D94}"/>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458F3B21-0A14-0FB3-09F6-B492D3FB80E3}"/>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8" name="TextBox 17">
            <a:extLst>
              <a:ext uri="{FF2B5EF4-FFF2-40B4-BE49-F238E27FC236}">
                <a16:creationId xmlns:a16="http://schemas.microsoft.com/office/drawing/2014/main" id="{36FA9D0F-38FB-3825-0F1E-4DC188F84F27}"/>
              </a:ext>
            </a:extLst>
          </p:cNvPr>
          <p:cNvSpPr txBox="1"/>
          <p:nvPr/>
        </p:nvSpPr>
        <p:spPr>
          <a:xfrm>
            <a:off x="1879352" y="968186"/>
            <a:ext cx="13599374" cy="6986528"/>
          </a:xfrm>
          <a:prstGeom prst="rect">
            <a:avLst/>
          </a:prstGeom>
          <a:noFill/>
        </p:spPr>
        <p:txBody>
          <a:bodyPr wrap="square">
            <a:spAutoFit/>
          </a:bodyPr>
          <a:lstStyle/>
          <a:p>
            <a:pPr>
              <a:buNone/>
            </a:pPr>
            <a:r>
              <a:rPr lang="en-PH" sz="3200" b="1" dirty="0">
                <a:solidFill>
                  <a:srgbClr val="000000"/>
                </a:solidFill>
                <a:effectLst/>
                <a:latin typeface="Helvetica" pitchFamily="2" charset="0"/>
              </a:rPr>
              <a:t>Retiring Employees </a:t>
            </a:r>
            <a:r>
              <a:rPr lang="en-PH" sz="3200" dirty="0">
                <a:solidFill>
                  <a:srgbClr val="000000"/>
                </a:solidFill>
                <a:effectLst/>
                <a:latin typeface="Helvetica" pitchFamily="2" charset="0"/>
              </a:rPr>
              <a:t>– An employee who has at some time during their denominational employment been moved at denominational expense, may be granted assistance in the form of reimbursement for actual moving expenses, or at the employer’s option, a cash</a:t>
            </a:r>
          </a:p>
          <a:p>
            <a:pPr>
              <a:buNone/>
            </a:pPr>
            <a:r>
              <a:rPr lang="en-PH" sz="3200" dirty="0">
                <a:solidFill>
                  <a:srgbClr val="000000"/>
                </a:solidFill>
                <a:effectLst/>
                <a:latin typeface="Helvetica" pitchFamily="2" charset="0"/>
              </a:rPr>
              <a:t>settlement on moving expenses, when an actual move is made to the place of retirement according to the following provisions:</a:t>
            </a:r>
          </a:p>
          <a:p>
            <a:pPr>
              <a:buNone/>
            </a:pPr>
            <a:endParaRPr lang="en-PH" sz="3200" dirty="0">
              <a:solidFill>
                <a:srgbClr val="000000"/>
              </a:solidFill>
              <a:effectLst/>
              <a:latin typeface="Helvetica" pitchFamily="2" charset="0"/>
            </a:endParaRPr>
          </a:p>
          <a:p>
            <a:pPr>
              <a:buNone/>
            </a:pPr>
            <a:r>
              <a:rPr lang="en-PH" sz="3200" dirty="0">
                <a:solidFill>
                  <a:srgbClr val="000000"/>
                </a:solidFill>
                <a:effectLst/>
                <a:latin typeface="Helvetica" pitchFamily="2" charset="0"/>
              </a:rPr>
              <a:t>a. Over Thirty Years Service – When an employee who has given thirty years or more of</a:t>
            </a:r>
          </a:p>
          <a:p>
            <a:pPr>
              <a:buNone/>
            </a:pPr>
            <a:r>
              <a:rPr lang="en-PH" sz="3200" dirty="0">
                <a:solidFill>
                  <a:srgbClr val="000000"/>
                </a:solidFill>
                <a:effectLst/>
                <a:latin typeface="Helvetica" pitchFamily="2" charset="0"/>
              </a:rPr>
              <a:t>denominational service retires, the employing organization may arrange to pay the moving expense on a reasonable amount of household goods and pay transportation expense by the most direct route to a location of the employee’s choice in their base union country.</a:t>
            </a:r>
          </a:p>
          <a:p>
            <a:pPr>
              <a:buNone/>
            </a:pPr>
            <a:endParaRPr lang="en-PH" sz="3200" dirty="0">
              <a:solidFill>
                <a:srgbClr val="000000"/>
              </a:solidFill>
              <a:effectLst/>
              <a:latin typeface="Helvetica" pitchFamily="2" charset="0"/>
            </a:endParaRPr>
          </a:p>
        </p:txBody>
      </p:sp>
    </p:spTree>
    <p:extLst>
      <p:ext uri="{BB962C8B-B14F-4D97-AF65-F5344CB8AC3E}">
        <p14:creationId xmlns:p14="http://schemas.microsoft.com/office/powerpoint/2010/main" val="42127586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B0C92-F1DB-3D7D-6790-7459AC87441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33F27EC-4745-3A77-84DA-C6DE025E642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ED782E89-C1BE-0561-CD0E-E79E1A4C718F}"/>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8AA0A6E7-2CB0-AF79-345D-3AE5A5D6AE8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1DCC2FC-DEFE-ADA2-6EB2-DD120D1D55F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C2C58D15-450E-C0BF-E2AC-CAD2361EBAA4}"/>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CC1703A-A321-7526-3511-AD224E3A5F46}"/>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42B4A2CB-C218-A589-60DE-65E6710207C7}"/>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7989B05C-2AB2-F7E8-A1E4-12FB280090A9}"/>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EB2D068E-D439-DF72-86F6-27718B8A0B73}"/>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8" name="TextBox 17">
            <a:extLst>
              <a:ext uri="{FF2B5EF4-FFF2-40B4-BE49-F238E27FC236}">
                <a16:creationId xmlns:a16="http://schemas.microsoft.com/office/drawing/2014/main" id="{D7172D04-21D5-B5F5-E09D-B1AA52B604C5}"/>
              </a:ext>
            </a:extLst>
          </p:cNvPr>
          <p:cNvSpPr txBox="1"/>
          <p:nvPr/>
        </p:nvSpPr>
        <p:spPr>
          <a:xfrm>
            <a:off x="1794332" y="878352"/>
            <a:ext cx="13599374" cy="7971413"/>
          </a:xfrm>
          <a:prstGeom prst="rect">
            <a:avLst/>
          </a:prstGeom>
          <a:noFill/>
        </p:spPr>
        <p:txBody>
          <a:bodyPr wrap="square">
            <a:spAutoFit/>
          </a:bodyPr>
          <a:lstStyle/>
          <a:p>
            <a:r>
              <a:rPr lang="en-PH" sz="3200" dirty="0">
                <a:solidFill>
                  <a:srgbClr val="000000"/>
                </a:solidFill>
                <a:effectLst/>
                <a:latin typeface="Helvetica" pitchFamily="2" charset="0"/>
              </a:rPr>
              <a:t>b. Under Thirty Years Service – An employee who has served less than thirty years may be paid a proportionately less amount. The amount of the moving expense reimbursement shall be decided by the employing organization.</a:t>
            </a:r>
          </a:p>
          <a:p>
            <a:pPr>
              <a:buNone/>
            </a:pPr>
            <a:endParaRPr lang="en-PH" sz="3200" dirty="0">
              <a:solidFill>
                <a:srgbClr val="000000"/>
              </a:solidFill>
              <a:effectLst/>
              <a:latin typeface="Helvetica" pitchFamily="2" charset="0"/>
            </a:endParaRPr>
          </a:p>
          <a:p>
            <a:pPr>
              <a:buNone/>
            </a:pPr>
            <a:r>
              <a:rPr lang="en-PH" sz="3200" dirty="0">
                <a:solidFill>
                  <a:srgbClr val="000000"/>
                </a:solidFill>
                <a:effectLst/>
                <a:latin typeface="Helvetica" pitchFamily="2" charset="0"/>
              </a:rPr>
              <a:t>c. Arrangement – This arrangement is limited to one move only and must be made within a period of five years after retirement unless some other definite arrangement is approved by the governing committee.</a:t>
            </a:r>
          </a:p>
          <a:p>
            <a:pPr>
              <a:buNone/>
            </a:pPr>
            <a:endParaRPr lang="en-PH" sz="3200" dirty="0">
              <a:solidFill>
                <a:srgbClr val="000000"/>
              </a:solidFill>
              <a:effectLst/>
              <a:latin typeface="Helvetica" pitchFamily="2" charset="0"/>
            </a:endParaRPr>
          </a:p>
          <a:p>
            <a:pPr>
              <a:buNone/>
            </a:pPr>
            <a:r>
              <a:rPr lang="en-PH" sz="3200" dirty="0">
                <a:solidFill>
                  <a:srgbClr val="000000"/>
                </a:solidFill>
                <a:effectLst/>
                <a:latin typeface="Helvetica" pitchFamily="2" charset="0"/>
              </a:rPr>
              <a:t>d. Responsibility for Expense – in cases where both spouses are denominationally employed at the time of retirement but by different organizations, the moving assistance to the place of retirement shall be shared equally by the two employers if both spouses are vested</a:t>
            </a:r>
          </a:p>
          <a:p>
            <a:pPr>
              <a:buNone/>
            </a:pPr>
            <a:r>
              <a:rPr lang="en-PH" sz="3200" dirty="0">
                <a:solidFill>
                  <a:srgbClr val="000000"/>
                </a:solidFill>
                <a:effectLst/>
                <a:latin typeface="Helvetica" pitchFamily="2" charset="0"/>
              </a:rPr>
              <a:t>for retirement benefits. If one spouse is not vested, the moving assistance shall be paid by the employer of the spouse who is vested.</a:t>
            </a:r>
          </a:p>
          <a:p>
            <a:pPr>
              <a:buNone/>
            </a:pPr>
            <a:endParaRPr lang="en-PH" sz="3200" dirty="0">
              <a:solidFill>
                <a:srgbClr val="000000"/>
              </a:solidFill>
              <a:effectLst/>
              <a:latin typeface="Helvetica" pitchFamily="2" charset="0"/>
            </a:endParaRPr>
          </a:p>
        </p:txBody>
      </p:sp>
    </p:spTree>
    <p:extLst>
      <p:ext uri="{BB962C8B-B14F-4D97-AF65-F5344CB8AC3E}">
        <p14:creationId xmlns:p14="http://schemas.microsoft.com/office/powerpoint/2010/main" val="3352817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graphicFrame>
        <p:nvGraphicFramePr>
          <p:cNvPr id="14" name="Table 13">
            <a:extLst>
              <a:ext uri="{FF2B5EF4-FFF2-40B4-BE49-F238E27FC236}">
                <a16:creationId xmlns:a16="http://schemas.microsoft.com/office/drawing/2014/main" id="{40B2FB61-BDD7-B667-EE51-EAE841A897AF}"/>
              </a:ext>
            </a:extLst>
          </p:cNvPr>
          <p:cNvGraphicFramePr>
            <a:graphicFrameLocks noGrp="1"/>
          </p:cNvGraphicFramePr>
          <p:nvPr>
            <p:extLst>
              <p:ext uri="{D42A27DB-BD31-4B8C-83A1-F6EECF244321}">
                <p14:modId xmlns:p14="http://schemas.microsoft.com/office/powerpoint/2010/main" val="3485818485"/>
              </p:ext>
            </p:extLst>
          </p:nvPr>
        </p:nvGraphicFramePr>
        <p:xfrm>
          <a:off x="2502266" y="2536936"/>
          <a:ext cx="12116404" cy="3413760"/>
        </p:xfrm>
        <a:graphic>
          <a:graphicData uri="http://schemas.openxmlformats.org/drawingml/2006/table">
            <a:tbl>
              <a:tblPr>
                <a:tableStyleId>{5C22544A-7EE6-4342-B048-85BDC9FD1C3A}</a:tableStyleId>
              </a:tblPr>
              <a:tblGrid>
                <a:gridCol w="2820752">
                  <a:extLst>
                    <a:ext uri="{9D8B030D-6E8A-4147-A177-3AD203B41FA5}">
                      <a16:colId xmlns:a16="http://schemas.microsoft.com/office/drawing/2014/main" val="4243865421"/>
                    </a:ext>
                  </a:extLst>
                </a:gridCol>
                <a:gridCol w="3173344">
                  <a:extLst>
                    <a:ext uri="{9D8B030D-6E8A-4147-A177-3AD203B41FA5}">
                      <a16:colId xmlns:a16="http://schemas.microsoft.com/office/drawing/2014/main" val="4138602242"/>
                    </a:ext>
                  </a:extLst>
                </a:gridCol>
                <a:gridCol w="2924926">
                  <a:extLst>
                    <a:ext uri="{9D8B030D-6E8A-4147-A177-3AD203B41FA5}">
                      <a16:colId xmlns:a16="http://schemas.microsoft.com/office/drawing/2014/main" val="3178601009"/>
                    </a:ext>
                  </a:extLst>
                </a:gridCol>
                <a:gridCol w="3197382">
                  <a:extLst>
                    <a:ext uri="{9D8B030D-6E8A-4147-A177-3AD203B41FA5}">
                      <a16:colId xmlns:a16="http://schemas.microsoft.com/office/drawing/2014/main" val="2781304750"/>
                    </a:ext>
                  </a:extLst>
                </a:gridCol>
              </a:tblGrid>
              <a:tr h="403943">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ctr" fontAlgn="b"/>
                      <a:r>
                        <a:rPr lang="en-PH" sz="3200" u="none" strike="noStrike">
                          <a:effectLst/>
                        </a:rPr>
                        <a:t> Area Coordinator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ctr" fontAlgn="b"/>
                      <a:r>
                        <a:rPr lang="en-PH" sz="3200" u="none" strike="noStrike">
                          <a:effectLst/>
                        </a:rPr>
                        <a:t> Field Pastors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ctr" fontAlgn="b"/>
                      <a:r>
                        <a:rPr lang="en-PH" sz="3200" u="none" strike="noStrike">
                          <a:effectLst/>
                        </a:rPr>
                        <a:t> Tarlac </a:t>
                      </a:r>
                      <a:endParaRPr lang="en-PH" sz="3200" b="0" i="0" u="none" strike="noStrike">
                        <a:solidFill>
                          <a:srgbClr val="000000"/>
                        </a:solidFill>
                        <a:effectLst/>
                        <a:latin typeface="Arial Narrow" panose="020B0604020202020204" pitchFamily="34" charset="0"/>
                      </a:endParaRPr>
                    </a:p>
                  </a:txBody>
                  <a:tcPr marL="0" marR="0" marT="0" marB="0" anchor="b"/>
                </a:tc>
                <a:extLst>
                  <a:ext uri="{0D108BD9-81ED-4DB2-BD59-A6C34878D82A}">
                    <a16:rowId xmlns:a16="http://schemas.microsoft.com/office/drawing/2014/main" val="2430960104"/>
                  </a:ext>
                </a:extLst>
              </a:tr>
              <a:tr h="432795">
                <a:tc>
                  <a:txBody>
                    <a:bodyPr/>
                    <a:lstStyle/>
                    <a:p>
                      <a:pPr algn="l" fontAlgn="b"/>
                      <a:r>
                        <a:rPr lang="en-PH" sz="3200" u="none" strike="noStrike" dirty="0">
                          <a:effectLst/>
                        </a:rPr>
                        <a:t>Area 1</a:t>
                      </a:r>
                      <a:endParaRPr lang="en-PH" sz="3200" b="0" i="0" u="none" strike="noStrike" dirty="0">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9,000.00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7,500.00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extLst>
                  <a:ext uri="{0D108BD9-81ED-4DB2-BD59-A6C34878D82A}">
                    <a16:rowId xmlns:a16="http://schemas.microsoft.com/office/drawing/2014/main" val="3743254222"/>
                  </a:ext>
                </a:extLst>
              </a:tr>
              <a:tr h="432795">
                <a:tc>
                  <a:txBody>
                    <a:bodyPr/>
                    <a:lstStyle/>
                    <a:p>
                      <a:pPr algn="l" fontAlgn="b"/>
                      <a:r>
                        <a:rPr lang="en-PH" sz="3200" u="none" strike="noStrike">
                          <a:effectLst/>
                        </a:rPr>
                        <a:t>Area 2</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8,000.00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7,000.00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extLst>
                  <a:ext uri="{0D108BD9-81ED-4DB2-BD59-A6C34878D82A}">
                    <a16:rowId xmlns:a16="http://schemas.microsoft.com/office/drawing/2014/main" val="3894346214"/>
                  </a:ext>
                </a:extLst>
              </a:tr>
              <a:tr h="461648">
                <a:tc>
                  <a:txBody>
                    <a:bodyPr/>
                    <a:lstStyle/>
                    <a:p>
                      <a:pPr algn="l" fontAlgn="b"/>
                      <a:r>
                        <a:rPr lang="en-PH" sz="3200" u="none" strike="noStrike">
                          <a:effectLst/>
                        </a:rPr>
                        <a:t>Area 3</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8,000.00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7,000.00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extLst>
                  <a:ext uri="{0D108BD9-81ED-4DB2-BD59-A6C34878D82A}">
                    <a16:rowId xmlns:a16="http://schemas.microsoft.com/office/drawing/2014/main" val="3666841432"/>
                  </a:ext>
                </a:extLst>
              </a:tr>
              <a:tr h="403943">
                <a:tc>
                  <a:txBody>
                    <a:bodyPr/>
                    <a:lstStyle/>
                    <a:p>
                      <a:pPr algn="l" fontAlgn="b"/>
                      <a:r>
                        <a:rPr lang="en-PH" sz="3200" u="none" strike="noStrike" dirty="0">
                          <a:effectLst/>
                        </a:rPr>
                        <a:t>Area 4</a:t>
                      </a:r>
                      <a:endParaRPr lang="en-PH" sz="3200" b="0" i="0" u="none" strike="noStrike" dirty="0">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7,500.00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6,000.00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7,000.00 </a:t>
                      </a:r>
                      <a:endParaRPr lang="en-PH" sz="3200" b="0" i="0" u="none" strike="noStrike">
                        <a:solidFill>
                          <a:srgbClr val="000000"/>
                        </a:solidFill>
                        <a:effectLst/>
                        <a:latin typeface="Arial Narrow" panose="020B0604020202020204" pitchFamily="34" charset="0"/>
                      </a:endParaRPr>
                    </a:p>
                  </a:txBody>
                  <a:tcPr marL="0" marR="0" marT="0" marB="0" anchor="b"/>
                </a:tc>
                <a:extLst>
                  <a:ext uri="{0D108BD9-81ED-4DB2-BD59-A6C34878D82A}">
                    <a16:rowId xmlns:a16="http://schemas.microsoft.com/office/drawing/2014/main" val="1570508295"/>
                  </a:ext>
                </a:extLst>
              </a:tr>
              <a:tr h="432795">
                <a:tc>
                  <a:txBody>
                    <a:bodyPr/>
                    <a:lstStyle/>
                    <a:p>
                      <a:pPr algn="l" fontAlgn="b"/>
                      <a:r>
                        <a:rPr lang="en-PH" sz="3200" u="none" strike="noStrike">
                          <a:effectLst/>
                        </a:rPr>
                        <a:t>Area 5</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7,500.00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r>
                        <a:rPr lang="en-PH" sz="3200" u="none" strike="noStrike">
                          <a:effectLst/>
                        </a:rPr>
                        <a:t>        6,500.00 </a:t>
                      </a:r>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extLst>
                  <a:ext uri="{0D108BD9-81ED-4DB2-BD59-A6C34878D82A}">
                    <a16:rowId xmlns:a16="http://schemas.microsoft.com/office/drawing/2014/main" val="62728388"/>
                  </a:ext>
                </a:extLst>
              </a:tr>
              <a:tr h="432795">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endParaRPr lang="en-PH" sz="3200" b="0" i="0" u="none" strike="noStrike">
                        <a:solidFill>
                          <a:srgbClr val="000000"/>
                        </a:solidFill>
                        <a:effectLst/>
                        <a:latin typeface="Arial Narrow" panose="020B0604020202020204" pitchFamily="34" charset="0"/>
                      </a:endParaRPr>
                    </a:p>
                  </a:txBody>
                  <a:tcPr marL="0" marR="0" marT="0" marB="0" anchor="b"/>
                </a:tc>
                <a:tc>
                  <a:txBody>
                    <a:bodyPr/>
                    <a:lstStyle/>
                    <a:p>
                      <a:pPr algn="l" fontAlgn="b"/>
                      <a:endParaRPr lang="en-PH" sz="3200" b="0" i="0" u="none" strike="noStrike" dirty="0">
                        <a:solidFill>
                          <a:srgbClr val="000000"/>
                        </a:solidFill>
                        <a:effectLst/>
                        <a:latin typeface="Arial Narrow" panose="020B0604020202020204" pitchFamily="34" charset="0"/>
                      </a:endParaRPr>
                    </a:p>
                  </a:txBody>
                  <a:tcPr marL="0" marR="0" marT="0" marB="0" anchor="b"/>
                </a:tc>
                <a:extLst>
                  <a:ext uri="{0D108BD9-81ED-4DB2-BD59-A6C34878D82A}">
                    <a16:rowId xmlns:a16="http://schemas.microsoft.com/office/drawing/2014/main" val="2437919803"/>
                  </a:ext>
                </a:extLst>
              </a:tr>
            </a:tbl>
          </a:graphicData>
        </a:graphic>
      </p:graphicFrame>
      <p:sp>
        <p:nvSpPr>
          <p:cNvPr id="15" name="TextBox 14">
            <a:extLst>
              <a:ext uri="{FF2B5EF4-FFF2-40B4-BE49-F238E27FC236}">
                <a16:creationId xmlns:a16="http://schemas.microsoft.com/office/drawing/2014/main" id="{4B50ACF1-4836-141E-C1A2-5C8BC21DD724}"/>
              </a:ext>
            </a:extLst>
          </p:cNvPr>
          <p:cNvSpPr txBox="1"/>
          <p:nvPr/>
        </p:nvSpPr>
        <p:spPr>
          <a:xfrm>
            <a:off x="2485790" y="1131449"/>
            <a:ext cx="6488828" cy="584775"/>
          </a:xfrm>
          <a:prstGeom prst="rect">
            <a:avLst/>
          </a:prstGeom>
          <a:noFill/>
        </p:spPr>
        <p:txBody>
          <a:bodyPr wrap="none" rtlCol="0">
            <a:spAutoFit/>
          </a:bodyPr>
          <a:lstStyle/>
          <a:p>
            <a:r>
              <a:rPr lang="en-US" sz="3200" b="1" dirty="0"/>
              <a:t>PROPOSED TRAVEL ASSISTANCE 2026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1AF24-E26C-0F96-40D8-55BBC3771D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0062F8-1921-441B-9355-BC6A694E8ED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8FCB86C-DEDB-9598-6846-3998AC55A33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BA26C7AE-BB2B-8BF8-44C6-AB59D48E61B4}"/>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26016A3-DA1B-862E-7D25-E80B97EC59C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8B063F25-514B-B116-B3D9-0F8A3520E5BD}"/>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A9D75A14-3162-DE15-B6CF-253FC78D7240}"/>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E515AD3D-C823-7CCB-6081-9E354E1580D9}"/>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EFE6D6E0-308D-EA17-527D-6622B8672537}"/>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A4A0C903-22BC-C172-B4BA-8459BF7E4EA4}"/>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5" name="TextBox 14">
            <a:extLst>
              <a:ext uri="{FF2B5EF4-FFF2-40B4-BE49-F238E27FC236}">
                <a16:creationId xmlns:a16="http://schemas.microsoft.com/office/drawing/2014/main" id="{5C1B0ED9-E17E-3CCB-FA30-475F986CFAE7}"/>
              </a:ext>
            </a:extLst>
          </p:cNvPr>
          <p:cNvSpPr txBox="1"/>
          <p:nvPr/>
        </p:nvSpPr>
        <p:spPr>
          <a:xfrm>
            <a:off x="1879195" y="1116740"/>
            <a:ext cx="3910814" cy="584775"/>
          </a:xfrm>
          <a:prstGeom prst="rect">
            <a:avLst/>
          </a:prstGeom>
          <a:noFill/>
        </p:spPr>
        <p:txBody>
          <a:bodyPr wrap="none" rtlCol="0">
            <a:spAutoFit/>
          </a:bodyPr>
          <a:lstStyle/>
          <a:p>
            <a:r>
              <a:rPr lang="en-PH" sz="3200" b="1" dirty="0">
                <a:solidFill>
                  <a:srgbClr val="000000"/>
                </a:solidFill>
                <a:effectLst/>
                <a:latin typeface="Helvetica" pitchFamily="2" charset="0"/>
              </a:rPr>
              <a:t>Y 20 Life Insurance</a:t>
            </a:r>
          </a:p>
        </p:txBody>
      </p:sp>
      <p:sp>
        <p:nvSpPr>
          <p:cNvPr id="12" name="TextBox 11">
            <a:extLst>
              <a:ext uri="{FF2B5EF4-FFF2-40B4-BE49-F238E27FC236}">
                <a16:creationId xmlns:a16="http://schemas.microsoft.com/office/drawing/2014/main" id="{1A4B8416-E751-8A4B-CA58-FDBC572D8BA8}"/>
              </a:ext>
            </a:extLst>
          </p:cNvPr>
          <p:cNvSpPr txBox="1"/>
          <p:nvPr/>
        </p:nvSpPr>
        <p:spPr>
          <a:xfrm>
            <a:off x="1879195" y="2553094"/>
            <a:ext cx="12486473" cy="6494085"/>
          </a:xfrm>
          <a:prstGeom prst="rect">
            <a:avLst/>
          </a:prstGeom>
          <a:noFill/>
        </p:spPr>
        <p:txBody>
          <a:bodyPr wrap="square">
            <a:spAutoFit/>
          </a:bodyPr>
          <a:lstStyle/>
          <a:p>
            <a:pPr>
              <a:buNone/>
            </a:pPr>
            <a:r>
              <a:rPr lang="en-PH" sz="3200" dirty="0">
                <a:solidFill>
                  <a:srgbClr val="000000"/>
                </a:solidFill>
                <a:effectLst/>
                <a:latin typeface="Helvetica" pitchFamily="2" charset="0"/>
              </a:rPr>
              <a:t>Y 20 06 Global Life (GBL) insurance – A life insurance policy with coverage for nearly any cause of death. Each denominational organization is required to secure this insurance through SSD Risk Management Services, for all regular fulltime denominational employees.</a:t>
            </a:r>
          </a:p>
          <a:p>
            <a:pPr>
              <a:buNone/>
            </a:pPr>
            <a:endParaRPr lang="en-PH" sz="3200" dirty="0">
              <a:solidFill>
                <a:srgbClr val="000000"/>
              </a:solidFill>
              <a:latin typeface="Helvetica" pitchFamily="2" charset="0"/>
            </a:endParaRPr>
          </a:p>
          <a:p>
            <a:pPr>
              <a:buNone/>
            </a:pPr>
            <a:r>
              <a:rPr lang="en-PH" sz="3200" dirty="0">
                <a:solidFill>
                  <a:srgbClr val="000000"/>
                </a:solidFill>
                <a:effectLst/>
                <a:latin typeface="Helvetica" pitchFamily="2" charset="0"/>
              </a:rPr>
              <a:t>Y 20 11 Accident Insurance – Accidental Death and Dismemberment (AD&amp;D) insurance – a policy with coverage for accidental death or loss of body parts shall be recommended, in addition to Global Life insurance, for all denominational entities within the Division</a:t>
            </a:r>
          </a:p>
          <a:p>
            <a:pPr>
              <a:buNone/>
            </a:pPr>
            <a:r>
              <a:rPr lang="en-PH" sz="3200" dirty="0">
                <a:solidFill>
                  <a:srgbClr val="000000"/>
                </a:solidFill>
                <a:effectLst/>
                <a:latin typeface="Helvetica" pitchFamily="2" charset="0"/>
              </a:rPr>
              <a:t>territory for their regular employees based on exposure to the risks of the given work assignment.</a:t>
            </a:r>
          </a:p>
          <a:p>
            <a:pPr>
              <a:buNone/>
            </a:pPr>
            <a:endParaRPr lang="en-PH" sz="3200" dirty="0">
              <a:solidFill>
                <a:srgbClr val="000000"/>
              </a:solidFill>
              <a:effectLst/>
              <a:latin typeface="Helvetica" pitchFamily="2" charset="0"/>
            </a:endParaRPr>
          </a:p>
        </p:txBody>
      </p:sp>
    </p:spTree>
    <p:extLst>
      <p:ext uri="{BB962C8B-B14F-4D97-AF65-F5344CB8AC3E}">
        <p14:creationId xmlns:p14="http://schemas.microsoft.com/office/powerpoint/2010/main" val="39738083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D33B9-76DB-D54A-3C76-2879B9A1E29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71F8032-BF32-97F8-DC99-AE7540DA0CB5}"/>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9A4D8AA-C147-2C6F-7FEA-CE9800C4223E}"/>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69F18FAA-CF82-1117-B869-F8149FD2F2C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2991BCE-0DCF-DEDA-3E70-0AA64C3D23B1}"/>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E31CF8AF-709F-9F53-3220-AF85C7C30190}"/>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7CC51556-DBCD-F17A-E5FE-66656549A898}"/>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93BB24D9-4B89-6516-E177-09C43F0C5BD9}"/>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8B02F28D-729B-182A-BFE1-A6C787D85D2F}"/>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EF2A3BD8-65BC-3CF0-505B-1E1BD4FB69DB}"/>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58FFE3C0-7582-AB5D-10A4-A304DA1020E9}"/>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Purpose of the Retirement Plan</a:t>
            </a:r>
          </a:p>
        </p:txBody>
      </p:sp>
      <p:sp>
        <p:nvSpPr>
          <p:cNvPr id="13" name="TextBox 12">
            <a:extLst>
              <a:ext uri="{FF2B5EF4-FFF2-40B4-BE49-F238E27FC236}">
                <a16:creationId xmlns:a16="http://schemas.microsoft.com/office/drawing/2014/main" id="{E202B75A-09D7-4285-15CB-B8EAC459232E}"/>
              </a:ext>
            </a:extLst>
          </p:cNvPr>
          <p:cNvSpPr txBox="1"/>
          <p:nvPr/>
        </p:nvSpPr>
        <p:spPr>
          <a:xfrm>
            <a:off x="1707664" y="2345476"/>
            <a:ext cx="12846534" cy="3785652"/>
          </a:xfrm>
          <a:prstGeom prst="rect">
            <a:avLst/>
          </a:prstGeom>
          <a:noFill/>
        </p:spPr>
        <p:txBody>
          <a:bodyPr wrap="square">
            <a:spAutoFit/>
          </a:bodyPr>
          <a:lstStyle/>
          <a:p>
            <a:pPr marL="457200" indent="-457200">
              <a:buFont typeface="Arial" panose="020B0604020202020204" pitchFamily="34" charset="0"/>
              <a:buChar char="•"/>
            </a:pPr>
            <a:r>
              <a:rPr lang="en-PH" sz="4000" dirty="0"/>
              <a:t>Provide financial security to denominational employees after service</a:t>
            </a:r>
          </a:p>
          <a:p>
            <a:pPr marL="457200" indent="-457200">
              <a:buFont typeface="Arial" panose="020B0604020202020204" pitchFamily="34" charset="0"/>
              <a:buChar char="•"/>
            </a:pPr>
            <a:endParaRPr lang="en-PH" sz="4000" dirty="0"/>
          </a:p>
          <a:p>
            <a:pPr marL="457200" indent="-457200">
              <a:buFont typeface="Arial" panose="020B0604020202020204" pitchFamily="34" charset="0"/>
              <a:buChar char="•"/>
            </a:pPr>
            <a:r>
              <a:rPr lang="en-PH" sz="4000" dirty="0"/>
              <a:t>Covers retirement, disability, and survivor assistance</a:t>
            </a:r>
          </a:p>
          <a:p>
            <a:pPr marL="457200" indent="-457200">
              <a:buFont typeface="Arial" panose="020B0604020202020204" pitchFamily="34" charset="0"/>
              <a:buChar char="•"/>
            </a:pPr>
            <a:endParaRPr lang="en-PH" sz="4000" dirty="0"/>
          </a:p>
          <a:p>
            <a:pPr marL="457200" indent="-457200">
              <a:buFont typeface="Arial" panose="020B0604020202020204" pitchFamily="34" charset="0"/>
              <a:buChar char="•"/>
            </a:pPr>
            <a:r>
              <a:rPr lang="en-PH" sz="4000" dirty="0"/>
              <a:t>Designed for equity, sustainability, and worker care</a:t>
            </a:r>
          </a:p>
        </p:txBody>
      </p:sp>
    </p:spTree>
    <p:extLst>
      <p:ext uri="{BB962C8B-B14F-4D97-AF65-F5344CB8AC3E}">
        <p14:creationId xmlns:p14="http://schemas.microsoft.com/office/powerpoint/2010/main" val="37803012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1AE79-9A7B-BD0C-CC32-A1B7D4DF1EB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DC5EBCB-83C0-76BE-3CA5-E7D69EC301E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2ED683B1-963F-A5BC-9B4F-D4F015EA5D3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D9A52B95-5388-883A-E69B-525E7F961916}"/>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BCE44A5-9C6A-1766-8308-706E16A7188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9AAA515C-74EC-6152-A5C2-99794BA8793A}"/>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A1F8C2FC-2BA7-34A6-0693-779C2A37F1E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C64BB706-41E6-8D6B-7545-4099B8774D2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1C810FA2-21C1-5CAE-232E-01355D8162F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604DD800-E9B2-93EF-F710-75D4AE8DE2F1}"/>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EDFED49C-F58B-5FEF-41F0-1E053A69290E}"/>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Eligibility Requirements</a:t>
            </a:r>
          </a:p>
        </p:txBody>
      </p:sp>
      <p:sp>
        <p:nvSpPr>
          <p:cNvPr id="13" name="TextBox 12">
            <a:extLst>
              <a:ext uri="{FF2B5EF4-FFF2-40B4-BE49-F238E27FC236}">
                <a16:creationId xmlns:a16="http://schemas.microsoft.com/office/drawing/2014/main" id="{69A1FC12-85CA-B5BC-DFF3-0336C65751E6}"/>
              </a:ext>
            </a:extLst>
          </p:cNvPr>
          <p:cNvSpPr txBox="1"/>
          <p:nvPr/>
        </p:nvSpPr>
        <p:spPr>
          <a:xfrm>
            <a:off x="1707664" y="2345476"/>
            <a:ext cx="12846534" cy="3231654"/>
          </a:xfrm>
          <a:prstGeom prst="rect">
            <a:avLst/>
          </a:prstGeom>
          <a:noFill/>
        </p:spPr>
        <p:txBody>
          <a:bodyPr wrap="square">
            <a:spAutoFit/>
          </a:bodyPr>
          <a:lstStyle/>
          <a:p>
            <a:pPr marL="571500" indent="-571500">
              <a:buFont typeface="Arial" panose="020B0604020202020204" pitchFamily="34" charset="0"/>
              <a:buChar char="•"/>
            </a:pPr>
            <a:r>
              <a:rPr lang="en-PH" sz="4000" dirty="0"/>
              <a:t>Minimum of 15 full years of denominational service</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r>
              <a:rPr lang="en-PH" sz="4400" dirty="0">
                <a:solidFill>
                  <a:srgbClr val="FF0000"/>
                </a:solidFill>
              </a:rPr>
              <a:t>Normal</a:t>
            </a:r>
            <a:r>
              <a:rPr lang="en-PH" sz="4000" dirty="0"/>
              <a:t> retirement age: 65</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r>
              <a:rPr lang="en-PH" sz="4000" dirty="0"/>
              <a:t>Optional early retirement: Age 60 with 30 years (60/30)</a:t>
            </a:r>
          </a:p>
        </p:txBody>
      </p:sp>
    </p:spTree>
    <p:extLst>
      <p:ext uri="{BB962C8B-B14F-4D97-AF65-F5344CB8AC3E}">
        <p14:creationId xmlns:p14="http://schemas.microsoft.com/office/powerpoint/2010/main" val="37234842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A73C-93E7-16FF-E1E1-D8EC2A1E29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B9297A-4AF0-3366-E12C-1EC800C509FD}"/>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DBE4F619-F31C-4888-B11B-BE7193EBCFAA}"/>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AD49E8F9-B085-670C-E149-A80904FDBB2A}"/>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0328435-59E4-8409-93A8-BE6A33CE7C2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61F8FCA2-916B-2D19-4F01-ECD510337DF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78FB7E43-BEB0-E14C-994B-7D27AF589995}"/>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4C7E858-3982-F622-9C51-FA9494876AA7}"/>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77BDA035-753F-9C88-DBC3-83979F25F66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FA28777C-F3F6-2DE3-C6B1-58347F78DAF9}"/>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itle 1">
            <a:extLst>
              <a:ext uri="{FF2B5EF4-FFF2-40B4-BE49-F238E27FC236}">
                <a16:creationId xmlns:a16="http://schemas.microsoft.com/office/drawing/2014/main" id="{FF0BBB93-BA01-A30A-90C0-04549363DD05}"/>
              </a:ext>
            </a:extLst>
          </p:cNvPr>
          <p:cNvSpPr txBox="1">
            <a:spLocks/>
          </p:cNvSpPr>
          <p:nvPr/>
        </p:nvSpPr>
        <p:spPr>
          <a:xfrm>
            <a:off x="1545893" y="72038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Sample Computation</a:t>
            </a:r>
          </a:p>
        </p:txBody>
      </p:sp>
      <p:sp>
        <p:nvSpPr>
          <p:cNvPr id="13" name="TextBox 12">
            <a:extLst>
              <a:ext uri="{FF2B5EF4-FFF2-40B4-BE49-F238E27FC236}">
                <a16:creationId xmlns:a16="http://schemas.microsoft.com/office/drawing/2014/main" id="{AF2EAA0E-9B50-9AE7-3584-CBAB1007313F}"/>
              </a:ext>
            </a:extLst>
          </p:cNvPr>
          <p:cNvSpPr txBox="1"/>
          <p:nvPr/>
        </p:nvSpPr>
        <p:spPr>
          <a:xfrm>
            <a:off x="1922271" y="2171700"/>
            <a:ext cx="12403325" cy="6186309"/>
          </a:xfrm>
          <a:prstGeom prst="rect">
            <a:avLst/>
          </a:prstGeom>
          <a:noFill/>
        </p:spPr>
        <p:txBody>
          <a:bodyPr wrap="square" rtlCol="0">
            <a:spAutoFit/>
          </a:bodyPr>
          <a:lstStyle/>
          <a:p>
            <a:r>
              <a:rPr lang="en-US" sz="3600" dirty="0"/>
              <a:t>Age – 63</a:t>
            </a:r>
          </a:p>
          <a:p>
            <a:r>
              <a:rPr lang="en-US" sz="3600" dirty="0"/>
              <a:t>Years of Service – 35</a:t>
            </a:r>
          </a:p>
          <a:p>
            <a:endParaRPr lang="en-US" sz="3600" dirty="0"/>
          </a:p>
          <a:p>
            <a:r>
              <a:rPr lang="en-US" sz="3600" dirty="0"/>
              <a:t>Age difference – 2 years</a:t>
            </a:r>
          </a:p>
          <a:p>
            <a:r>
              <a:rPr lang="en-US" sz="3600" dirty="0"/>
              <a:t>Service difference – 5 years</a:t>
            </a:r>
          </a:p>
          <a:p>
            <a:endParaRPr lang="en-US" sz="3600" dirty="0"/>
          </a:p>
          <a:p>
            <a:r>
              <a:rPr lang="en-US" sz="3600" dirty="0"/>
              <a:t>SSD Wage factor x 2 x short of retirement age = Penalty</a:t>
            </a:r>
          </a:p>
          <a:p>
            <a:endParaRPr lang="en-US" sz="3600" dirty="0"/>
          </a:p>
          <a:p>
            <a:r>
              <a:rPr lang="en-US" sz="3600" dirty="0" err="1"/>
              <a:t>Php</a:t>
            </a:r>
            <a:r>
              <a:rPr lang="en-US" sz="3600" dirty="0"/>
              <a:t> 42,000 x 2 =84,000 x 2 years = 168,000</a:t>
            </a:r>
          </a:p>
          <a:p>
            <a:endParaRPr lang="en-US" sz="3600" dirty="0"/>
          </a:p>
          <a:p>
            <a:endParaRPr lang="en-US" sz="3600" dirty="0"/>
          </a:p>
        </p:txBody>
      </p:sp>
    </p:spTree>
    <p:extLst>
      <p:ext uri="{BB962C8B-B14F-4D97-AF65-F5344CB8AC3E}">
        <p14:creationId xmlns:p14="http://schemas.microsoft.com/office/powerpoint/2010/main" val="40193480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2DD1C-D044-E01F-171B-FF31670D009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1C25C8F-B2DB-4A0D-981C-30704529167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21AC1878-A3A5-828E-483A-6B60F36F96D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80EC3961-0418-9860-1C58-F385FDB3EEA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8786410-CF39-AFAA-A267-F44A5608CD11}"/>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B1F787BA-2AA0-E667-31C7-A62523144751}"/>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B98C9FAE-825F-5B21-58B3-36B5BBB617D8}"/>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3D52C550-5577-944D-E57F-CAE92590435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3A49640D-A181-A366-12EC-5AF11B16091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724D903A-1D2B-B8CF-0C3E-62357F448DC7}"/>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5D4795AF-7210-593A-1FCF-7574CF7102AB}"/>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Service Credit Rules</a:t>
            </a:r>
          </a:p>
        </p:txBody>
      </p:sp>
      <p:sp>
        <p:nvSpPr>
          <p:cNvPr id="13" name="TextBox 12">
            <a:extLst>
              <a:ext uri="{FF2B5EF4-FFF2-40B4-BE49-F238E27FC236}">
                <a16:creationId xmlns:a16="http://schemas.microsoft.com/office/drawing/2014/main" id="{0EC811D9-D5F8-5415-267A-082D9BDA2660}"/>
              </a:ext>
            </a:extLst>
          </p:cNvPr>
          <p:cNvSpPr txBox="1"/>
          <p:nvPr/>
        </p:nvSpPr>
        <p:spPr>
          <a:xfrm>
            <a:off x="1707663" y="2345476"/>
            <a:ext cx="14157215" cy="3170099"/>
          </a:xfrm>
          <a:prstGeom prst="rect">
            <a:avLst/>
          </a:prstGeom>
          <a:noFill/>
        </p:spPr>
        <p:txBody>
          <a:bodyPr wrap="square">
            <a:spAutoFit/>
          </a:bodyPr>
          <a:lstStyle/>
          <a:p>
            <a:pPr marL="857250" indent="-857250">
              <a:buFont typeface="Arial" panose="020B0604020202020204" pitchFamily="34" charset="0"/>
              <a:buChar char="•"/>
            </a:pPr>
            <a:r>
              <a:rPr lang="en-PH" sz="4000" dirty="0"/>
              <a:t>Earned through regular full-time denominational employment</a:t>
            </a:r>
          </a:p>
          <a:p>
            <a:pPr marL="857250" indent="-857250">
              <a:buFont typeface="Arial" panose="020B0604020202020204" pitchFamily="34" charset="0"/>
              <a:buChar char="•"/>
            </a:pPr>
            <a:endParaRPr lang="en-PH" sz="4000" dirty="0"/>
          </a:p>
          <a:p>
            <a:pPr marL="857250" indent="-857250">
              <a:buFont typeface="Arial" panose="020B0604020202020204" pitchFamily="34" charset="0"/>
              <a:buChar char="•"/>
            </a:pPr>
            <a:r>
              <a:rPr lang="en-PH" sz="4000" dirty="0"/>
              <a:t>Verified by employing organization</a:t>
            </a:r>
          </a:p>
          <a:p>
            <a:pPr marL="857250" indent="-857250">
              <a:buFont typeface="Arial" panose="020B0604020202020204" pitchFamily="34" charset="0"/>
              <a:buChar char="•"/>
            </a:pPr>
            <a:endParaRPr lang="en-PH" sz="4000" dirty="0"/>
          </a:p>
          <a:p>
            <a:pPr marL="857250" indent="-857250">
              <a:buFont typeface="Arial" panose="020B0604020202020204" pitchFamily="34" charset="0"/>
              <a:buChar char="•"/>
            </a:pPr>
            <a:r>
              <a:rPr lang="en-PH" sz="4000" dirty="0"/>
              <a:t>Maximum of 40 years credited</a:t>
            </a:r>
          </a:p>
        </p:txBody>
      </p:sp>
    </p:spTree>
    <p:extLst>
      <p:ext uri="{BB962C8B-B14F-4D97-AF65-F5344CB8AC3E}">
        <p14:creationId xmlns:p14="http://schemas.microsoft.com/office/powerpoint/2010/main" val="22822181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D2D90-2F3F-456E-4B6C-37D8476495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08405B-ADB2-249B-62B2-58E497AE44E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78B459E-04EE-2602-2BA8-004CDB7C259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6230E01-D2C3-B7D5-240B-61666308429D}"/>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B5EAFA53-584E-02EB-00E3-CF105215220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7683E2C9-2FF7-B410-C4F6-0ED9036523BF}"/>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F9D007F-FE66-74B7-9E4E-865C12781011}"/>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EBA6B428-EED2-2955-7E71-DCBFA6A11BF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15BBD16B-1D85-70AC-C9CC-8EE326C3715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A036E222-8F4D-5B6C-0ABE-EF3955F8C381}"/>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B921CEDF-E06C-0591-4686-A4F2AE6D80A9}"/>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Monthly Retirement Benefits</a:t>
            </a:r>
          </a:p>
        </p:txBody>
      </p:sp>
      <p:sp>
        <p:nvSpPr>
          <p:cNvPr id="13" name="TextBox 12">
            <a:extLst>
              <a:ext uri="{FF2B5EF4-FFF2-40B4-BE49-F238E27FC236}">
                <a16:creationId xmlns:a16="http://schemas.microsoft.com/office/drawing/2014/main" id="{BBF817FB-7440-776C-DED7-2DF7AB2682FF}"/>
              </a:ext>
            </a:extLst>
          </p:cNvPr>
          <p:cNvSpPr txBox="1"/>
          <p:nvPr/>
        </p:nvSpPr>
        <p:spPr>
          <a:xfrm>
            <a:off x="1707663" y="2345476"/>
            <a:ext cx="14157215" cy="2554545"/>
          </a:xfrm>
          <a:prstGeom prst="rect">
            <a:avLst/>
          </a:prstGeom>
          <a:noFill/>
        </p:spPr>
        <p:txBody>
          <a:bodyPr wrap="square">
            <a:spAutoFit/>
          </a:bodyPr>
          <a:lstStyle/>
          <a:p>
            <a:pPr marL="857250" indent="-857250">
              <a:buFont typeface="Arial" panose="020B0604020202020204" pitchFamily="34" charset="0"/>
              <a:buChar char="•"/>
            </a:pPr>
            <a:r>
              <a:rPr lang="en-PH" sz="4000" dirty="0"/>
              <a:t>15 years: 30% of approved wage scale (family rate)</a:t>
            </a:r>
          </a:p>
          <a:p>
            <a:pPr marL="857250" indent="-857250">
              <a:buFont typeface="Arial" panose="020B0604020202020204" pitchFamily="34" charset="0"/>
              <a:buChar char="•"/>
            </a:pPr>
            <a:r>
              <a:rPr lang="en-PH" sz="4000" dirty="0"/>
              <a:t>16–20 years: +1% per year</a:t>
            </a:r>
          </a:p>
          <a:p>
            <a:pPr marL="857250" indent="-857250">
              <a:buFont typeface="Arial" panose="020B0604020202020204" pitchFamily="34" charset="0"/>
              <a:buChar char="•"/>
            </a:pPr>
            <a:r>
              <a:rPr lang="en-PH" sz="4000" dirty="0"/>
              <a:t>21–30 years: +1.5% per year</a:t>
            </a:r>
          </a:p>
          <a:p>
            <a:pPr marL="857250" indent="-857250">
              <a:buFont typeface="Arial" panose="020B0604020202020204" pitchFamily="34" charset="0"/>
              <a:buChar char="•"/>
            </a:pPr>
            <a:r>
              <a:rPr lang="en-PH" sz="4000" dirty="0"/>
              <a:t>31–40 years: +2% per year</a:t>
            </a:r>
          </a:p>
        </p:txBody>
      </p:sp>
    </p:spTree>
    <p:extLst>
      <p:ext uri="{BB962C8B-B14F-4D97-AF65-F5344CB8AC3E}">
        <p14:creationId xmlns:p14="http://schemas.microsoft.com/office/powerpoint/2010/main" val="15543658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3BDB0-26EC-0771-CE98-E2A4E9E6A2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09108CD-7C25-8484-554E-0C461D24234D}"/>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58990E3B-9D8D-7A6E-BF74-11B01A2F025F}"/>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6E2E56F3-AC86-0A59-CB56-5A28FC623BD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E4B63042-4E8A-4B9C-8C71-BBC8D9DA7A03}"/>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6662A559-35AC-BAB1-4091-33CDD8B7AA57}"/>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210ECC3F-C5B9-0A69-D9F5-45BDAC216D2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79B14394-F9F2-41A9-51A6-4D3FC4E85C1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F8C4664E-19C6-E392-DC6F-2FFA671B4688}"/>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1B00D146-C6D7-ACF7-114A-84F938CC43CA}"/>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AA60B377-6A59-4BF4-04B3-06A523933403}"/>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Benefit Computation</a:t>
            </a:r>
          </a:p>
        </p:txBody>
      </p:sp>
      <p:sp>
        <p:nvSpPr>
          <p:cNvPr id="13" name="TextBox 12">
            <a:extLst>
              <a:ext uri="{FF2B5EF4-FFF2-40B4-BE49-F238E27FC236}">
                <a16:creationId xmlns:a16="http://schemas.microsoft.com/office/drawing/2014/main" id="{630F81E8-CDA7-2A03-A2A0-12B66FCCDDF4}"/>
              </a:ext>
            </a:extLst>
          </p:cNvPr>
          <p:cNvSpPr txBox="1"/>
          <p:nvPr/>
        </p:nvSpPr>
        <p:spPr>
          <a:xfrm>
            <a:off x="1707663" y="2345476"/>
            <a:ext cx="14157215" cy="1938992"/>
          </a:xfrm>
          <a:prstGeom prst="rect">
            <a:avLst/>
          </a:prstGeom>
          <a:noFill/>
        </p:spPr>
        <p:txBody>
          <a:bodyPr wrap="square">
            <a:spAutoFit/>
          </a:bodyPr>
          <a:lstStyle/>
          <a:p>
            <a:pPr marL="571500" indent="-571500">
              <a:buFont typeface="Arial" panose="020B0604020202020204" pitchFamily="34" charset="0"/>
              <a:buChar char="•"/>
            </a:pPr>
            <a:r>
              <a:rPr lang="en-PH" sz="4000" dirty="0"/>
              <a:t>Based on 10 highest audited remuneration rates</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r>
              <a:rPr lang="en-PH" sz="4000" dirty="0"/>
              <a:t>Uses SSD-approved country wage factor</a:t>
            </a:r>
          </a:p>
        </p:txBody>
      </p:sp>
    </p:spTree>
    <p:extLst>
      <p:ext uri="{BB962C8B-B14F-4D97-AF65-F5344CB8AC3E}">
        <p14:creationId xmlns:p14="http://schemas.microsoft.com/office/powerpoint/2010/main" val="11294978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77DD-7310-9056-B474-BDE88D4AB7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6F6600-3153-1F76-11F9-51CDCAF8C8C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AE1AC54A-A226-D2E2-539D-0E206200455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D3850BEF-3DAD-8F62-CBD7-B5F3A3F1F6CE}"/>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49F235C-3917-E41A-E37C-C208C072A654}"/>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6BD66947-C516-BB72-9412-9EA35B105DB9}"/>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2D2B1E61-99FC-DC49-57AC-DBF29D08D359}"/>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C0591F03-2ADB-FA4C-D7A0-6856AC76C669}"/>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21A3A414-8759-6C59-454C-E6BAC4D46545}"/>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14633D73-4A5C-E75A-30A9-8D41EEB63072}"/>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pic>
        <p:nvPicPr>
          <p:cNvPr id="10" name="Picture 9">
            <a:extLst>
              <a:ext uri="{FF2B5EF4-FFF2-40B4-BE49-F238E27FC236}">
                <a16:creationId xmlns:a16="http://schemas.microsoft.com/office/drawing/2014/main" id="{E02A8BEB-6665-7117-2B6E-E38DD1B2DCE0}"/>
              </a:ext>
            </a:extLst>
          </p:cNvPr>
          <p:cNvPicPr>
            <a:picLocks noChangeAspect="1"/>
          </p:cNvPicPr>
          <p:nvPr/>
        </p:nvPicPr>
        <p:blipFill>
          <a:blip r:embed="rId7"/>
          <a:stretch>
            <a:fillRect/>
          </a:stretch>
        </p:blipFill>
        <p:spPr>
          <a:xfrm>
            <a:off x="2806703" y="1835640"/>
            <a:ext cx="11506200" cy="6615720"/>
          </a:xfrm>
          <a:prstGeom prst="rect">
            <a:avLst/>
          </a:prstGeom>
        </p:spPr>
      </p:pic>
      <p:sp>
        <p:nvSpPr>
          <p:cNvPr id="12" name="Title 1">
            <a:extLst>
              <a:ext uri="{FF2B5EF4-FFF2-40B4-BE49-F238E27FC236}">
                <a16:creationId xmlns:a16="http://schemas.microsoft.com/office/drawing/2014/main" id="{48782F70-94C7-453B-1483-2A37618E8426}"/>
              </a:ext>
            </a:extLst>
          </p:cNvPr>
          <p:cNvSpPr txBox="1">
            <a:spLocks/>
          </p:cNvSpPr>
          <p:nvPr/>
        </p:nvSpPr>
        <p:spPr>
          <a:xfrm>
            <a:off x="1545893" y="72038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Sample Computation</a:t>
            </a:r>
          </a:p>
        </p:txBody>
      </p:sp>
    </p:spTree>
    <p:extLst>
      <p:ext uri="{BB962C8B-B14F-4D97-AF65-F5344CB8AC3E}">
        <p14:creationId xmlns:p14="http://schemas.microsoft.com/office/powerpoint/2010/main" val="338205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BB89C-4987-8D16-3B83-A47A08ED3E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8464E95-39B1-3A06-6EF8-85F7ECE4CE9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AF7B01C3-2100-4B69-050D-90ACA66609D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3A41056A-0AC2-B52A-0756-D03D12177BE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A99A37F5-93AB-FEE9-DC25-CB015E98871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A486AFAB-C7E7-8046-EAC8-E7B51B1DBB99}"/>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FDD40443-AD1A-AB4D-2E1A-35B6013B4B02}"/>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6D3F02DF-EAFD-8A34-DE19-A296EB1611F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9F1EE1F5-8962-B341-8A9B-CE76BD5D22D4}"/>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C759974D-D81E-0B01-483F-9CCB196CDAFA}"/>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88FB4147-B9E0-69FA-B72A-876A4972AB63}"/>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Health-Care Assistance</a:t>
            </a:r>
          </a:p>
        </p:txBody>
      </p:sp>
      <p:sp>
        <p:nvSpPr>
          <p:cNvPr id="13" name="TextBox 12">
            <a:extLst>
              <a:ext uri="{FF2B5EF4-FFF2-40B4-BE49-F238E27FC236}">
                <a16:creationId xmlns:a16="http://schemas.microsoft.com/office/drawing/2014/main" id="{865D11A6-A77B-831E-D761-C958F6633196}"/>
              </a:ext>
            </a:extLst>
          </p:cNvPr>
          <p:cNvSpPr txBox="1"/>
          <p:nvPr/>
        </p:nvSpPr>
        <p:spPr>
          <a:xfrm>
            <a:off x="1707663" y="2345476"/>
            <a:ext cx="14157215" cy="3170099"/>
          </a:xfrm>
          <a:prstGeom prst="rect">
            <a:avLst/>
          </a:prstGeom>
          <a:noFill/>
        </p:spPr>
        <p:txBody>
          <a:bodyPr wrap="square">
            <a:spAutoFit/>
          </a:bodyPr>
          <a:lstStyle/>
          <a:p>
            <a:pPr marL="571500" indent="-571500">
              <a:buFont typeface="Arial" panose="020B0604020202020204" pitchFamily="34" charset="0"/>
              <a:buChar char="•"/>
            </a:pPr>
            <a:r>
              <a:rPr lang="en-PH" sz="4000" dirty="0"/>
              <a:t>No medical assistance below 15 years</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r>
              <a:rPr lang="en-PH" sz="4000" dirty="0"/>
              <a:t>At 15 years: 25% outpatient, 40% inpatient</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r>
              <a:rPr lang="en-PH" sz="4000" dirty="0"/>
              <a:t>Increases with additional years</a:t>
            </a:r>
          </a:p>
        </p:txBody>
      </p:sp>
    </p:spTree>
    <p:extLst>
      <p:ext uri="{BB962C8B-B14F-4D97-AF65-F5344CB8AC3E}">
        <p14:creationId xmlns:p14="http://schemas.microsoft.com/office/powerpoint/2010/main" val="20168198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40A60-62B8-C54B-40E1-CBFDA99A51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58D0B92-194D-2C84-D1F0-FFECBFEEE67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0888BA8-D88B-C2D9-82CD-29CCEDBD5C04}"/>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B7D7180A-2C46-A9E0-7E3A-02D2134CA13A}"/>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24405BD-7077-7BEF-FA11-B83DAB88974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83F901C8-AE8B-6474-3A24-BA9DCEC1703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B6012457-BC4F-F8CB-7EAC-A65934B8F4E0}"/>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81406AAC-9062-B531-B1BA-3392CE8A093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F672A2EA-F3FA-CB21-B908-A380B7B21E8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1EBC660E-445D-A0AD-6042-63C4D0195E83}"/>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5DE01533-8E0C-4466-8F02-2B48FA2D7823}"/>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Administration &amp; Oversight</a:t>
            </a:r>
          </a:p>
        </p:txBody>
      </p:sp>
      <p:sp>
        <p:nvSpPr>
          <p:cNvPr id="13" name="TextBox 12">
            <a:extLst>
              <a:ext uri="{FF2B5EF4-FFF2-40B4-BE49-F238E27FC236}">
                <a16:creationId xmlns:a16="http://schemas.microsoft.com/office/drawing/2014/main" id="{0CFE3091-369E-1317-232E-6067D65B5021}"/>
              </a:ext>
            </a:extLst>
          </p:cNvPr>
          <p:cNvSpPr txBox="1"/>
          <p:nvPr/>
        </p:nvSpPr>
        <p:spPr>
          <a:xfrm>
            <a:off x="1707663" y="2345476"/>
            <a:ext cx="14157215" cy="3170099"/>
          </a:xfrm>
          <a:prstGeom prst="rect">
            <a:avLst/>
          </a:prstGeom>
          <a:noFill/>
        </p:spPr>
        <p:txBody>
          <a:bodyPr wrap="square">
            <a:spAutoFit/>
          </a:bodyPr>
          <a:lstStyle/>
          <a:p>
            <a:pPr marL="857250" indent="-857250">
              <a:buFont typeface="Arial" panose="020B0604020202020204" pitchFamily="34" charset="0"/>
              <a:buChar char="•"/>
            </a:pPr>
            <a:r>
              <a:rPr lang="en-PH" sz="4000" dirty="0"/>
              <a:t>Administered by unions / attached missions</a:t>
            </a:r>
          </a:p>
          <a:p>
            <a:pPr marL="857250" indent="-857250">
              <a:buFont typeface="Arial" panose="020B0604020202020204" pitchFamily="34" charset="0"/>
              <a:buChar char="•"/>
            </a:pPr>
            <a:endParaRPr lang="en-PH" sz="4000" dirty="0"/>
          </a:p>
          <a:p>
            <a:pPr marL="857250" indent="-857250">
              <a:buFont typeface="Arial" panose="020B0604020202020204" pitchFamily="34" charset="0"/>
              <a:buChar char="•"/>
            </a:pPr>
            <a:r>
              <a:rPr lang="en-PH" sz="4000" dirty="0"/>
              <a:t>Approved by SSD Retirement Plan Committee</a:t>
            </a:r>
          </a:p>
          <a:p>
            <a:pPr marL="857250" indent="-857250">
              <a:buFont typeface="Arial" panose="020B0604020202020204" pitchFamily="34" charset="0"/>
              <a:buChar char="•"/>
            </a:pPr>
            <a:endParaRPr lang="en-PH" sz="4000" dirty="0"/>
          </a:p>
          <a:p>
            <a:pPr marL="857250" indent="-857250">
              <a:buFont typeface="Arial" panose="020B0604020202020204" pitchFamily="34" charset="0"/>
              <a:buChar char="•"/>
            </a:pPr>
            <a:r>
              <a:rPr lang="en-PH" sz="4000" dirty="0"/>
              <a:t>Subject to audit and policy compliance</a:t>
            </a:r>
          </a:p>
        </p:txBody>
      </p:sp>
    </p:spTree>
    <p:extLst>
      <p:ext uri="{BB962C8B-B14F-4D97-AF65-F5344CB8AC3E}">
        <p14:creationId xmlns:p14="http://schemas.microsoft.com/office/powerpoint/2010/main" val="13920838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D70E5-B986-4F68-79F8-5081C65208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8653C1D-4C82-9A31-A88E-40295EE1957D}"/>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320DFB68-FD85-82BE-3F3E-3B945918291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75E3E442-E225-4EF1-5806-245FD13EE123}"/>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77E5DC2-938B-3AD4-E3FE-972F982CAC76}"/>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0E042422-DB1C-D603-BFA9-553A12566A0F}"/>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85AE9CEE-08B9-9377-EA0F-B2A3F3672BBC}"/>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03C3EB2D-8C3C-F640-2245-6CEAAE9D5A2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975E7EB6-523D-E239-D83C-EFC574BDC107}"/>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02138A51-85C7-E27E-6C25-8D152A2C4E75}"/>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ECF82FF9-F48F-E8CE-FAF9-62F9367F844E}"/>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Key Takeaways</a:t>
            </a:r>
          </a:p>
        </p:txBody>
      </p:sp>
      <p:sp>
        <p:nvSpPr>
          <p:cNvPr id="13" name="TextBox 12">
            <a:extLst>
              <a:ext uri="{FF2B5EF4-FFF2-40B4-BE49-F238E27FC236}">
                <a16:creationId xmlns:a16="http://schemas.microsoft.com/office/drawing/2014/main" id="{09A34306-30E9-AFBF-03F0-0E9CCE066245}"/>
              </a:ext>
            </a:extLst>
          </p:cNvPr>
          <p:cNvSpPr txBox="1"/>
          <p:nvPr/>
        </p:nvSpPr>
        <p:spPr>
          <a:xfrm>
            <a:off x="1707663" y="2345476"/>
            <a:ext cx="14157215" cy="3170099"/>
          </a:xfrm>
          <a:prstGeom prst="rect">
            <a:avLst/>
          </a:prstGeom>
          <a:noFill/>
        </p:spPr>
        <p:txBody>
          <a:bodyPr wrap="square">
            <a:spAutoFit/>
          </a:bodyPr>
          <a:lstStyle/>
          <a:p>
            <a:pPr marL="571500" indent="-571500">
              <a:buFont typeface="Arial" panose="020B0604020202020204" pitchFamily="34" charset="0"/>
              <a:buChar char="•"/>
            </a:pPr>
            <a:r>
              <a:rPr lang="en-PH" sz="4000" dirty="0"/>
              <a:t>15 years is the gateway to retirement benefits</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r>
              <a:rPr lang="en-PH" sz="4000" dirty="0"/>
              <a:t>Benefits grow with length of service</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r>
              <a:rPr lang="en-PH" sz="4000" dirty="0"/>
              <a:t>Plan reflects care, fairness, and stewardship</a:t>
            </a:r>
          </a:p>
        </p:txBody>
      </p:sp>
    </p:spTree>
    <p:extLst>
      <p:ext uri="{BB962C8B-B14F-4D97-AF65-F5344CB8AC3E}">
        <p14:creationId xmlns:p14="http://schemas.microsoft.com/office/powerpoint/2010/main" val="15961194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C9A31-DC50-A585-2358-4C56C2F1E85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94E4E2-EB09-7DDB-B30C-E064E7F1045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8FBDE3F-0E8F-8717-37D9-47A608B502F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561A35F5-1834-1A36-BD45-26CE49E605C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86BE4209-0228-2E93-CA67-561CC12F672F}"/>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F8D35632-F661-345A-BABC-3B4039D2E942}"/>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03793D37-6641-5181-EC45-698DB3A8F7DC}"/>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A9BA7B7F-37C4-8E75-ADED-3481E192FEC6}"/>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7A67C434-7D1C-B180-ED48-7760ABDE6C0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BF724447-839B-4A52-F098-8E8DCDB6F200}"/>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5" name="TextBox 14">
            <a:extLst>
              <a:ext uri="{FF2B5EF4-FFF2-40B4-BE49-F238E27FC236}">
                <a16:creationId xmlns:a16="http://schemas.microsoft.com/office/drawing/2014/main" id="{E858023D-765C-22B8-754E-0EAEC09468BE}"/>
              </a:ext>
            </a:extLst>
          </p:cNvPr>
          <p:cNvSpPr txBox="1"/>
          <p:nvPr/>
        </p:nvSpPr>
        <p:spPr>
          <a:xfrm>
            <a:off x="1752600" y="1161952"/>
            <a:ext cx="2337499" cy="584775"/>
          </a:xfrm>
          <a:prstGeom prst="rect">
            <a:avLst/>
          </a:prstGeom>
          <a:noFill/>
        </p:spPr>
        <p:txBody>
          <a:bodyPr wrap="none" rtlCol="0">
            <a:spAutoFit/>
          </a:bodyPr>
          <a:lstStyle/>
          <a:p>
            <a:r>
              <a:rPr lang="en-US" sz="3200" b="1" dirty="0"/>
              <a:t>WRA POLICY</a:t>
            </a:r>
          </a:p>
        </p:txBody>
      </p:sp>
      <p:sp>
        <p:nvSpPr>
          <p:cNvPr id="10" name="TextBox 9">
            <a:extLst>
              <a:ext uri="{FF2B5EF4-FFF2-40B4-BE49-F238E27FC236}">
                <a16:creationId xmlns:a16="http://schemas.microsoft.com/office/drawing/2014/main" id="{52814546-E409-FAF4-6C3D-C0919D97C452}"/>
              </a:ext>
            </a:extLst>
          </p:cNvPr>
          <p:cNvSpPr txBox="1"/>
          <p:nvPr/>
        </p:nvSpPr>
        <p:spPr>
          <a:xfrm>
            <a:off x="2133600" y="2569359"/>
            <a:ext cx="12039596"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Workers' reportable accounts are to be reported within two weeks. Delay of such a report will be deducted from the employee's payroll.</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No WRA is to be issued while the first WRA is not yet settled. </a:t>
            </a:r>
          </a:p>
        </p:txBody>
      </p:sp>
    </p:spTree>
    <p:extLst>
      <p:ext uri="{BB962C8B-B14F-4D97-AF65-F5344CB8AC3E}">
        <p14:creationId xmlns:p14="http://schemas.microsoft.com/office/powerpoint/2010/main" val="27358463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8E455-AFAF-8138-2688-21570B21E60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8CF7360-38C3-FDB8-78BC-DD6A9447BE8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7317ED3-F671-24C1-33DA-7AF5D80537D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74901AC2-2328-4F75-0369-AF00252C95BE}"/>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EDE41A2-F5FC-86C3-8E7C-45A9041E234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296B0EB6-F82E-9D34-184E-F5C434035824}"/>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0C6C063-3C05-0269-D64C-33113497A24A}"/>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53FFC513-30F9-05E9-DAAC-C36AA38B4C0C}"/>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b="1" dirty="0">
                  <a:solidFill>
                    <a:srgbClr val="EDEAD0"/>
                  </a:solidFill>
                  <a:latin typeface="Noto Sans Bold"/>
                  <a:ea typeface="Noto Sans Bold"/>
                  <a:cs typeface="Noto Sans Bold"/>
                  <a:sym typeface="Noto Sans Bold"/>
                </a:rPr>
                <a:t>CLPM OFFICE WORKERS' ON-BOARDING</a:t>
              </a:r>
            </a:p>
          </p:txBody>
        </p:sp>
      </p:grpSp>
      <p:sp>
        <p:nvSpPr>
          <p:cNvPr id="9" name="AutoShape 9">
            <a:extLst>
              <a:ext uri="{FF2B5EF4-FFF2-40B4-BE49-F238E27FC236}">
                <a16:creationId xmlns:a16="http://schemas.microsoft.com/office/drawing/2014/main" id="{95ABA2AD-4296-496B-874E-998271876741}"/>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785DE6B3-3973-DFCB-75F8-6DD8D8674E95}"/>
              </a:ext>
            </a:extLst>
          </p:cNvPr>
          <p:cNvSpPr/>
          <p:nvPr/>
        </p:nvSpPr>
        <p:spPr>
          <a:xfrm>
            <a:off x="1447800" y="2536936"/>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0" name="Title 1">
            <a:extLst>
              <a:ext uri="{FF2B5EF4-FFF2-40B4-BE49-F238E27FC236}">
                <a16:creationId xmlns:a16="http://schemas.microsoft.com/office/drawing/2014/main" id="{E7C5C9F5-7F07-06ED-7944-27A77FEDD4FA}"/>
              </a:ext>
            </a:extLst>
          </p:cNvPr>
          <p:cNvSpPr txBox="1">
            <a:spLocks/>
          </p:cNvSpPr>
          <p:nvPr/>
        </p:nvSpPr>
        <p:spPr>
          <a:xfrm>
            <a:off x="1683163" y="943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PH" dirty="0"/>
              <a:t>Other Concerns</a:t>
            </a:r>
          </a:p>
        </p:txBody>
      </p:sp>
      <p:sp>
        <p:nvSpPr>
          <p:cNvPr id="13" name="TextBox 12">
            <a:extLst>
              <a:ext uri="{FF2B5EF4-FFF2-40B4-BE49-F238E27FC236}">
                <a16:creationId xmlns:a16="http://schemas.microsoft.com/office/drawing/2014/main" id="{8B0DE595-7D48-CEB5-3B34-7520F48831E1}"/>
              </a:ext>
            </a:extLst>
          </p:cNvPr>
          <p:cNvSpPr txBox="1"/>
          <p:nvPr/>
        </p:nvSpPr>
        <p:spPr>
          <a:xfrm>
            <a:off x="1707664" y="2345476"/>
            <a:ext cx="12922736" cy="4401205"/>
          </a:xfrm>
          <a:prstGeom prst="rect">
            <a:avLst/>
          </a:prstGeom>
          <a:noFill/>
        </p:spPr>
        <p:txBody>
          <a:bodyPr wrap="square">
            <a:spAutoFit/>
          </a:bodyPr>
          <a:lstStyle/>
          <a:p>
            <a:pPr marL="571500" indent="-571500">
              <a:buFont typeface="Arial" panose="020B0604020202020204" pitchFamily="34" charset="0"/>
              <a:buChar char="•"/>
            </a:pPr>
            <a:r>
              <a:rPr lang="en-PH" sz="4000" dirty="0"/>
              <a:t>Cut-off date for monthly remittances – every first Wednesday of the month.</a:t>
            </a:r>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endParaRPr lang="en-PH" sz="4000" dirty="0"/>
          </a:p>
          <a:p>
            <a:pPr marL="571500" indent="-571500">
              <a:buFont typeface="Arial" panose="020B0604020202020204" pitchFamily="34" charset="0"/>
              <a:buChar char="•"/>
            </a:pPr>
            <a:endParaRPr lang="en-PH" sz="4000" dirty="0"/>
          </a:p>
        </p:txBody>
      </p:sp>
    </p:spTree>
    <p:extLst>
      <p:ext uri="{BB962C8B-B14F-4D97-AF65-F5344CB8AC3E}">
        <p14:creationId xmlns:p14="http://schemas.microsoft.com/office/powerpoint/2010/main" val="1844095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7750</TotalTime>
  <Words>1486</Words>
  <Application>Microsoft Macintosh PowerPoint</Application>
  <PresentationFormat>Custom</PresentationFormat>
  <Paragraphs>219</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 Narrow</vt:lpstr>
      <vt:lpstr>Calibri</vt:lpstr>
      <vt:lpstr>Noto Sans Bold</vt:lpstr>
      <vt:lpstr>Aptos</vt:lpstr>
      <vt:lpstr>Brans-DemiBold</vt:lpstr>
      <vt:lpstr>Arial</vt:lpstr>
      <vt:lpstr>-webkit-standard</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Central Luzon Provinces Mission</cp:lastModifiedBy>
  <cp:revision>9</cp:revision>
  <dcterms:created xsi:type="dcterms:W3CDTF">2006-08-16T00:00:00Z</dcterms:created>
  <dcterms:modified xsi:type="dcterms:W3CDTF">2026-01-12T08:51:34Z</dcterms:modified>
  <dc:identifier>DAG83DVdHAg</dc:identifier>
</cp:coreProperties>
</file>