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0"/>
  </p:notesMasterIdLst>
  <p:sldIdLst>
    <p:sldId id="272" r:id="rId2"/>
    <p:sldId id="258" r:id="rId3"/>
    <p:sldId id="257" r:id="rId4"/>
    <p:sldId id="273" r:id="rId5"/>
    <p:sldId id="274" r:id="rId6"/>
    <p:sldId id="275" r:id="rId7"/>
    <p:sldId id="276" r:id="rId8"/>
    <p:sldId id="261" r:id="rId9"/>
  </p:sldIdLst>
  <p:sldSz cx="18288000" cy="10287000"/>
  <p:notesSz cx="6858000" cy="9144000"/>
  <p:embeddedFontLst>
    <p:embeddedFont>
      <p:font typeface="Brans-DemiBold" pitchFamily="2" charset="77"/>
      <p:regular r:id="rId11"/>
      <p:bold r:id="rId12"/>
    </p:embeddedFont>
    <p:embeddedFont>
      <p:font typeface="Candara" panose="020E0502030303020204" pitchFamily="34" charset="0"/>
      <p:regular r:id="rId13"/>
      <p:bold r:id="rId14"/>
      <p:italic r:id="rId15"/>
      <p:boldItalic r:id="rId16"/>
    </p:embeddedFont>
    <p:embeddedFont>
      <p:font typeface="Noto Sans Bold" panose="020B0502040504020204" pitchFamily="34" charset="0"/>
      <p:regular r:id="rId17"/>
      <p:bold r:id="rId18"/>
      <p:italic r:id="rId19"/>
      <p:boldItalic r:id="rId20"/>
    </p:embeddedFont>
    <p:embeddedFont>
      <p:font typeface="Open Sans Bold" panose="020B060603050402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332" autoAdjust="0"/>
    <p:restoredTop sz="94278" autoAdjust="0"/>
  </p:normalViewPr>
  <p:slideViewPr>
    <p:cSldViewPr>
      <p:cViewPr varScale="1">
        <p:scale>
          <a:sx n="73" d="100"/>
          <a:sy n="73" d="100"/>
        </p:scale>
        <p:origin x="1080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font" Target="fonts/font14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font" Target="fonts/font13.fntdata"/><Relationship Id="rId28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18FAAF-852A-7E40-8704-1FEF49434126}" type="datetimeFigureOut">
              <a:rPr lang="en-US" smtClean="0"/>
              <a:t>1/12/26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03B111-811F-4E4D-80A8-82607556D3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8425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03B111-811F-4E4D-80A8-82607556D35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7238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03B111-811F-4E4D-80A8-82607556D35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4132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03B111-811F-4E4D-80A8-82607556D35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7899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80975" y="6746876"/>
            <a:ext cx="16057932" cy="4396110"/>
          </a:xfrm>
          <a:custGeom>
            <a:avLst/>
            <a:gdLst/>
            <a:ahLst/>
            <a:cxnLst/>
            <a:rect l="l" t="t" r="r" b="b"/>
            <a:pathLst>
              <a:path w="16057932" h="4396110">
                <a:moveTo>
                  <a:pt x="0" y="0"/>
                </a:moveTo>
                <a:lnTo>
                  <a:pt x="16057932" y="0"/>
                </a:lnTo>
                <a:lnTo>
                  <a:pt x="16057932" y="4396110"/>
                </a:lnTo>
                <a:lnTo>
                  <a:pt x="0" y="43961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</a:blip>
            <a:stretch>
              <a:fillRect t="-14336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671806" y="0"/>
            <a:ext cx="2688634" cy="10287000"/>
          </a:xfrm>
          <a:custGeom>
            <a:avLst/>
            <a:gdLst/>
            <a:ahLst/>
            <a:cxnLst/>
            <a:rect l="l" t="t" r="r" b="b"/>
            <a:pathLst>
              <a:path w="2688634" h="10287000">
                <a:moveTo>
                  <a:pt x="0" y="0"/>
                </a:moveTo>
                <a:lnTo>
                  <a:pt x="2688635" y="0"/>
                </a:lnTo>
                <a:lnTo>
                  <a:pt x="268863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67300" t="-7576" r="-92100" b="-879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>
            <a:off x="4581377" y="-488561"/>
            <a:ext cx="0" cy="3266099"/>
          </a:xfrm>
          <a:prstGeom prst="line">
            <a:avLst/>
          </a:prstGeom>
          <a:ln w="476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3001815" y="1156956"/>
            <a:ext cx="1270000" cy="1270000"/>
          </a:xfrm>
          <a:custGeom>
            <a:avLst/>
            <a:gdLst/>
            <a:ahLst/>
            <a:cxnLst/>
            <a:rect l="l" t="t" r="r" b="b"/>
            <a:pathLst>
              <a:path w="1270000" h="1270000">
                <a:moveTo>
                  <a:pt x="0" y="0"/>
                </a:moveTo>
                <a:lnTo>
                  <a:pt x="1270000" y="0"/>
                </a:lnTo>
                <a:lnTo>
                  <a:pt x="1270000" y="1270000"/>
                </a:lnTo>
                <a:lnTo>
                  <a:pt x="0" y="1270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4970042" y="8156273"/>
            <a:ext cx="3893076" cy="734410"/>
          </a:xfrm>
          <a:custGeom>
            <a:avLst/>
            <a:gdLst/>
            <a:ahLst/>
            <a:cxnLst/>
            <a:rect l="l" t="t" r="r" b="b"/>
            <a:pathLst>
              <a:path w="1025337" h="193425">
                <a:moveTo>
                  <a:pt x="96712" y="0"/>
                </a:moveTo>
                <a:lnTo>
                  <a:pt x="928624" y="0"/>
                </a:lnTo>
                <a:cubicBezTo>
                  <a:pt x="954274" y="0"/>
                  <a:pt x="978873" y="10189"/>
                  <a:pt x="997010" y="28326"/>
                </a:cubicBezTo>
                <a:cubicBezTo>
                  <a:pt x="1015147" y="46463"/>
                  <a:pt x="1025337" y="71063"/>
                  <a:pt x="1025337" y="96712"/>
                </a:cubicBezTo>
                <a:lnTo>
                  <a:pt x="1025337" y="96712"/>
                </a:lnTo>
                <a:cubicBezTo>
                  <a:pt x="1025337" y="150125"/>
                  <a:pt x="982037" y="193425"/>
                  <a:pt x="928624" y="193425"/>
                </a:cubicBezTo>
                <a:lnTo>
                  <a:pt x="96712" y="193425"/>
                </a:lnTo>
                <a:cubicBezTo>
                  <a:pt x="43300" y="193425"/>
                  <a:pt x="0" y="150125"/>
                  <a:pt x="0" y="96712"/>
                </a:cubicBezTo>
                <a:lnTo>
                  <a:pt x="0" y="96712"/>
                </a:lnTo>
                <a:cubicBezTo>
                  <a:pt x="0" y="43300"/>
                  <a:pt x="43300" y="0"/>
                  <a:pt x="96712" y="0"/>
                </a:cubicBezTo>
                <a:close/>
              </a:path>
            </a:pathLst>
          </a:custGeom>
          <a:solidFill>
            <a:srgbClr val="418D40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4970042" y="8102025"/>
            <a:ext cx="3893076" cy="842906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250"/>
              </a:lnSpc>
            </a:pPr>
            <a:r>
              <a:rPr lang="en-US" sz="2500" b="1" dirty="0">
                <a:solidFill>
                  <a:srgbClr val="EDEAD0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JANUARY 12, 2026</a:t>
            </a:r>
          </a:p>
        </p:txBody>
      </p:sp>
      <p:sp>
        <p:nvSpPr>
          <p:cNvPr id="9" name="Freeform 9"/>
          <p:cNvSpPr/>
          <p:nvPr/>
        </p:nvSpPr>
        <p:spPr>
          <a:xfrm>
            <a:off x="545975" y="8068111"/>
            <a:ext cx="3879630" cy="2997014"/>
          </a:xfrm>
          <a:custGeom>
            <a:avLst/>
            <a:gdLst/>
            <a:ahLst/>
            <a:cxnLst/>
            <a:rect l="l" t="t" r="r" b="b"/>
            <a:pathLst>
              <a:path w="3879630" h="2997014">
                <a:moveTo>
                  <a:pt x="0" y="0"/>
                </a:moveTo>
                <a:lnTo>
                  <a:pt x="3879630" y="0"/>
                </a:lnTo>
                <a:lnTo>
                  <a:pt x="3879630" y="2997015"/>
                </a:lnTo>
                <a:lnTo>
                  <a:pt x="0" y="299701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40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4970042" y="4546152"/>
            <a:ext cx="6396466" cy="1783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383"/>
              </a:lnSpc>
            </a:pPr>
            <a:r>
              <a:rPr lang="en-US" sz="13383" spc="334">
                <a:solidFill>
                  <a:srgbClr val="31403D"/>
                </a:solidFill>
                <a:latin typeface="Brans-DemiBold"/>
                <a:ea typeface="Brans-DemiBold"/>
                <a:cs typeface="Brans-DemiBold"/>
                <a:sym typeface="Brans-DemiBold"/>
              </a:rPr>
              <a:t>ON-BOARDING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970042" y="2825696"/>
            <a:ext cx="5004630" cy="18865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294"/>
              </a:lnSpc>
            </a:pPr>
            <a:r>
              <a:rPr lang="en-US" sz="11499" spc="287" dirty="0">
                <a:solidFill>
                  <a:srgbClr val="418D40"/>
                </a:solidFill>
                <a:latin typeface="Brans-DemiBold"/>
                <a:ea typeface="Brans-DemiBold"/>
                <a:cs typeface="Brans-DemiBold"/>
                <a:sym typeface="Brans-DemiBold"/>
              </a:rPr>
              <a:t>PASTORS'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970042" y="6104948"/>
            <a:ext cx="6396466" cy="1783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383"/>
              </a:lnSpc>
            </a:pPr>
            <a:r>
              <a:rPr lang="en-US" sz="13383" spc="334">
                <a:solidFill>
                  <a:srgbClr val="31403D"/>
                </a:solidFill>
                <a:latin typeface="Brans-DemiBold"/>
                <a:ea typeface="Brans-DemiBold"/>
                <a:cs typeface="Brans-DemiBold"/>
                <a:sym typeface="Brans-DemiBold"/>
              </a:rPr>
              <a:t>BOOTCAMP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970042" y="960106"/>
            <a:ext cx="3001774" cy="1635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9"/>
              </a:lnSpc>
            </a:pPr>
            <a:r>
              <a:rPr lang="en-US" sz="2499" b="1">
                <a:solidFill>
                  <a:srgbClr val="31403D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Central Luzon Provinces Mission</a:t>
            </a:r>
          </a:p>
          <a:p>
            <a:pPr algn="l">
              <a:lnSpc>
                <a:spcPts val="3249"/>
              </a:lnSpc>
            </a:pPr>
            <a:r>
              <a:rPr lang="en-US" sz="2499" b="1">
                <a:solidFill>
                  <a:srgbClr val="31403D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of the Seventh-day Adventists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80975" y="6746876"/>
            <a:ext cx="16057932" cy="4396110"/>
          </a:xfrm>
          <a:custGeom>
            <a:avLst/>
            <a:gdLst/>
            <a:ahLst/>
            <a:cxnLst/>
            <a:rect l="l" t="t" r="r" b="b"/>
            <a:pathLst>
              <a:path w="16057932" h="4396110">
                <a:moveTo>
                  <a:pt x="0" y="0"/>
                </a:moveTo>
                <a:lnTo>
                  <a:pt x="16057932" y="0"/>
                </a:lnTo>
                <a:lnTo>
                  <a:pt x="16057932" y="4396110"/>
                </a:lnTo>
                <a:lnTo>
                  <a:pt x="0" y="43961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</a:blip>
            <a:stretch>
              <a:fillRect t="-143365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3" name="Freeform 3"/>
          <p:cNvSpPr/>
          <p:nvPr/>
        </p:nvSpPr>
        <p:spPr>
          <a:xfrm>
            <a:off x="15671806" y="0"/>
            <a:ext cx="2616194" cy="10287000"/>
          </a:xfrm>
          <a:custGeom>
            <a:avLst/>
            <a:gdLst/>
            <a:ahLst/>
            <a:cxnLst/>
            <a:rect l="l" t="t" r="r" b="b"/>
            <a:pathLst>
              <a:path w="2616194" h="10287000">
                <a:moveTo>
                  <a:pt x="0" y="0"/>
                </a:moveTo>
                <a:lnTo>
                  <a:pt x="2616194" y="0"/>
                </a:lnTo>
                <a:lnTo>
                  <a:pt x="261619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74701" t="-7576" r="-97419" b="-879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545975" y="8068111"/>
            <a:ext cx="3879630" cy="2997014"/>
          </a:xfrm>
          <a:custGeom>
            <a:avLst/>
            <a:gdLst/>
            <a:ahLst/>
            <a:cxnLst/>
            <a:rect l="l" t="t" r="r" b="b"/>
            <a:pathLst>
              <a:path w="3879630" h="2997014">
                <a:moveTo>
                  <a:pt x="0" y="0"/>
                </a:moveTo>
                <a:lnTo>
                  <a:pt x="3879630" y="0"/>
                </a:lnTo>
                <a:lnTo>
                  <a:pt x="3879630" y="2997015"/>
                </a:lnTo>
                <a:lnTo>
                  <a:pt x="0" y="29970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0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864885" y="339322"/>
            <a:ext cx="2230037" cy="2230037"/>
          </a:xfrm>
          <a:custGeom>
            <a:avLst/>
            <a:gdLst/>
            <a:ahLst/>
            <a:cxnLst/>
            <a:rect l="l" t="t" r="r" b="b"/>
            <a:pathLst>
              <a:path w="2230037" h="2230037">
                <a:moveTo>
                  <a:pt x="0" y="0"/>
                </a:moveTo>
                <a:lnTo>
                  <a:pt x="2230037" y="0"/>
                </a:lnTo>
                <a:lnTo>
                  <a:pt x="2230037" y="2230037"/>
                </a:lnTo>
                <a:lnTo>
                  <a:pt x="0" y="22300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9775493" y="9307308"/>
            <a:ext cx="5421843" cy="518622"/>
            <a:chOff x="0" y="0"/>
            <a:chExt cx="1427975" cy="1365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27975" cy="136592"/>
            </a:xfrm>
            <a:custGeom>
              <a:avLst/>
              <a:gdLst/>
              <a:ahLst/>
              <a:cxnLst/>
              <a:rect l="l" t="t" r="r" b="b"/>
              <a:pathLst>
                <a:path w="1427975" h="136592">
                  <a:moveTo>
                    <a:pt x="68296" y="0"/>
                  </a:moveTo>
                  <a:lnTo>
                    <a:pt x="1359679" y="0"/>
                  </a:lnTo>
                  <a:cubicBezTo>
                    <a:pt x="1377792" y="0"/>
                    <a:pt x="1395164" y="7195"/>
                    <a:pt x="1407972" y="20003"/>
                  </a:cubicBezTo>
                  <a:cubicBezTo>
                    <a:pt x="1420780" y="32811"/>
                    <a:pt x="1427975" y="50183"/>
                    <a:pt x="1427975" y="68296"/>
                  </a:cubicBezTo>
                  <a:lnTo>
                    <a:pt x="1427975" y="68296"/>
                  </a:lnTo>
                  <a:cubicBezTo>
                    <a:pt x="1427975" y="86409"/>
                    <a:pt x="1420780" y="103780"/>
                    <a:pt x="1407972" y="116588"/>
                  </a:cubicBezTo>
                  <a:cubicBezTo>
                    <a:pt x="1395164" y="129396"/>
                    <a:pt x="1377792" y="136592"/>
                    <a:pt x="1359679" y="136592"/>
                  </a:cubicBezTo>
                  <a:lnTo>
                    <a:pt x="68296" y="136592"/>
                  </a:lnTo>
                  <a:cubicBezTo>
                    <a:pt x="50183" y="136592"/>
                    <a:pt x="32811" y="129396"/>
                    <a:pt x="20003" y="116588"/>
                  </a:cubicBezTo>
                  <a:cubicBezTo>
                    <a:pt x="7195" y="103780"/>
                    <a:pt x="0" y="86409"/>
                    <a:pt x="0" y="68296"/>
                  </a:cubicBezTo>
                  <a:lnTo>
                    <a:pt x="0" y="68296"/>
                  </a:lnTo>
                  <a:cubicBezTo>
                    <a:pt x="0" y="50183"/>
                    <a:pt x="7195" y="32811"/>
                    <a:pt x="20003" y="20003"/>
                  </a:cubicBezTo>
                  <a:cubicBezTo>
                    <a:pt x="32811" y="7195"/>
                    <a:pt x="50183" y="0"/>
                    <a:pt x="68296" y="0"/>
                  </a:cubicBezTo>
                  <a:close/>
                </a:path>
              </a:pathLst>
            </a:custGeom>
            <a:solidFill>
              <a:srgbClr val="53655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1427975" cy="1461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0"/>
                </a:lnSpc>
              </a:pPr>
              <a:r>
                <a:rPr lang="en-US" sz="1800" b="1" dirty="0">
                  <a:solidFill>
                    <a:srgbClr val="EDEAD0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CLPM PASTORS' ON-BOARDING BOOTCAMP</a:t>
              </a:r>
            </a:p>
          </p:txBody>
        </p:sp>
      </p:grpSp>
      <p:sp>
        <p:nvSpPr>
          <p:cNvPr id="9" name="AutoShape 9"/>
          <p:cNvSpPr/>
          <p:nvPr/>
        </p:nvSpPr>
        <p:spPr>
          <a:xfrm>
            <a:off x="4634487" y="9566619"/>
            <a:ext cx="5278276" cy="0"/>
          </a:xfrm>
          <a:prstGeom prst="line">
            <a:avLst/>
          </a:prstGeom>
          <a:ln w="38100" cap="rnd">
            <a:solidFill>
              <a:srgbClr val="53655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AutoShape 11"/>
          <p:cNvSpPr/>
          <p:nvPr/>
        </p:nvSpPr>
        <p:spPr>
          <a:xfrm>
            <a:off x="4292255" y="2569283"/>
            <a:ext cx="0" cy="3266099"/>
          </a:xfrm>
          <a:prstGeom prst="line">
            <a:avLst/>
          </a:prstGeom>
          <a:ln w="95250" cap="rnd">
            <a:solidFill>
              <a:srgbClr val="418D4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5165979" y="2536936"/>
            <a:ext cx="7956042" cy="17184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383"/>
              </a:lnSpc>
            </a:pPr>
            <a:r>
              <a:rPr lang="en-US" sz="12900" spc="334" dirty="0">
                <a:solidFill>
                  <a:srgbClr val="31403D"/>
                </a:solidFill>
                <a:latin typeface="Brans-DemiBold"/>
                <a:ea typeface="Brans-DemiBold"/>
                <a:cs typeface="Brans-DemiBold"/>
                <a:sym typeface="Brans-DemiBold"/>
              </a:rPr>
              <a:t>HEALTH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4E90D09-02FF-0E5B-E310-49BE62233A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47991" y="8535101"/>
            <a:ext cx="1806962" cy="180696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0CAE3E9-1F2B-4132-7A28-DFA466B2356C}"/>
              </a:ext>
            </a:extLst>
          </p:cNvPr>
          <p:cNvSpPr txBox="1"/>
          <p:nvPr/>
        </p:nvSpPr>
        <p:spPr>
          <a:xfrm>
            <a:off x="5008967" y="4319268"/>
            <a:ext cx="10031351" cy="18272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13383"/>
              </a:lnSpc>
            </a:pPr>
            <a:r>
              <a:rPr lang="en-US" sz="16600" spc="334" dirty="0">
                <a:solidFill>
                  <a:srgbClr val="31403D"/>
                </a:solidFill>
                <a:latin typeface="Brans-DemiBold"/>
                <a:ea typeface="Brans-DemiBold"/>
                <a:cs typeface="Brans-DemiBold"/>
                <a:sym typeface="Brans-DemiBold"/>
              </a:rPr>
              <a:t>MINISTRIES</a:t>
            </a:r>
          </a:p>
        </p:txBody>
      </p:sp>
      <p:sp>
        <p:nvSpPr>
          <p:cNvPr id="10" name="TextBox 12">
            <a:extLst>
              <a:ext uri="{FF2B5EF4-FFF2-40B4-BE49-F238E27FC236}">
                <a16:creationId xmlns:a16="http://schemas.microsoft.com/office/drawing/2014/main" id="{E298DE89-57C2-D8A0-CC1C-6347043517D6}"/>
              </a:ext>
            </a:extLst>
          </p:cNvPr>
          <p:cNvSpPr txBox="1"/>
          <p:nvPr/>
        </p:nvSpPr>
        <p:spPr>
          <a:xfrm>
            <a:off x="5008967" y="5860695"/>
            <a:ext cx="7956042" cy="17184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383"/>
              </a:lnSpc>
            </a:pPr>
            <a:r>
              <a:rPr lang="en-US" sz="12900" spc="334" dirty="0">
                <a:solidFill>
                  <a:srgbClr val="00B050"/>
                </a:solidFill>
                <a:latin typeface="Brans-DemiBold"/>
                <a:ea typeface="Brans-DemiBold"/>
                <a:cs typeface="Brans-DemiBold"/>
                <a:sym typeface="Brans-DemiBold"/>
              </a:rPr>
              <a:t>Directives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5A9259E-3B67-9FD0-0617-B9F744BA363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13054" y="3071874"/>
            <a:ext cx="2366962" cy="23669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80975" y="6746876"/>
            <a:ext cx="16057932" cy="4396110"/>
          </a:xfrm>
          <a:custGeom>
            <a:avLst/>
            <a:gdLst/>
            <a:ahLst/>
            <a:cxnLst/>
            <a:rect l="l" t="t" r="r" b="b"/>
            <a:pathLst>
              <a:path w="16057932" h="4396110">
                <a:moveTo>
                  <a:pt x="0" y="0"/>
                </a:moveTo>
                <a:lnTo>
                  <a:pt x="16057932" y="0"/>
                </a:lnTo>
                <a:lnTo>
                  <a:pt x="16057932" y="4396110"/>
                </a:lnTo>
                <a:lnTo>
                  <a:pt x="0" y="439611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5000"/>
            </a:blip>
            <a:stretch>
              <a:fillRect t="-14336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671806" y="0"/>
            <a:ext cx="2616194" cy="10287000"/>
          </a:xfrm>
          <a:custGeom>
            <a:avLst/>
            <a:gdLst/>
            <a:ahLst/>
            <a:cxnLst/>
            <a:rect l="l" t="t" r="r" b="b"/>
            <a:pathLst>
              <a:path w="2616194" h="10287000">
                <a:moveTo>
                  <a:pt x="0" y="0"/>
                </a:moveTo>
                <a:lnTo>
                  <a:pt x="2616194" y="0"/>
                </a:lnTo>
                <a:lnTo>
                  <a:pt x="261619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74701" t="-7576" r="-97419" b="-879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545975" y="8068111"/>
            <a:ext cx="3879630" cy="2997014"/>
          </a:xfrm>
          <a:custGeom>
            <a:avLst/>
            <a:gdLst/>
            <a:ahLst/>
            <a:cxnLst/>
            <a:rect l="l" t="t" r="r" b="b"/>
            <a:pathLst>
              <a:path w="3879630" h="2997014">
                <a:moveTo>
                  <a:pt x="0" y="0"/>
                </a:moveTo>
                <a:lnTo>
                  <a:pt x="3879630" y="0"/>
                </a:lnTo>
                <a:lnTo>
                  <a:pt x="3879630" y="2997015"/>
                </a:lnTo>
                <a:lnTo>
                  <a:pt x="0" y="299701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40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864885" y="339322"/>
            <a:ext cx="2230037" cy="2230037"/>
          </a:xfrm>
          <a:custGeom>
            <a:avLst/>
            <a:gdLst/>
            <a:ahLst/>
            <a:cxnLst/>
            <a:rect l="l" t="t" r="r" b="b"/>
            <a:pathLst>
              <a:path w="2230037" h="2230037">
                <a:moveTo>
                  <a:pt x="0" y="0"/>
                </a:moveTo>
                <a:lnTo>
                  <a:pt x="2230037" y="0"/>
                </a:lnTo>
                <a:lnTo>
                  <a:pt x="2230037" y="2230037"/>
                </a:lnTo>
                <a:lnTo>
                  <a:pt x="0" y="223003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9775493" y="9271143"/>
            <a:ext cx="5421843" cy="554787"/>
            <a:chOff x="0" y="-9525"/>
            <a:chExt cx="1427975" cy="14611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27975" cy="136592"/>
            </a:xfrm>
            <a:custGeom>
              <a:avLst/>
              <a:gdLst/>
              <a:ahLst/>
              <a:cxnLst/>
              <a:rect l="l" t="t" r="r" b="b"/>
              <a:pathLst>
                <a:path w="1427975" h="136592">
                  <a:moveTo>
                    <a:pt x="68296" y="0"/>
                  </a:moveTo>
                  <a:lnTo>
                    <a:pt x="1359679" y="0"/>
                  </a:lnTo>
                  <a:cubicBezTo>
                    <a:pt x="1377792" y="0"/>
                    <a:pt x="1395164" y="7195"/>
                    <a:pt x="1407972" y="20003"/>
                  </a:cubicBezTo>
                  <a:cubicBezTo>
                    <a:pt x="1420780" y="32811"/>
                    <a:pt x="1427975" y="50183"/>
                    <a:pt x="1427975" y="68296"/>
                  </a:cubicBezTo>
                  <a:lnTo>
                    <a:pt x="1427975" y="68296"/>
                  </a:lnTo>
                  <a:cubicBezTo>
                    <a:pt x="1427975" y="86409"/>
                    <a:pt x="1420780" y="103780"/>
                    <a:pt x="1407972" y="116588"/>
                  </a:cubicBezTo>
                  <a:cubicBezTo>
                    <a:pt x="1395164" y="129396"/>
                    <a:pt x="1377792" y="136592"/>
                    <a:pt x="1359679" y="136592"/>
                  </a:cubicBezTo>
                  <a:lnTo>
                    <a:pt x="68296" y="136592"/>
                  </a:lnTo>
                  <a:cubicBezTo>
                    <a:pt x="50183" y="136592"/>
                    <a:pt x="32811" y="129396"/>
                    <a:pt x="20003" y="116588"/>
                  </a:cubicBezTo>
                  <a:cubicBezTo>
                    <a:pt x="7195" y="103780"/>
                    <a:pt x="0" y="86409"/>
                    <a:pt x="0" y="68296"/>
                  </a:cubicBezTo>
                  <a:lnTo>
                    <a:pt x="0" y="68296"/>
                  </a:lnTo>
                  <a:cubicBezTo>
                    <a:pt x="0" y="50183"/>
                    <a:pt x="7195" y="32811"/>
                    <a:pt x="20003" y="20003"/>
                  </a:cubicBezTo>
                  <a:cubicBezTo>
                    <a:pt x="32811" y="7195"/>
                    <a:pt x="50183" y="0"/>
                    <a:pt x="68296" y="0"/>
                  </a:cubicBezTo>
                  <a:close/>
                </a:path>
              </a:pathLst>
            </a:custGeom>
            <a:solidFill>
              <a:srgbClr val="53655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1427975" cy="1461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0"/>
                </a:lnSpc>
              </a:pPr>
              <a:r>
                <a:rPr lang="en-US" sz="1800" b="1" dirty="0">
                  <a:solidFill>
                    <a:srgbClr val="EDEAD0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CLPM PASTORS' ON-BOARDING BOOTCAMP</a:t>
              </a:r>
            </a:p>
          </p:txBody>
        </p:sp>
      </p:grpSp>
      <p:sp>
        <p:nvSpPr>
          <p:cNvPr id="9" name="AutoShape 9"/>
          <p:cNvSpPr/>
          <p:nvPr/>
        </p:nvSpPr>
        <p:spPr>
          <a:xfrm>
            <a:off x="4634487" y="9566619"/>
            <a:ext cx="5278276" cy="0"/>
          </a:xfrm>
          <a:prstGeom prst="line">
            <a:avLst/>
          </a:prstGeom>
          <a:ln w="38100" cap="rnd">
            <a:solidFill>
              <a:srgbClr val="53655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1861949" y="1918117"/>
            <a:ext cx="11972083" cy="33855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PH" sz="4000" b="1" dirty="0"/>
              <a:t>VISION</a:t>
            </a:r>
          </a:p>
          <a:p>
            <a:endParaRPr lang="en-PH" sz="2000" b="1" dirty="0"/>
          </a:p>
          <a:p>
            <a:r>
              <a:rPr lang="en-PH" sz="4000" b="1" dirty="0"/>
              <a:t>To promote, Wholistic Health and spiritual transformation by integrating physical wellness and gospel-centered living - leading people not only</a:t>
            </a:r>
          </a:p>
          <a:p>
            <a:r>
              <a:rPr lang="en-PH" sz="4000" b="1" dirty="0"/>
              <a:t>to a healthy body but to a saved soul in Christ.</a:t>
            </a:r>
            <a:endParaRPr lang="en-PH" sz="40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E67D57A-E62D-B0D3-3E61-E720112A8C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47991" y="8535101"/>
            <a:ext cx="1806962" cy="18069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80975" y="6746876"/>
            <a:ext cx="16057932" cy="4396110"/>
          </a:xfrm>
          <a:custGeom>
            <a:avLst/>
            <a:gdLst/>
            <a:ahLst/>
            <a:cxnLst/>
            <a:rect l="l" t="t" r="r" b="b"/>
            <a:pathLst>
              <a:path w="16057932" h="4396110">
                <a:moveTo>
                  <a:pt x="0" y="0"/>
                </a:moveTo>
                <a:lnTo>
                  <a:pt x="16057932" y="0"/>
                </a:lnTo>
                <a:lnTo>
                  <a:pt x="16057932" y="4396110"/>
                </a:lnTo>
                <a:lnTo>
                  <a:pt x="0" y="439611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5000"/>
            </a:blip>
            <a:stretch>
              <a:fillRect t="-14336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671806" y="0"/>
            <a:ext cx="2616194" cy="10287000"/>
          </a:xfrm>
          <a:custGeom>
            <a:avLst/>
            <a:gdLst/>
            <a:ahLst/>
            <a:cxnLst/>
            <a:rect l="l" t="t" r="r" b="b"/>
            <a:pathLst>
              <a:path w="2616194" h="10287000">
                <a:moveTo>
                  <a:pt x="0" y="0"/>
                </a:moveTo>
                <a:lnTo>
                  <a:pt x="2616194" y="0"/>
                </a:lnTo>
                <a:lnTo>
                  <a:pt x="261619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74701" t="-7576" r="-97419" b="-879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545975" y="8068111"/>
            <a:ext cx="3879630" cy="2997014"/>
          </a:xfrm>
          <a:custGeom>
            <a:avLst/>
            <a:gdLst/>
            <a:ahLst/>
            <a:cxnLst/>
            <a:rect l="l" t="t" r="r" b="b"/>
            <a:pathLst>
              <a:path w="3879630" h="2997014">
                <a:moveTo>
                  <a:pt x="0" y="0"/>
                </a:moveTo>
                <a:lnTo>
                  <a:pt x="3879630" y="0"/>
                </a:lnTo>
                <a:lnTo>
                  <a:pt x="3879630" y="2997015"/>
                </a:lnTo>
                <a:lnTo>
                  <a:pt x="0" y="299701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40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864885" y="339322"/>
            <a:ext cx="2230037" cy="2230037"/>
          </a:xfrm>
          <a:custGeom>
            <a:avLst/>
            <a:gdLst/>
            <a:ahLst/>
            <a:cxnLst/>
            <a:rect l="l" t="t" r="r" b="b"/>
            <a:pathLst>
              <a:path w="2230037" h="2230037">
                <a:moveTo>
                  <a:pt x="0" y="0"/>
                </a:moveTo>
                <a:lnTo>
                  <a:pt x="2230037" y="0"/>
                </a:lnTo>
                <a:lnTo>
                  <a:pt x="2230037" y="2230037"/>
                </a:lnTo>
                <a:lnTo>
                  <a:pt x="0" y="223003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9775493" y="9271143"/>
            <a:ext cx="5421843" cy="554787"/>
            <a:chOff x="0" y="-9525"/>
            <a:chExt cx="1427975" cy="14611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27975" cy="136592"/>
            </a:xfrm>
            <a:custGeom>
              <a:avLst/>
              <a:gdLst/>
              <a:ahLst/>
              <a:cxnLst/>
              <a:rect l="l" t="t" r="r" b="b"/>
              <a:pathLst>
                <a:path w="1427975" h="136592">
                  <a:moveTo>
                    <a:pt x="68296" y="0"/>
                  </a:moveTo>
                  <a:lnTo>
                    <a:pt x="1359679" y="0"/>
                  </a:lnTo>
                  <a:cubicBezTo>
                    <a:pt x="1377792" y="0"/>
                    <a:pt x="1395164" y="7195"/>
                    <a:pt x="1407972" y="20003"/>
                  </a:cubicBezTo>
                  <a:cubicBezTo>
                    <a:pt x="1420780" y="32811"/>
                    <a:pt x="1427975" y="50183"/>
                    <a:pt x="1427975" y="68296"/>
                  </a:cubicBezTo>
                  <a:lnTo>
                    <a:pt x="1427975" y="68296"/>
                  </a:lnTo>
                  <a:cubicBezTo>
                    <a:pt x="1427975" y="86409"/>
                    <a:pt x="1420780" y="103780"/>
                    <a:pt x="1407972" y="116588"/>
                  </a:cubicBezTo>
                  <a:cubicBezTo>
                    <a:pt x="1395164" y="129396"/>
                    <a:pt x="1377792" y="136592"/>
                    <a:pt x="1359679" y="136592"/>
                  </a:cubicBezTo>
                  <a:lnTo>
                    <a:pt x="68296" y="136592"/>
                  </a:lnTo>
                  <a:cubicBezTo>
                    <a:pt x="50183" y="136592"/>
                    <a:pt x="32811" y="129396"/>
                    <a:pt x="20003" y="116588"/>
                  </a:cubicBezTo>
                  <a:cubicBezTo>
                    <a:pt x="7195" y="103780"/>
                    <a:pt x="0" y="86409"/>
                    <a:pt x="0" y="68296"/>
                  </a:cubicBezTo>
                  <a:lnTo>
                    <a:pt x="0" y="68296"/>
                  </a:lnTo>
                  <a:cubicBezTo>
                    <a:pt x="0" y="50183"/>
                    <a:pt x="7195" y="32811"/>
                    <a:pt x="20003" y="20003"/>
                  </a:cubicBezTo>
                  <a:cubicBezTo>
                    <a:pt x="32811" y="7195"/>
                    <a:pt x="50183" y="0"/>
                    <a:pt x="68296" y="0"/>
                  </a:cubicBezTo>
                  <a:close/>
                </a:path>
              </a:pathLst>
            </a:custGeom>
            <a:solidFill>
              <a:srgbClr val="53655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1427975" cy="1461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0"/>
                </a:lnSpc>
              </a:pPr>
              <a:r>
                <a:rPr lang="en-US" sz="1800" b="1" dirty="0">
                  <a:solidFill>
                    <a:srgbClr val="EDEAD0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CLPM PASTORS' ON-BOARDING BOOTCAMP</a:t>
              </a:r>
            </a:p>
          </p:txBody>
        </p:sp>
      </p:grpSp>
      <p:sp>
        <p:nvSpPr>
          <p:cNvPr id="9" name="AutoShape 9"/>
          <p:cNvSpPr/>
          <p:nvPr/>
        </p:nvSpPr>
        <p:spPr>
          <a:xfrm>
            <a:off x="4634487" y="9566619"/>
            <a:ext cx="5278276" cy="0"/>
          </a:xfrm>
          <a:prstGeom prst="line">
            <a:avLst/>
          </a:prstGeom>
          <a:ln w="38100" cap="rnd">
            <a:solidFill>
              <a:srgbClr val="53655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2057400" y="1897080"/>
            <a:ext cx="11972083" cy="41242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PH" sz="4000" b="1" dirty="0"/>
              <a:t>MISSION STATEMENT</a:t>
            </a:r>
          </a:p>
          <a:p>
            <a:endParaRPr lang="en-PH" sz="2000" b="1" dirty="0"/>
          </a:p>
          <a:p>
            <a:r>
              <a:rPr lang="en-PH" sz="4000" b="1" dirty="0"/>
              <a:t>To implement a Bible-grounded and Christ-centered Health ministry focused on the mission that serves as a strategic bridge for evangelism, nurturing the body, mind, and spirit toward complete healing and discipleship.</a:t>
            </a:r>
            <a:endParaRPr lang="en-PH" sz="40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D039EEC-3EC7-82BD-CC66-C953770FB0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47991" y="8535101"/>
            <a:ext cx="1806962" cy="1806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0144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80975" y="6746876"/>
            <a:ext cx="16057932" cy="4396110"/>
          </a:xfrm>
          <a:custGeom>
            <a:avLst/>
            <a:gdLst/>
            <a:ahLst/>
            <a:cxnLst/>
            <a:rect l="l" t="t" r="r" b="b"/>
            <a:pathLst>
              <a:path w="16057932" h="4396110">
                <a:moveTo>
                  <a:pt x="0" y="0"/>
                </a:moveTo>
                <a:lnTo>
                  <a:pt x="16057932" y="0"/>
                </a:lnTo>
                <a:lnTo>
                  <a:pt x="16057932" y="4396110"/>
                </a:lnTo>
                <a:lnTo>
                  <a:pt x="0" y="43961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</a:blip>
            <a:stretch>
              <a:fillRect t="-14336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671806" y="0"/>
            <a:ext cx="2616194" cy="10287000"/>
          </a:xfrm>
          <a:custGeom>
            <a:avLst/>
            <a:gdLst/>
            <a:ahLst/>
            <a:cxnLst/>
            <a:rect l="l" t="t" r="r" b="b"/>
            <a:pathLst>
              <a:path w="2616194" h="10287000">
                <a:moveTo>
                  <a:pt x="0" y="0"/>
                </a:moveTo>
                <a:lnTo>
                  <a:pt x="2616194" y="0"/>
                </a:lnTo>
                <a:lnTo>
                  <a:pt x="261619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74701" t="-7576" r="-97419" b="-879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545975" y="8068111"/>
            <a:ext cx="3879630" cy="2997014"/>
          </a:xfrm>
          <a:custGeom>
            <a:avLst/>
            <a:gdLst/>
            <a:ahLst/>
            <a:cxnLst/>
            <a:rect l="l" t="t" r="r" b="b"/>
            <a:pathLst>
              <a:path w="3879630" h="2997014">
                <a:moveTo>
                  <a:pt x="0" y="0"/>
                </a:moveTo>
                <a:lnTo>
                  <a:pt x="3879630" y="0"/>
                </a:lnTo>
                <a:lnTo>
                  <a:pt x="3879630" y="2997015"/>
                </a:lnTo>
                <a:lnTo>
                  <a:pt x="0" y="29970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0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864885" y="339322"/>
            <a:ext cx="2230037" cy="2230037"/>
          </a:xfrm>
          <a:custGeom>
            <a:avLst/>
            <a:gdLst/>
            <a:ahLst/>
            <a:cxnLst/>
            <a:rect l="l" t="t" r="r" b="b"/>
            <a:pathLst>
              <a:path w="2230037" h="2230037">
                <a:moveTo>
                  <a:pt x="0" y="0"/>
                </a:moveTo>
                <a:lnTo>
                  <a:pt x="2230037" y="0"/>
                </a:lnTo>
                <a:lnTo>
                  <a:pt x="2230037" y="2230037"/>
                </a:lnTo>
                <a:lnTo>
                  <a:pt x="0" y="22300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9775493" y="9307308"/>
            <a:ext cx="5421843" cy="518622"/>
            <a:chOff x="0" y="0"/>
            <a:chExt cx="1427975" cy="1365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27975" cy="136592"/>
            </a:xfrm>
            <a:custGeom>
              <a:avLst/>
              <a:gdLst/>
              <a:ahLst/>
              <a:cxnLst/>
              <a:rect l="l" t="t" r="r" b="b"/>
              <a:pathLst>
                <a:path w="1427975" h="136592">
                  <a:moveTo>
                    <a:pt x="68296" y="0"/>
                  </a:moveTo>
                  <a:lnTo>
                    <a:pt x="1359679" y="0"/>
                  </a:lnTo>
                  <a:cubicBezTo>
                    <a:pt x="1377792" y="0"/>
                    <a:pt x="1395164" y="7195"/>
                    <a:pt x="1407972" y="20003"/>
                  </a:cubicBezTo>
                  <a:cubicBezTo>
                    <a:pt x="1420780" y="32811"/>
                    <a:pt x="1427975" y="50183"/>
                    <a:pt x="1427975" y="68296"/>
                  </a:cubicBezTo>
                  <a:lnTo>
                    <a:pt x="1427975" y="68296"/>
                  </a:lnTo>
                  <a:cubicBezTo>
                    <a:pt x="1427975" y="86409"/>
                    <a:pt x="1420780" y="103780"/>
                    <a:pt x="1407972" y="116588"/>
                  </a:cubicBezTo>
                  <a:cubicBezTo>
                    <a:pt x="1395164" y="129396"/>
                    <a:pt x="1377792" y="136592"/>
                    <a:pt x="1359679" y="136592"/>
                  </a:cubicBezTo>
                  <a:lnTo>
                    <a:pt x="68296" y="136592"/>
                  </a:lnTo>
                  <a:cubicBezTo>
                    <a:pt x="50183" y="136592"/>
                    <a:pt x="32811" y="129396"/>
                    <a:pt x="20003" y="116588"/>
                  </a:cubicBezTo>
                  <a:cubicBezTo>
                    <a:pt x="7195" y="103780"/>
                    <a:pt x="0" y="86409"/>
                    <a:pt x="0" y="68296"/>
                  </a:cubicBezTo>
                  <a:lnTo>
                    <a:pt x="0" y="68296"/>
                  </a:lnTo>
                  <a:cubicBezTo>
                    <a:pt x="0" y="50183"/>
                    <a:pt x="7195" y="32811"/>
                    <a:pt x="20003" y="20003"/>
                  </a:cubicBezTo>
                  <a:cubicBezTo>
                    <a:pt x="32811" y="7195"/>
                    <a:pt x="50183" y="0"/>
                    <a:pt x="68296" y="0"/>
                  </a:cubicBezTo>
                  <a:close/>
                </a:path>
              </a:pathLst>
            </a:custGeom>
            <a:solidFill>
              <a:srgbClr val="53655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1427975" cy="1461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0"/>
                </a:lnSpc>
              </a:pPr>
              <a:r>
                <a:rPr lang="en-US" sz="1800" b="1">
                  <a:solidFill>
                    <a:srgbClr val="EDEAD0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CLPM PASTORS' ON-BOARDING BOOTCAMP</a:t>
              </a:r>
            </a:p>
          </p:txBody>
        </p:sp>
      </p:grpSp>
      <p:sp>
        <p:nvSpPr>
          <p:cNvPr id="9" name="AutoShape 9"/>
          <p:cNvSpPr/>
          <p:nvPr/>
        </p:nvSpPr>
        <p:spPr>
          <a:xfrm>
            <a:off x="4634487" y="9566619"/>
            <a:ext cx="5278276" cy="0"/>
          </a:xfrm>
          <a:prstGeom prst="line">
            <a:avLst/>
          </a:prstGeom>
          <a:ln w="38100" cap="rnd">
            <a:solidFill>
              <a:srgbClr val="53655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AutoShape 11"/>
          <p:cNvSpPr/>
          <p:nvPr/>
        </p:nvSpPr>
        <p:spPr>
          <a:xfrm>
            <a:off x="4292255" y="2569283"/>
            <a:ext cx="0" cy="3266099"/>
          </a:xfrm>
          <a:prstGeom prst="line">
            <a:avLst/>
          </a:prstGeom>
          <a:ln w="95250" cap="rnd">
            <a:solidFill>
              <a:srgbClr val="418D4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5165979" y="2536936"/>
            <a:ext cx="7956042" cy="34368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383"/>
              </a:lnSpc>
            </a:pPr>
            <a:r>
              <a:rPr lang="en-US" sz="13383" spc="334" dirty="0">
                <a:solidFill>
                  <a:srgbClr val="31403D"/>
                </a:solidFill>
                <a:latin typeface="Brans-DemiBold"/>
                <a:ea typeface="Brans-DemiBold"/>
                <a:cs typeface="Brans-DemiBold"/>
                <a:sym typeface="Brans-DemiBold"/>
              </a:rPr>
              <a:t>Calendar of Activities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EC1FFF6-321D-A1E1-EBA1-0F7617ADA1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467636" y="7353300"/>
            <a:ext cx="1806962" cy="18069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80975" y="6746876"/>
            <a:ext cx="16057932" cy="4396110"/>
          </a:xfrm>
          <a:custGeom>
            <a:avLst/>
            <a:gdLst/>
            <a:ahLst/>
            <a:cxnLst/>
            <a:rect l="l" t="t" r="r" b="b"/>
            <a:pathLst>
              <a:path w="16057932" h="4396110">
                <a:moveTo>
                  <a:pt x="0" y="0"/>
                </a:moveTo>
                <a:lnTo>
                  <a:pt x="16057932" y="0"/>
                </a:lnTo>
                <a:lnTo>
                  <a:pt x="16057932" y="4396110"/>
                </a:lnTo>
                <a:lnTo>
                  <a:pt x="0" y="439611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5000"/>
            </a:blip>
            <a:stretch>
              <a:fillRect t="-14336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671806" y="0"/>
            <a:ext cx="2616194" cy="10287000"/>
          </a:xfrm>
          <a:custGeom>
            <a:avLst/>
            <a:gdLst/>
            <a:ahLst/>
            <a:cxnLst/>
            <a:rect l="l" t="t" r="r" b="b"/>
            <a:pathLst>
              <a:path w="2616194" h="10287000">
                <a:moveTo>
                  <a:pt x="0" y="0"/>
                </a:moveTo>
                <a:lnTo>
                  <a:pt x="2616194" y="0"/>
                </a:lnTo>
                <a:lnTo>
                  <a:pt x="261619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74701" t="-7576" r="-97419" b="-879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545975" y="8068111"/>
            <a:ext cx="3879630" cy="2997014"/>
          </a:xfrm>
          <a:custGeom>
            <a:avLst/>
            <a:gdLst/>
            <a:ahLst/>
            <a:cxnLst/>
            <a:rect l="l" t="t" r="r" b="b"/>
            <a:pathLst>
              <a:path w="3879630" h="2997014">
                <a:moveTo>
                  <a:pt x="0" y="0"/>
                </a:moveTo>
                <a:lnTo>
                  <a:pt x="3879630" y="0"/>
                </a:lnTo>
                <a:lnTo>
                  <a:pt x="3879630" y="2997015"/>
                </a:lnTo>
                <a:lnTo>
                  <a:pt x="0" y="299701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40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864885" y="339322"/>
            <a:ext cx="2230037" cy="2230037"/>
          </a:xfrm>
          <a:custGeom>
            <a:avLst/>
            <a:gdLst/>
            <a:ahLst/>
            <a:cxnLst/>
            <a:rect l="l" t="t" r="r" b="b"/>
            <a:pathLst>
              <a:path w="2230037" h="2230037">
                <a:moveTo>
                  <a:pt x="0" y="0"/>
                </a:moveTo>
                <a:lnTo>
                  <a:pt x="2230037" y="0"/>
                </a:lnTo>
                <a:lnTo>
                  <a:pt x="2230037" y="2230037"/>
                </a:lnTo>
                <a:lnTo>
                  <a:pt x="0" y="223003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9775493" y="9307308"/>
            <a:ext cx="5421843" cy="518622"/>
            <a:chOff x="0" y="0"/>
            <a:chExt cx="1427975" cy="1365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27975" cy="136592"/>
            </a:xfrm>
            <a:custGeom>
              <a:avLst/>
              <a:gdLst/>
              <a:ahLst/>
              <a:cxnLst/>
              <a:rect l="l" t="t" r="r" b="b"/>
              <a:pathLst>
                <a:path w="1427975" h="136592">
                  <a:moveTo>
                    <a:pt x="68296" y="0"/>
                  </a:moveTo>
                  <a:lnTo>
                    <a:pt x="1359679" y="0"/>
                  </a:lnTo>
                  <a:cubicBezTo>
                    <a:pt x="1377792" y="0"/>
                    <a:pt x="1395164" y="7195"/>
                    <a:pt x="1407972" y="20003"/>
                  </a:cubicBezTo>
                  <a:cubicBezTo>
                    <a:pt x="1420780" y="32811"/>
                    <a:pt x="1427975" y="50183"/>
                    <a:pt x="1427975" y="68296"/>
                  </a:cubicBezTo>
                  <a:lnTo>
                    <a:pt x="1427975" y="68296"/>
                  </a:lnTo>
                  <a:cubicBezTo>
                    <a:pt x="1427975" y="86409"/>
                    <a:pt x="1420780" y="103780"/>
                    <a:pt x="1407972" y="116588"/>
                  </a:cubicBezTo>
                  <a:cubicBezTo>
                    <a:pt x="1395164" y="129396"/>
                    <a:pt x="1377792" y="136592"/>
                    <a:pt x="1359679" y="136592"/>
                  </a:cubicBezTo>
                  <a:lnTo>
                    <a:pt x="68296" y="136592"/>
                  </a:lnTo>
                  <a:cubicBezTo>
                    <a:pt x="50183" y="136592"/>
                    <a:pt x="32811" y="129396"/>
                    <a:pt x="20003" y="116588"/>
                  </a:cubicBezTo>
                  <a:cubicBezTo>
                    <a:pt x="7195" y="103780"/>
                    <a:pt x="0" y="86409"/>
                    <a:pt x="0" y="68296"/>
                  </a:cubicBezTo>
                  <a:lnTo>
                    <a:pt x="0" y="68296"/>
                  </a:lnTo>
                  <a:cubicBezTo>
                    <a:pt x="0" y="50183"/>
                    <a:pt x="7195" y="32811"/>
                    <a:pt x="20003" y="20003"/>
                  </a:cubicBezTo>
                  <a:cubicBezTo>
                    <a:pt x="32811" y="7195"/>
                    <a:pt x="50183" y="0"/>
                    <a:pt x="68296" y="0"/>
                  </a:cubicBezTo>
                  <a:close/>
                </a:path>
              </a:pathLst>
            </a:custGeom>
            <a:solidFill>
              <a:srgbClr val="53655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1427975" cy="1461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0"/>
                </a:lnSpc>
              </a:pPr>
              <a:r>
                <a:rPr lang="en-US" sz="1800" b="1">
                  <a:solidFill>
                    <a:srgbClr val="EDEAD0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CLPM PASTORS' ON-BOARDING BOOTCAMP</a:t>
              </a:r>
            </a:p>
          </p:txBody>
        </p:sp>
      </p:grpSp>
      <p:sp>
        <p:nvSpPr>
          <p:cNvPr id="9" name="AutoShape 9"/>
          <p:cNvSpPr/>
          <p:nvPr/>
        </p:nvSpPr>
        <p:spPr>
          <a:xfrm>
            <a:off x="4634487" y="9566619"/>
            <a:ext cx="5278276" cy="0"/>
          </a:xfrm>
          <a:prstGeom prst="line">
            <a:avLst/>
          </a:prstGeom>
          <a:ln w="38100" cap="rnd">
            <a:solidFill>
              <a:srgbClr val="53655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AutoShape 11"/>
          <p:cNvSpPr/>
          <p:nvPr/>
        </p:nvSpPr>
        <p:spPr>
          <a:xfrm>
            <a:off x="4292255" y="2569283"/>
            <a:ext cx="0" cy="3266099"/>
          </a:xfrm>
          <a:prstGeom prst="line">
            <a:avLst/>
          </a:prstGeom>
          <a:ln w="95250" cap="rnd">
            <a:solidFill>
              <a:srgbClr val="418D4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5044225" y="1218202"/>
            <a:ext cx="9693005" cy="34399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3383"/>
              </a:lnSpc>
            </a:pPr>
            <a:r>
              <a:rPr lang="en-US" sz="8800" spc="334" dirty="0">
                <a:solidFill>
                  <a:srgbClr val="31403D"/>
                </a:solidFill>
                <a:latin typeface="Brans-DemiBold"/>
                <a:ea typeface="Brans-DemiBold"/>
                <a:cs typeface="Brans-DemiBold"/>
                <a:sym typeface="Brans-DemiBold"/>
              </a:rPr>
              <a:t> </a:t>
            </a:r>
          </a:p>
          <a:p>
            <a:pPr algn="l">
              <a:lnSpc>
                <a:spcPts val="13383"/>
              </a:lnSpc>
            </a:pPr>
            <a:r>
              <a:rPr lang="en-US" sz="13400" spc="334" dirty="0">
                <a:solidFill>
                  <a:srgbClr val="31403D"/>
                </a:solidFill>
                <a:latin typeface="Brans-DemiBold"/>
                <a:ea typeface="Brans-DemiBold"/>
                <a:cs typeface="Brans-DemiBold"/>
                <a:sym typeface="Brans-DemiBold"/>
              </a:rPr>
              <a:t>CORE TEAM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AC26E58-9EFB-A765-3DEA-C41787872C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467636" y="7353300"/>
            <a:ext cx="1806962" cy="1806962"/>
          </a:xfrm>
          <a:prstGeom prst="rect">
            <a:avLst/>
          </a:prstGeom>
        </p:spPr>
      </p:pic>
      <p:sp>
        <p:nvSpPr>
          <p:cNvPr id="20" name="TextBox 12">
            <a:extLst>
              <a:ext uri="{FF2B5EF4-FFF2-40B4-BE49-F238E27FC236}">
                <a16:creationId xmlns:a16="http://schemas.microsoft.com/office/drawing/2014/main" id="{0CF7F5B2-6B0F-98C1-B42C-187A1F0AEF5A}"/>
              </a:ext>
            </a:extLst>
          </p:cNvPr>
          <p:cNvSpPr txBox="1"/>
          <p:nvPr/>
        </p:nvSpPr>
        <p:spPr>
          <a:xfrm>
            <a:off x="5044225" y="4022842"/>
            <a:ext cx="9326181" cy="15467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3383"/>
              </a:lnSpc>
            </a:pPr>
            <a:r>
              <a:rPr lang="en-US" sz="9600" spc="334" dirty="0">
                <a:solidFill>
                  <a:srgbClr val="31403D"/>
                </a:solidFill>
                <a:latin typeface="Brans-DemiBold"/>
                <a:ea typeface="Brans-DemiBold"/>
                <a:cs typeface="Brans-DemiBold"/>
                <a:sym typeface="Brans-DemiBold"/>
              </a:rPr>
              <a:t>FORMATION &amp; ORIENTATION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80975" y="6746876"/>
            <a:ext cx="16057932" cy="4396110"/>
          </a:xfrm>
          <a:custGeom>
            <a:avLst/>
            <a:gdLst/>
            <a:ahLst/>
            <a:cxnLst/>
            <a:rect l="l" t="t" r="r" b="b"/>
            <a:pathLst>
              <a:path w="16057932" h="4396110">
                <a:moveTo>
                  <a:pt x="0" y="0"/>
                </a:moveTo>
                <a:lnTo>
                  <a:pt x="16057932" y="0"/>
                </a:lnTo>
                <a:lnTo>
                  <a:pt x="16057932" y="4396110"/>
                </a:lnTo>
                <a:lnTo>
                  <a:pt x="0" y="43961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</a:blip>
            <a:stretch>
              <a:fillRect t="-14336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295810" y="51979"/>
            <a:ext cx="2616194" cy="10287000"/>
          </a:xfrm>
          <a:custGeom>
            <a:avLst/>
            <a:gdLst/>
            <a:ahLst/>
            <a:cxnLst/>
            <a:rect l="l" t="t" r="r" b="b"/>
            <a:pathLst>
              <a:path w="2616194" h="10287000">
                <a:moveTo>
                  <a:pt x="0" y="0"/>
                </a:moveTo>
                <a:lnTo>
                  <a:pt x="2616194" y="0"/>
                </a:lnTo>
                <a:lnTo>
                  <a:pt x="261619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74701" t="-7576" r="-97419" b="-879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545975" y="8068111"/>
            <a:ext cx="3879630" cy="2997014"/>
          </a:xfrm>
          <a:custGeom>
            <a:avLst/>
            <a:gdLst/>
            <a:ahLst/>
            <a:cxnLst/>
            <a:rect l="l" t="t" r="r" b="b"/>
            <a:pathLst>
              <a:path w="3879630" h="2997014">
                <a:moveTo>
                  <a:pt x="0" y="0"/>
                </a:moveTo>
                <a:lnTo>
                  <a:pt x="3879630" y="0"/>
                </a:lnTo>
                <a:lnTo>
                  <a:pt x="3879630" y="2997015"/>
                </a:lnTo>
                <a:lnTo>
                  <a:pt x="0" y="29970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0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864885" y="339322"/>
            <a:ext cx="2230037" cy="2230037"/>
          </a:xfrm>
          <a:custGeom>
            <a:avLst/>
            <a:gdLst/>
            <a:ahLst/>
            <a:cxnLst/>
            <a:rect l="l" t="t" r="r" b="b"/>
            <a:pathLst>
              <a:path w="2230037" h="2230037">
                <a:moveTo>
                  <a:pt x="0" y="0"/>
                </a:moveTo>
                <a:lnTo>
                  <a:pt x="2230037" y="0"/>
                </a:lnTo>
                <a:lnTo>
                  <a:pt x="2230037" y="2230037"/>
                </a:lnTo>
                <a:lnTo>
                  <a:pt x="0" y="22300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9775493" y="9307308"/>
            <a:ext cx="5421843" cy="518622"/>
            <a:chOff x="0" y="0"/>
            <a:chExt cx="1427975" cy="1365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27975" cy="136592"/>
            </a:xfrm>
            <a:custGeom>
              <a:avLst/>
              <a:gdLst/>
              <a:ahLst/>
              <a:cxnLst/>
              <a:rect l="l" t="t" r="r" b="b"/>
              <a:pathLst>
                <a:path w="1427975" h="136592">
                  <a:moveTo>
                    <a:pt x="68296" y="0"/>
                  </a:moveTo>
                  <a:lnTo>
                    <a:pt x="1359679" y="0"/>
                  </a:lnTo>
                  <a:cubicBezTo>
                    <a:pt x="1377792" y="0"/>
                    <a:pt x="1395164" y="7195"/>
                    <a:pt x="1407972" y="20003"/>
                  </a:cubicBezTo>
                  <a:cubicBezTo>
                    <a:pt x="1420780" y="32811"/>
                    <a:pt x="1427975" y="50183"/>
                    <a:pt x="1427975" y="68296"/>
                  </a:cubicBezTo>
                  <a:lnTo>
                    <a:pt x="1427975" y="68296"/>
                  </a:lnTo>
                  <a:cubicBezTo>
                    <a:pt x="1427975" y="86409"/>
                    <a:pt x="1420780" y="103780"/>
                    <a:pt x="1407972" y="116588"/>
                  </a:cubicBezTo>
                  <a:cubicBezTo>
                    <a:pt x="1395164" y="129396"/>
                    <a:pt x="1377792" y="136592"/>
                    <a:pt x="1359679" y="136592"/>
                  </a:cubicBezTo>
                  <a:lnTo>
                    <a:pt x="68296" y="136592"/>
                  </a:lnTo>
                  <a:cubicBezTo>
                    <a:pt x="50183" y="136592"/>
                    <a:pt x="32811" y="129396"/>
                    <a:pt x="20003" y="116588"/>
                  </a:cubicBezTo>
                  <a:cubicBezTo>
                    <a:pt x="7195" y="103780"/>
                    <a:pt x="0" y="86409"/>
                    <a:pt x="0" y="68296"/>
                  </a:cubicBezTo>
                  <a:lnTo>
                    <a:pt x="0" y="68296"/>
                  </a:lnTo>
                  <a:cubicBezTo>
                    <a:pt x="0" y="50183"/>
                    <a:pt x="7195" y="32811"/>
                    <a:pt x="20003" y="20003"/>
                  </a:cubicBezTo>
                  <a:cubicBezTo>
                    <a:pt x="32811" y="7195"/>
                    <a:pt x="50183" y="0"/>
                    <a:pt x="68296" y="0"/>
                  </a:cubicBezTo>
                  <a:close/>
                </a:path>
              </a:pathLst>
            </a:custGeom>
            <a:solidFill>
              <a:srgbClr val="53655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1427975" cy="1461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0"/>
                </a:lnSpc>
              </a:pPr>
              <a:r>
                <a:rPr lang="en-US" sz="1800" b="1">
                  <a:solidFill>
                    <a:srgbClr val="EDEAD0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CLPM PASTORS' ON-BOARDING BOOTCAMP</a:t>
              </a:r>
            </a:p>
          </p:txBody>
        </p:sp>
      </p:grpSp>
      <p:sp>
        <p:nvSpPr>
          <p:cNvPr id="9" name="AutoShape 9"/>
          <p:cNvSpPr/>
          <p:nvPr/>
        </p:nvSpPr>
        <p:spPr>
          <a:xfrm>
            <a:off x="4634487" y="9566619"/>
            <a:ext cx="5278276" cy="0"/>
          </a:xfrm>
          <a:prstGeom prst="line">
            <a:avLst/>
          </a:prstGeom>
          <a:ln w="38100" cap="rnd">
            <a:solidFill>
              <a:srgbClr val="53655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2358587" y="1463788"/>
            <a:ext cx="9497882" cy="1163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975"/>
              </a:lnSpc>
            </a:pPr>
            <a:r>
              <a:rPr lang="en-US" sz="7500" spc="187" dirty="0">
                <a:solidFill>
                  <a:srgbClr val="2B8500"/>
                </a:solidFill>
                <a:latin typeface="Brans-DemiBold"/>
                <a:ea typeface="Brans-DemiBold"/>
                <a:cs typeface="Brans-DemiBold"/>
                <a:sym typeface="Brans-DemiBold"/>
              </a:rPr>
              <a:t>SCHEDULE (Virtual Meeting 7:30PM)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358588" y="2854438"/>
            <a:ext cx="5566212" cy="12154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899"/>
              </a:lnSpc>
            </a:pPr>
            <a:br>
              <a:rPr lang="en-PH" sz="3600" dirty="0"/>
            </a:br>
            <a:endParaRPr lang="en-US" sz="3499" b="1" dirty="0">
              <a:solidFill>
                <a:srgbClr val="31403D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1556195" y="1349669"/>
            <a:ext cx="0" cy="5990384"/>
          </a:xfrm>
          <a:prstGeom prst="line">
            <a:avLst/>
          </a:prstGeom>
          <a:ln w="95250" cap="rnd">
            <a:solidFill>
              <a:srgbClr val="5BAB5A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3421A4C-1EA7-04C1-9A75-C7638B3EC2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467636" y="7353300"/>
            <a:ext cx="1806962" cy="1806962"/>
          </a:xfrm>
          <a:prstGeom prst="rect">
            <a:avLst/>
          </a:prstGeom>
        </p:spPr>
      </p:pic>
      <p:sp>
        <p:nvSpPr>
          <p:cNvPr id="16" name="TextBox 11">
            <a:extLst>
              <a:ext uri="{FF2B5EF4-FFF2-40B4-BE49-F238E27FC236}">
                <a16:creationId xmlns:a16="http://schemas.microsoft.com/office/drawing/2014/main" id="{5BF70E90-363C-99A7-3B13-A4C1D034162D}"/>
              </a:ext>
            </a:extLst>
          </p:cNvPr>
          <p:cNvSpPr txBox="1"/>
          <p:nvPr/>
        </p:nvSpPr>
        <p:spPr>
          <a:xfrm>
            <a:off x="2485790" y="2813069"/>
            <a:ext cx="5566212" cy="37289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899"/>
              </a:lnSpc>
            </a:pPr>
            <a:r>
              <a:rPr lang="en-PH" sz="3600" b="0" i="0" dirty="0">
                <a:solidFill>
                  <a:srgbClr val="000000"/>
                </a:solidFill>
                <a:effectLst/>
                <a:latin typeface="system-ui"/>
              </a:rPr>
              <a:t>Area 1 - January 25 	</a:t>
            </a:r>
          </a:p>
          <a:p>
            <a:pPr algn="l">
              <a:lnSpc>
                <a:spcPts val="4899"/>
              </a:lnSpc>
            </a:pPr>
            <a:r>
              <a:rPr lang="en-PH" sz="3600" b="0" i="0" dirty="0">
                <a:solidFill>
                  <a:srgbClr val="000000"/>
                </a:solidFill>
                <a:effectLst/>
                <a:latin typeface="system-ui"/>
              </a:rPr>
              <a:t>Area 2 - February 1 </a:t>
            </a:r>
          </a:p>
          <a:p>
            <a:pPr algn="l">
              <a:lnSpc>
                <a:spcPts val="4899"/>
              </a:lnSpc>
            </a:pPr>
            <a:r>
              <a:rPr lang="en-PH" sz="3600" b="0" i="0" dirty="0">
                <a:solidFill>
                  <a:srgbClr val="000000"/>
                </a:solidFill>
                <a:effectLst/>
                <a:latin typeface="system-ui"/>
              </a:rPr>
              <a:t>Area 3 - February 8</a:t>
            </a:r>
          </a:p>
          <a:p>
            <a:pPr algn="l">
              <a:lnSpc>
                <a:spcPts val="4899"/>
              </a:lnSpc>
            </a:pPr>
            <a:r>
              <a:rPr lang="en-PH" sz="3600" b="0" i="0" dirty="0">
                <a:solidFill>
                  <a:srgbClr val="000000"/>
                </a:solidFill>
                <a:effectLst/>
                <a:latin typeface="system-ui"/>
              </a:rPr>
              <a:t>Area 4 – </a:t>
            </a:r>
            <a:r>
              <a:rPr lang="en-PH" sz="3600" dirty="0">
                <a:solidFill>
                  <a:srgbClr val="000000"/>
                </a:solidFill>
                <a:latin typeface="system-ui"/>
              </a:rPr>
              <a:t>February 15</a:t>
            </a:r>
            <a:endParaRPr lang="en-PH" sz="3600" b="0" i="0" dirty="0">
              <a:solidFill>
                <a:srgbClr val="000000"/>
              </a:solidFill>
              <a:effectLst/>
              <a:latin typeface="system-ui"/>
            </a:endParaRPr>
          </a:p>
          <a:p>
            <a:pPr algn="l">
              <a:lnSpc>
                <a:spcPts val="4899"/>
              </a:lnSpc>
            </a:pPr>
            <a:r>
              <a:rPr lang="en-PH" sz="3600" b="0" i="0" dirty="0">
                <a:solidFill>
                  <a:srgbClr val="000000"/>
                </a:solidFill>
                <a:effectLst/>
                <a:latin typeface="system-ui"/>
              </a:rPr>
              <a:t>Area 5 - February </a:t>
            </a:r>
            <a:r>
              <a:rPr lang="en-PH" sz="3600" dirty="0">
                <a:solidFill>
                  <a:srgbClr val="000000"/>
                </a:solidFill>
                <a:latin typeface="system-ui"/>
              </a:rPr>
              <a:t>22</a:t>
            </a:r>
            <a:br>
              <a:rPr lang="en-PH" sz="3600" dirty="0"/>
            </a:br>
            <a:endParaRPr lang="en-US" sz="3499" b="1" dirty="0">
              <a:solidFill>
                <a:srgbClr val="31403D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80975" y="6746876"/>
            <a:ext cx="16057932" cy="4396110"/>
          </a:xfrm>
          <a:custGeom>
            <a:avLst/>
            <a:gdLst/>
            <a:ahLst/>
            <a:cxnLst/>
            <a:rect l="l" t="t" r="r" b="b"/>
            <a:pathLst>
              <a:path w="16057932" h="4396110">
                <a:moveTo>
                  <a:pt x="0" y="0"/>
                </a:moveTo>
                <a:lnTo>
                  <a:pt x="16057932" y="0"/>
                </a:lnTo>
                <a:lnTo>
                  <a:pt x="16057932" y="4396110"/>
                </a:lnTo>
                <a:lnTo>
                  <a:pt x="0" y="43961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</a:blip>
            <a:stretch>
              <a:fillRect t="-14336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671806" y="0"/>
            <a:ext cx="2616194" cy="10287000"/>
          </a:xfrm>
          <a:custGeom>
            <a:avLst/>
            <a:gdLst/>
            <a:ahLst/>
            <a:cxnLst/>
            <a:rect l="l" t="t" r="r" b="b"/>
            <a:pathLst>
              <a:path w="2616194" h="10287000">
                <a:moveTo>
                  <a:pt x="0" y="0"/>
                </a:moveTo>
                <a:lnTo>
                  <a:pt x="2616194" y="0"/>
                </a:lnTo>
                <a:lnTo>
                  <a:pt x="261619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74701" t="-7576" r="-97419" b="-879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545975" y="8068111"/>
            <a:ext cx="3879630" cy="2997014"/>
          </a:xfrm>
          <a:custGeom>
            <a:avLst/>
            <a:gdLst/>
            <a:ahLst/>
            <a:cxnLst/>
            <a:rect l="l" t="t" r="r" b="b"/>
            <a:pathLst>
              <a:path w="3879630" h="2997014">
                <a:moveTo>
                  <a:pt x="0" y="0"/>
                </a:moveTo>
                <a:lnTo>
                  <a:pt x="3879630" y="0"/>
                </a:lnTo>
                <a:lnTo>
                  <a:pt x="3879630" y="2997015"/>
                </a:lnTo>
                <a:lnTo>
                  <a:pt x="0" y="29970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0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864885" y="339322"/>
            <a:ext cx="2230037" cy="2230037"/>
          </a:xfrm>
          <a:custGeom>
            <a:avLst/>
            <a:gdLst/>
            <a:ahLst/>
            <a:cxnLst/>
            <a:rect l="l" t="t" r="r" b="b"/>
            <a:pathLst>
              <a:path w="2230037" h="2230037">
                <a:moveTo>
                  <a:pt x="0" y="0"/>
                </a:moveTo>
                <a:lnTo>
                  <a:pt x="2230037" y="0"/>
                </a:lnTo>
                <a:lnTo>
                  <a:pt x="2230037" y="2230037"/>
                </a:lnTo>
                <a:lnTo>
                  <a:pt x="0" y="22300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9775493" y="9307308"/>
            <a:ext cx="5421843" cy="518622"/>
            <a:chOff x="0" y="0"/>
            <a:chExt cx="1427975" cy="1365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27975" cy="136592"/>
            </a:xfrm>
            <a:custGeom>
              <a:avLst/>
              <a:gdLst/>
              <a:ahLst/>
              <a:cxnLst/>
              <a:rect l="l" t="t" r="r" b="b"/>
              <a:pathLst>
                <a:path w="1427975" h="136592">
                  <a:moveTo>
                    <a:pt x="68296" y="0"/>
                  </a:moveTo>
                  <a:lnTo>
                    <a:pt x="1359679" y="0"/>
                  </a:lnTo>
                  <a:cubicBezTo>
                    <a:pt x="1377792" y="0"/>
                    <a:pt x="1395164" y="7195"/>
                    <a:pt x="1407972" y="20003"/>
                  </a:cubicBezTo>
                  <a:cubicBezTo>
                    <a:pt x="1420780" y="32811"/>
                    <a:pt x="1427975" y="50183"/>
                    <a:pt x="1427975" y="68296"/>
                  </a:cubicBezTo>
                  <a:lnTo>
                    <a:pt x="1427975" y="68296"/>
                  </a:lnTo>
                  <a:cubicBezTo>
                    <a:pt x="1427975" y="86409"/>
                    <a:pt x="1420780" y="103780"/>
                    <a:pt x="1407972" y="116588"/>
                  </a:cubicBezTo>
                  <a:cubicBezTo>
                    <a:pt x="1395164" y="129396"/>
                    <a:pt x="1377792" y="136592"/>
                    <a:pt x="1359679" y="136592"/>
                  </a:cubicBezTo>
                  <a:lnTo>
                    <a:pt x="68296" y="136592"/>
                  </a:lnTo>
                  <a:cubicBezTo>
                    <a:pt x="50183" y="136592"/>
                    <a:pt x="32811" y="129396"/>
                    <a:pt x="20003" y="116588"/>
                  </a:cubicBezTo>
                  <a:cubicBezTo>
                    <a:pt x="7195" y="103780"/>
                    <a:pt x="0" y="86409"/>
                    <a:pt x="0" y="68296"/>
                  </a:cubicBezTo>
                  <a:lnTo>
                    <a:pt x="0" y="68296"/>
                  </a:lnTo>
                  <a:cubicBezTo>
                    <a:pt x="0" y="50183"/>
                    <a:pt x="7195" y="32811"/>
                    <a:pt x="20003" y="20003"/>
                  </a:cubicBezTo>
                  <a:cubicBezTo>
                    <a:pt x="32811" y="7195"/>
                    <a:pt x="50183" y="0"/>
                    <a:pt x="68296" y="0"/>
                  </a:cubicBezTo>
                  <a:close/>
                </a:path>
              </a:pathLst>
            </a:custGeom>
            <a:solidFill>
              <a:srgbClr val="53655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1427975" cy="1461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0"/>
                </a:lnSpc>
              </a:pPr>
              <a:r>
                <a:rPr lang="en-US" sz="1800" b="1">
                  <a:solidFill>
                    <a:srgbClr val="EDEAD0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CLPM PASTORS' ON-BOARDING BOOTCAMP</a:t>
              </a:r>
            </a:p>
          </p:txBody>
        </p:sp>
      </p:grpSp>
      <p:sp>
        <p:nvSpPr>
          <p:cNvPr id="9" name="AutoShape 9"/>
          <p:cNvSpPr/>
          <p:nvPr/>
        </p:nvSpPr>
        <p:spPr>
          <a:xfrm>
            <a:off x="4634487" y="9566619"/>
            <a:ext cx="5278276" cy="0"/>
          </a:xfrm>
          <a:prstGeom prst="line">
            <a:avLst/>
          </a:prstGeom>
          <a:ln w="38100" cap="rnd">
            <a:solidFill>
              <a:srgbClr val="53655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AutoShape 12"/>
          <p:cNvSpPr/>
          <p:nvPr/>
        </p:nvSpPr>
        <p:spPr>
          <a:xfrm>
            <a:off x="1556195" y="1349669"/>
            <a:ext cx="0" cy="5990384"/>
          </a:xfrm>
          <a:prstGeom prst="line">
            <a:avLst/>
          </a:prstGeom>
          <a:ln w="95250" cap="rnd">
            <a:solidFill>
              <a:srgbClr val="5BAB5A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58564A2-0C41-2D56-2BD5-F6A098D433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47991" y="8535101"/>
            <a:ext cx="1806962" cy="1806962"/>
          </a:xfrm>
          <a:prstGeom prst="rect">
            <a:avLst/>
          </a:prstGeom>
        </p:spPr>
      </p:pic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55405147-7D17-37DB-606B-BD1AC53EAA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9679031"/>
              </p:ext>
            </p:extLst>
          </p:nvPr>
        </p:nvGraphicFramePr>
        <p:xfrm>
          <a:off x="1852630" y="480646"/>
          <a:ext cx="13626098" cy="79248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813049">
                  <a:extLst>
                    <a:ext uri="{9D8B030D-6E8A-4147-A177-3AD203B41FA5}">
                      <a16:colId xmlns:a16="http://schemas.microsoft.com/office/drawing/2014/main" val="3356330893"/>
                    </a:ext>
                  </a:extLst>
                </a:gridCol>
                <a:gridCol w="6813049">
                  <a:extLst>
                    <a:ext uri="{9D8B030D-6E8A-4147-A177-3AD203B41FA5}">
                      <a16:colId xmlns:a16="http://schemas.microsoft.com/office/drawing/2014/main" val="981413583"/>
                    </a:ext>
                  </a:extLst>
                </a:gridCol>
              </a:tblGrid>
              <a:tr h="693081">
                <a:tc>
                  <a:txBody>
                    <a:bodyPr/>
                    <a:lstStyle/>
                    <a:p>
                      <a:r>
                        <a:rPr lang="en-PH" sz="2000">
                          <a:effectLst/>
                          <a:latin typeface="Candara" panose="020E0502030303020204" pitchFamily="34" charset="0"/>
                        </a:rPr>
                        <a:t>Health Ministries Leaders &amp; APM Coordinators Formation &amp; Orientation</a:t>
                      </a:r>
                      <a:endParaRPr lang="en-PH" sz="200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71" marR="45871" marT="0" marB="0"/>
                </a:tc>
                <a:tc>
                  <a:txBody>
                    <a:bodyPr/>
                    <a:lstStyle/>
                    <a:p>
                      <a:r>
                        <a:rPr lang="en-PH" sz="2000">
                          <a:effectLst/>
                          <a:latin typeface="Candara" panose="020E0502030303020204" pitchFamily="34" charset="0"/>
                        </a:rPr>
                        <a:t>Area 1 - January 25 	</a:t>
                      </a:r>
                    </a:p>
                    <a:p>
                      <a:r>
                        <a:rPr lang="en-PH" sz="2000">
                          <a:effectLst/>
                          <a:latin typeface="Candara" panose="020E0502030303020204" pitchFamily="34" charset="0"/>
                        </a:rPr>
                        <a:t>Area 2 - February 1 </a:t>
                      </a:r>
                    </a:p>
                    <a:p>
                      <a:r>
                        <a:rPr lang="en-PH" sz="2000">
                          <a:effectLst/>
                          <a:latin typeface="Candara" panose="020E0502030303020204" pitchFamily="34" charset="0"/>
                        </a:rPr>
                        <a:t>Area 3 - February 8</a:t>
                      </a:r>
                    </a:p>
                    <a:p>
                      <a:r>
                        <a:rPr lang="en-PH" sz="2000">
                          <a:effectLst/>
                          <a:latin typeface="Candara" panose="020E0502030303020204" pitchFamily="34" charset="0"/>
                        </a:rPr>
                        <a:t>Area 4 – February 15</a:t>
                      </a:r>
                    </a:p>
                    <a:p>
                      <a:r>
                        <a:rPr lang="en-PH" sz="2000">
                          <a:effectLst/>
                          <a:latin typeface="Candara" panose="020E0502030303020204" pitchFamily="34" charset="0"/>
                        </a:rPr>
                        <a:t>Area 5 - February 22</a:t>
                      </a:r>
                      <a:endParaRPr lang="en-PH" sz="200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71" marR="45871" marT="0" marB="0"/>
                </a:tc>
                <a:extLst>
                  <a:ext uri="{0D108BD9-81ED-4DB2-BD59-A6C34878D82A}">
                    <a16:rowId xmlns:a16="http://schemas.microsoft.com/office/drawing/2014/main" val="3388840595"/>
                  </a:ext>
                </a:extLst>
              </a:tr>
              <a:tr h="613872">
                <a:tc>
                  <a:txBody>
                    <a:bodyPr/>
                    <a:lstStyle/>
                    <a:p>
                      <a:r>
                        <a:rPr lang="en-PH" sz="2000">
                          <a:effectLst/>
                          <a:latin typeface="Candara" panose="020E0502030303020204" pitchFamily="34" charset="0"/>
                        </a:rPr>
                        <a:t>Conduct workshops on NEWSTART and CELEBRATIONS lifestyle principles in the entire CLPM territory</a:t>
                      </a:r>
                    </a:p>
                    <a:p>
                      <a:r>
                        <a:rPr lang="en-PH" sz="2000"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PH" sz="200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71" marR="45871" marT="0" marB="0"/>
                </a:tc>
                <a:tc>
                  <a:txBody>
                    <a:bodyPr/>
                    <a:lstStyle/>
                    <a:p>
                      <a:r>
                        <a:rPr lang="en-PH" sz="2000">
                          <a:effectLst/>
                          <a:latin typeface="Candara" panose="020E0502030303020204" pitchFamily="34" charset="0"/>
                        </a:rPr>
                        <a:t>Quarterly (February, May, August, November 2026)</a:t>
                      </a:r>
                    </a:p>
                    <a:p>
                      <a:r>
                        <a:rPr lang="en-PH" sz="2000"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PH" sz="200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71" marR="45871" marT="0" marB="0"/>
                </a:tc>
                <a:extLst>
                  <a:ext uri="{0D108BD9-81ED-4DB2-BD59-A6C34878D82A}">
                    <a16:rowId xmlns:a16="http://schemas.microsoft.com/office/drawing/2014/main" val="1489772232"/>
                  </a:ext>
                </a:extLst>
              </a:tr>
              <a:tr h="396046">
                <a:tc>
                  <a:txBody>
                    <a:bodyPr/>
                    <a:lstStyle/>
                    <a:p>
                      <a:r>
                        <a:rPr lang="en-PH" sz="2000">
                          <a:effectLst/>
                          <a:latin typeface="Candara" panose="020E0502030303020204" pitchFamily="34" charset="0"/>
                        </a:rPr>
                        <a:t>Organize Medical Professionals in the district and area level</a:t>
                      </a:r>
                    </a:p>
                    <a:p>
                      <a:r>
                        <a:rPr lang="en-PH" sz="2000"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PH" sz="200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71" marR="45871" marT="0" marB="0"/>
                </a:tc>
                <a:tc>
                  <a:txBody>
                    <a:bodyPr/>
                    <a:lstStyle/>
                    <a:p>
                      <a:r>
                        <a:rPr lang="en-PH" sz="2000">
                          <a:effectLst/>
                          <a:latin typeface="Candara" panose="020E0502030303020204" pitchFamily="34" charset="0"/>
                        </a:rPr>
                        <a:t> </a:t>
                      </a:r>
                    </a:p>
                    <a:p>
                      <a:r>
                        <a:rPr lang="en-PH" sz="2000">
                          <a:effectLst/>
                          <a:latin typeface="Candara" panose="020E0502030303020204" pitchFamily="34" charset="0"/>
                        </a:rPr>
                        <a:t>January to February</a:t>
                      </a:r>
                    </a:p>
                    <a:p>
                      <a:r>
                        <a:rPr lang="en-PH" sz="2000"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PH" sz="200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71" marR="45871" marT="0" marB="0"/>
                </a:tc>
                <a:extLst>
                  <a:ext uri="{0D108BD9-81ED-4DB2-BD59-A6C34878D82A}">
                    <a16:rowId xmlns:a16="http://schemas.microsoft.com/office/drawing/2014/main" val="2717650104"/>
                  </a:ext>
                </a:extLst>
              </a:tr>
              <a:tr h="376244">
                <a:tc>
                  <a:txBody>
                    <a:bodyPr/>
                    <a:lstStyle/>
                    <a:p>
                      <a:r>
                        <a:rPr lang="en-PH" sz="2000">
                          <a:effectLst/>
                          <a:latin typeface="Candara" panose="020E0502030303020204" pitchFamily="34" charset="0"/>
                        </a:rPr>
                        <a:t>Promote holistic wellness through mental health education</a:t>
                      </a:r>
                    </a:p>
                    <a:p>
                      <a:r>
                        <a:rPr lang="en-PH" sz="2000"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PH" sz="200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71" marR="45871" marT="0" marB="0"/>
                </a:tc>
                <a:tc>
                  <a:txBody>
                    <a:bodyPr/>
                    <a:lstStyle/>
                    <a:p>
                      <a:r>
                        <a:rPr lang="en-PH" sz="2000">
                          <a:effectLst/>
                          <a:latin typeface="Candara" panose="020E0502030303020204" pitchFamily="34" charset="0"/>
                        </a:rPr>
                        <a:t>Every other month (February–December 2026)</a:t>
                      </a:r>
                    </a:p>
                    <a:p>
                      <a:r>
                        <a:rPr lang="en-PH" sz="2000"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PH" sz="200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71" marR="45871" marT="0" marB="0"/>
                </a:tc>
                <a:extLst>
                  <a:ext uri="{0D108BD9-81ED-4DB2-BD59-A6C34878D82A}">
                    <a16:rowId xmlns:a16="http://schemas.microsoft.com/office/drawing/2014/main" val="3630923401"/>
                  </a:ext>
                </a:extLst>
              </a:tr>
              <a:tr h="495057">
                <a:tc>
                  <a:txBody>
                    <a:bodyPr/>
                    <a:lstStyle/>
                    <a:p>
                      <a:r>
                        <a:rPr lang="en-PH" sz="2000">
                          <a:effectLst/>
                          <a:latin typeface="Candara" panose="020E0502030303020204" pitchFamily="34" charset="0"/>
                        </a:rPr>
                        <a:t>Combine health services and literature distribution in evangelistic outreach</a:t>
                      </a:r>
                    </a:p>
                    <a:p>
                      <a:r>
                        <a:rPr lang="en-PH" sz="2000"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PH" sz="200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71" marR="45871" marT="0" marB="0"/>
                </a:tc>
                <a:tc>
                  <a:txBody>
                    <a:bodyPr/>
                    <a:lstStyle/>
                    <a:p>
                      <a:r>
                        <a:rPr lang="en-PH" sz="2000">
                          <a:effectLst/>
                          <a:latin typeface="Candara" panose="020E0502030303020204" pitchFamily="34" charset="0"/>
                        </a:rPr>
                        <a:t>April–October 2026</a:t>
                      </a:r>
                    </a:p>
                    <a:p>
                      <a:r>
                        <a:rPr lang="en-PH" sz="2000"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PH" sz="200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71" marR="45871" marT="0" marB="0"/>
                </a:tc>
                <a:extLst>
                  <a:ext uri="{0D108BD9-81ED-4DB2-BD59-A6C34878D82A}">
                    <a16:rowId xmlns:a16="http://schemas.microsoft.com/office/drawing/2014/main" val="1146571408"/>
                  </a:ext>
                </a:extLst>
              </a:tr>
              <a:tr h="495057">
                <a:tc>
                  <a:txBody>
                    <a:bodyPr/>
                    <a:lstStyle/>
                    <a:p>
                      <a:r>
                        <a:rPr lang="en-PH" sz="2000">
                          <a:effectLst/>
                          <a:latin typeface="Candara" panose="020E0502030303020204" pitchFamily="34" charset="0"/>
                        </a:rPr>
                        <a:t>Provide free consultation, minor treatments, and health counseling</a:t>
                      </a:r>
                    </a:p>
                    <a:p>
                      <a:r>
                        <a:rPr lang="en-PH" sz="2000"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PH" sz="200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71" marR="45871" marT="0" marB="0"/>
                </a:tc>
                <a:tc>
                  <a:txBody>
                    <a:bodyPr/>
                    <a:lstStyle/>
                    <a:p>
                      <a:r>
                        <a:rPr lang="en-PH" sz="2000">
                          <a:effectLst/>
                          <a:latin typeface="Candara" panose="020E0502030303020204" pitchFamily="34" charset="0"/>
                        </a:rPr>
                        <a:t>Throughout 2026 (as scheduled by districts)</a:t>
                      </a:r>
                    </a:p>
                    <a:p>
                      <a:r>
                        <a:rPr lang="en-PH" sz="2000"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PH" sz="200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71" marR="45871" marT="0" marB="0"/>
                </a:tc>
                <a:extLst>
                  <a:ext uri="{0D108BD9-81ED-4DB2-BD59-A6C34878D82A}">
                    <a16:rowId xmlns:a16="http://schemas.microsoft.com/office/drawing/2014/main" val="1400509534"/>
                  </a:ext>
                </a:extLst>
              </a:tr>
              <a:tr h="613872">
                <a:tc>
                  <a:txBody>
                    <a:bodyPr/>
                    <a:lstStyle/>
                    <a:p>
                      <a:r>
                        <a:rPr lang="en-PH" sz="2000">
                          <a:effectLst/>
                          <a:latin typeface="Candara" panose="020E0502030303020204" pitchFamily="34" charset="0"/>
                        </a:rPr>
                        <a:t>Integrate health education with evangelistic efforts</a:t>
                      </a:r>
                    </a:p>
                    <a:p>
                      <a:r>
                        <a:rPr lang="en-PH" sz="2000">
                          <a:effectLst/>
                          <a:latin typeface="Candara" panose="020E0502030303020204" pitchFamily="34" charset="0"/>
                        </a:rPr>
                        <a:t>Health Profiling and Assessment Program</a:t>
                      </a:r>
                    </a:p>
                    <a:p>
                      <a:r>
                        <a:rPr lang="en-PH" sz="2000"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PH" sz="200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71" marR="45871" marT="0" marB="0"/>
                </a:tc>
                <a:tc>
                  <a:txBody>
                    <a:bodyPr/>
                    <a:lstStyle/>
                    <a:p>
                      <a:r>
                        <a:rPr lang="en-PH" sz="2000">
                          <a:effectLst/>
                          <a:latin typeface="Candara" panose="020E0502030303020204" pitchFamily="34" charset="0"/>
                        </a:rPr>
                        <a:t>Monthly (January–December 2026)</a:t>
                      </a:r>
                    </a:p>
                    <a:p>
                      <a:r>
                        <a:rPr lang="en-PH" sz="2000">
                          <a:effectLst/>
                          <a:latin typeface="Candara" panose="020E0502030303020204" pitchFamily="34" charset="0"/>
                        </a:rPr>
                        <a:t>Throughout 2026 (as scheduled by districts)</a:t>
                      </a:r>
                    </a:p>
                    <a:p>
                      <a:r>
                        <a:rPr lang="en-PH" sz="2000"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PH" sz="200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71" marR="45871" marT="0" marB="0"/>
                </a:tc>
                <a:extLst>
                  <a:ext uri="{0D108BD9-81ED-4DB2-BD59-A6C34878D82A}">
                    <a16:rowId xmlns:a16="http://schemas.microsoft.com/office/drawing/2014/main" val="127010816"/>
                  </a:ext>
                </a:extLst>
              </a:tr>
              <a:tr h="118813">
                <a:tc>
                  <a:txBody>
                    <a:bodyPr/>
                    <a:lstStyle/>
                    <a:p>
                      <a:r>
                        <a:rPr lang="en-PH" sz="2000">
                          <a:effectLst/>
                          <a:latin typeface="Candara" panose="020E0502030303020204" pitchFamily="34" charset="0"/>
                        </a:rPr>
                        <a:t>Hold Health Emphasis Week</a:t>
                      </a:r>
                      <a:endParaRPr lang="en-PH" sz="200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71" marR="45871" marT="0" marB="0"/>
                </a:tc>
                <a:tc>
                  <a:txBody>
                    <a:bodyPr/>
                    <a:lstStyle/>
                    <a:p>
                      <a:pPr indent="-15240" algn="just"/>
                      <a:r>
                        <a:rPr lang="en-PH" sz="2000">
                          <a:effectLst/>
                          <a:latin typeface="Candara" panose="020E0502030303020204" pitchFamily="34" charset="0"/>
                        </a:rPr>
                        <a:t>October</a:t>
                      </a:r>
                      <a:endParaRPr lang="en-PH" sz="200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71" marR="45871" marT="0" marB="0"/>
                </a:tc>
                <a:extLst>
                  <a:ext uri="{0D108BD9-81ED-4DB2-BD59-A6C34878D82A}">
                    <a16:rowId xmlns:a16="http://schemas.microsoft.com/office/drawing/2014/main" val="792422475"/>
                  </a:ext>
                </a:extLst>
              </a:tr>
              <a:tr h="356441">
                <a:tc>
                  <a:txBody>
                    <a:bodyPr/>
                    <a:lstStyle/>
                    <a:p>
                      <a:r>
                        <a:rPr lang="en-PH" sz="2000">
                          <a:effectLst/>
                          <a:latin typeface="Candara" panose="020E0502030303020204" pitchFamily="34" charset="0"/>
                        </a:rPr>
                        <a:t>Hold a Lifestyle Medicine Seminar among CLPM Pastors with Health Issues</a:t>
                      </a:r>
                      <a:endParaRPr lang="en-PH" sz="200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71" marR="45871" marT="0" marB="0"/>
                </a:tc>
                <a:tc>
                  <a:txBody>
                    <a:bodyPr/>
                    <a:lstStyle/>
                    <a:p>
                      <a:r>
                        <a:rPr lang="en-PH" sz="2000" dirty="0">
                          <a:effectLst/>
                          <a:latin typeface="Candara" panose="020E0502030303020204" pitchFamily="34" charset="0"/>
                        </a:rPr>
                        <a:t>May</a:t>
                      </a:r>
                      <a:endParaRPr lang="en-PH" sz="20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71" marR="45871" marT="0" marB="0"/>
                </a:tc>
                <a:extLst>
                  <a:ext uri="{0D108BD9-81ED-4DB2-BD59-A6C34878D82A}">
                    <a16:rowId xmlns:a16="http://schemas.microsoft.com/office/drawing/2014/main" val="845314885"/>
                  </a:ext>
                </a:extLst>
              </a:tr>
              <a:tr h="237628">
                <a:tc>
                  <a:txBody>
                    <a:bodyPr/>
                    <a:lstStyle/>
                    <a:p>
                      <a:r>
                        <a:rPr lang="en-PH" sz="2000">
                          <a:effectLst/>
                          <a:latin typeface="Candara" panose="020E0502030303020204" pitchFamily="34" charset="0"/>
                        </a:rPr>
                        <a:t>CLPM led Medical Mission in San Juan, Mexico</a:t>
                      </a:r>
                      <a:endParaRPr lang="en-PH" sz="200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71" marR="45871" marT="0" marB="0"/>
                </a:tc>
                <a:tc>
                  <a:txBody>
                    <a:bodyPr/>
                    <a:lstStyle/>
                    <a:p>
                      <a:r>
                        <a:rPr lang="en-PH" sz="2000" dirty="0">
                          <a:effectLst/>
                          <a:latin typeface="Candara" panose="020E0502030303020204" pitchFamily="34" charset="0"/>
                        </a:rPr>
                        <a:t>April 20-22, 2026</a:t>
                      </a:r>
                      <a:endParaRPr lang="en-PH" sz="20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871" marR="45871" marT="0" marB="0"/>
                </a:tc>
                <a:extLst>
                  <a:ext uri="{0D108BD9-81ED-4DB2-BD59-A6C34878D82A}">
                    <a16:rowId xmlns:a16="http://schemas.microsoft.com/office/drawing/2014/main" val="2504317028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970</TotalTime>
  <Words>357</Words>
  <Application>Microsoft Macintosh PowerPoint</Application>
  <PresentationFormat>Custom</PresentationFormat>
  <Paragraphs>76</Paragraphs>
  <Slides>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system-ui</vt:lpstr>
      <vt:lpstr>Calibri</vt:lpstr>
      <vt:lpstr>Candara</vt:lpstr>
      <vt:lpstr>Noto Sans Bold</vt:lpstr>
      <vt:lpstr>Brans-DemiBold</vt:lpstr>
      <vt:lpstr>Open Sans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CLPM Pastors' On-Boarding Bootcamp</dc:title>
  <cp:lastModifiedBy>Central Luzon Provinces Mission</cp:lastModifiedBy>
  <cp:revision>11</cp:revision>
  <dcterms:created xsi:type="dcterms:W3CDTF">2006-08-16T00:00:00Z</dcterms:created>
  <dcterms:modified xsi:type="dcterms:W3CDTF">2026-01-12T07:40:49Z</dcterms:modified>
  <dc:identifier>DAG83DVdHAg</dc:identifier>
</cp:coreProperties>
</file>