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Lst>
  <p:sldSz cx="18288000" cy="10287000"/>
  <p:notesSz cx="6858000" cy="9144000"/>
  <p:embeddedFontLst>
    <p:embeddedFont>
      <p:font typeface="Arial Narrow" panose="020B0604020202020204" pitchFamily="34" charset="0"/>
      <p:regular r:id="rId15"/>
      <p:bold r:id="rId16"/>
      <p:italic r:id="rId17"/>
      <p:boldItalic r:id="rId18"/>
    </p:embeddedFont>
    <p:embeddedFont>
      <p:font typeface="Brans-DemiBold" pitchFamily="2" charset="77"/>
      <p:regular r:id="rId19"/>
      <p:bold r:id="rId20"/>
    </p:embeddedFont>
    <p:embeddedFont>
      <p:font typeface="Calibri" panose="020F0502020204030204" pitchFamily="34" charset="0"/>
      <p:regular r:id="rId21"/>
      <p:bold r:id="rId22"/>
      <p:italic r:id="rId23"/>
      <p:boldItalic r:id="rId24"/>
    </p:embeddedFont>
    <p:embeddedFont>
      <p:font typeface="Noto Sans Bold" panose="020B0802040504020204" pitchFamily="34" charset="0"/>
      <p:regular r:id="rId25"/>
      <p:bold r:id="rId26"/>
      <p:italic r:id="rId27"/>
      <p:boldItalic r:id="rId28"/>
    </p:embeddedFont>
    <p:embeddedFont>
      <p:font typeface="Open Sans Bold" pitchFamily="2"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74185" autoAdjust="0"/>
  </p:normalViewPr>
  <p:slideViewPr>
    <p:cSldViewPr>
      <p:cViewPr varScale="1">
        <p:scale>
          <a:sx n="45" d="100"/>
          <a:sy n="45" d="100"/>
        </p:scale>
        <p:origin x="17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font" Target="fonts/font18.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8F24C4-0160-D14C-B7E0-E58F091E4F84}" type="datetimeFigureOut">
              <a:rPr lang="en-US" smtClean="0"/>
              <a:t>1/12/26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DA7D38-BB10-784B-AF14-C52839EF6DEC}" type="slidenum">
              <a:rPr lang="en-US" smtClean="0"/>
              <a:t>‹#›</a:t>
            </a:fld>
            <a:endParaRPr lang="en-US"/>
          </a:p>
        </p:txBody>
      </p:sp>
    </p:spTree>
    <p:extLst>
      <p:ext uri="{BB962C8B-B14F-4D97-AF65-F5344CB8AC3E}">
        <p14:creationId xmlns:p14="http://schemas.microsoft.com/office/powerpoint/2010/main" val="936598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FAMILY TIME before sabbath school</a:t>
            </a:r>
          </a:p>
        </p:txBody>
      </p:sp>
      <p:sp>
        <p:nvSpPr>
          <p:cNvPr id="4" name="Slide Number Placeholder 3"/>
          <p:cNvSpPr>
            <a:spLocks noGrp="1"/>
          </p:cNvSpPr>
          <p:nvPr>
            <p:ph type="sldNum" sz="quarter" idx="5"/>
          </p:nvPr>
        </p:nvSpPr>
        <p:spPr/>
        <p:txBody>
          <a:bodyPr/>
          <a:lstStyle/>
          <a:p>
            <a:fld id="{6DDA7D38-BB10-784B-AF14-C52839EF6DEC}" type="slidenum">
              <a:rPr lang="en-US" smtClean="0"/>
              <a:t>3</a:t>
            </a:fld>
            <a:endParaRPr lang="en-US"/>
          </a:p>
        </p:txBody>
      </p:sp>
    </p:spTree>
    <p:extLst>
      <p:ext uri="{BB962C8B-B14F-4D97-AF65-F5344CB8AC3E}">
        <p14:creationId xmlns:p14="http://schemas.microsoft.com/office/powerpoint/2010/main" val="2111964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Family Ministries Leaders - </a:t>
            </a:r>
          </a:p>
        </p:txBody>
      </p:sp>
      <p:sp>
        <p:nvSpPr>
          <p:cNvPr id="4" name="Slide Number Placeholder 3"/>
          <p:cNvSpPr>
            <a:spLocks noGrp="1"/>
          </p:cNvSpPr>
          <p:nvPr>
            <p:ph type="sldNum" sz="quarter" idx="5"/>
          </p:nvPr>
        </p:nvSpPr>
        <p:spPr/>
        <p:txBody>
          <a:bodyPr/>
          <a:lstStyle/>
          <a:p>
            <a:fld id="{6DDA7D38-BB10-784B-AF14-C52839EF6DEC}" type="slidenum">
              <a:rPr lang="en-US" smtClean="0"/>
              <a:t>5</a:t>
            </a:fld>
            <a:endParaRPr lang="en-US"/>
          </a:p>
        </p:txBody>
      </p:sp>
    </p:spTree>
    <p:extLst>
      <p:ext uri="{BB962C8B-B14F-4D97-AF65-F5344CB8AC3E}">
        <p14:creationId xmlns:p14="http://schemas.microsoft.com/office/powerpoint/2010/main" val="1370623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EGW app</a:t>
            </a:r>
          </a:p>
        </p:txBody>
      </p:sp>
      <p:sp>
        <p:nvSpPr>
          <p:cNvPr id="4" name="Slide Number Placeholder 3"/>
          <p:cNvSpPr>
            <a:spLocks noGrp="1"/>
          </p:cNvSpPr>
          <p:nvPr>
            <p:ph type="sldNum" sz="quarter" idx="5"/>
          </p:nvPr>
        </p:nvSpPr>
        <p:spPr/>
        <p:txBody>
          <a:bodyPr/>
          <a:lstStyle/>
          <a:p>
            <a:fld id="{6DDA7D38-BB10-784B-AF14-C52839EF6DEC}" type="slidenum">
              <a:rPr lang="en-US" smtClean="0"/>
              <a:t>7</a:t>
            </a:fld>
            <a:endParaRPr lang="en-US"/>
          </a:p>
        </p:txBody>
      </p:sp>
    </p:spTree>
    <p:extLst>
      <p:ext uri="{BB962C8B-B14F-4D97-AF65-F5344CB8AC3E}">
        <p14:creationId xmlns:p14="http://schemas.microsoft.com/office/powerpoint/2010/main" val="3854810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 marriage day – emphasize in marriage – marriage sermon and marriage seminar</a:t>
            </a:r>
          </a:p>
          <a:p>
            <a:r>
              <a:rPr lang="en-US" dirty="0"/>
              <a:t>Christian Home Day – emphasize in parenting</a:t>
            </a:r>
          </a:p>
        </p:txBody>
      </p:sp>
      <p:sp>
        <p:nvSpPr>
          <p:cNvPr id="4" name="Slide Number Placeholder 3"/>
          <p:cNvSpPr>
            <a:spLocks noGrp="1"/>
          </p:cNvSpPr>
          <p:nvPr>
            <p:ph type="sldNum" sz="quarter" idx="5"/>
          </p:nvPr>
        </p:nvSpPr>
        <p:spPr/>
        <p:txBody>
          <a:bodyPr/>
          <a:lstStyle/>
          <a:p>
            <a:fld id="{6DDA7D38-BB10-784B-AF14-C52839EF6DEC}" type="slidenum">
              <a:rPr lang="en-US" smtClean="0"/>
              <a:t>8</a:t>
            </a:fld>
            <a:endParaRPr lang="en-US"/>
          </a:p>
        </p:txBody>
      </p:sp>
    </p:spTree>
    <p:extLst>
      <p:ext uri="{BB962C8B-B14F-4D97-AF65-F5344CB8AC3E}">
        <p14:creationId xmlns:p14="http://schemas.microsoft.com/office/powerpoint/2010/main" val="1413502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7.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3"/>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964368" y="985801"/>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4"/>
            <a:stretch>
              <a:fillRect/>
            </a:stretch>
          </a:blipFill>
        </p:spPr>
        <p:txBody>
          <a:bodyPr/>
          <a:lstStyle/>
          <a:p>
            <a:endParaRPr lang="en-US"/>
          </a:p>
        </p:txBody>
      </p:sp>
      <p:sp>
        <p:nvSpPr>
          <p:cNvPr id="7" name="Freeform 7"/>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dirty="0">
                <a:solidFill>
                  <a:srgbClr val="EDEAD0"/>
                </a:solidFill>
                <a:latin typeface="Noto Sans Bold"/>
                <a:ea typeface="Noto Sans Bold"/>
                <a:cs typeface="Noto Sans Bold"/>
                <a:sym typeface="Noto Sans Bold"/>
              </a:rPr>
              <a:t>JANUARY 12, 2026</a:t>
            </a:r>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11" name="TextBox 11"/>
          <p:cNvSpPr txBox="1"/>
          <p:nvPr/>
        </p:nvSpPr>
        <p:spPr>
          <a:xfrm>
            <a:off x="4015141" y="4621971"/>
            <a:ext cx="10906915" cy="1708096"/>
          </a:xfrm>
          <a:prstGeom prst="rect">
            <a:avLst/>
          </a:prstGeom>
        </p:spPr>
        <p:txBody>
          <a:bodyPr wrap="square" lIns="0" tIns="0" rIns="0" bIns="0" rtlCol="0" anchor="t">
            <a:spAutoFit/>
          </a:bodyPr>
          <a:lstStyle/>
          <a:p>
            <a:pPr algn="l">
              <a:lnSpc>
                <a:spcPts val="15294"/>
              </a:lnSpc>
            </a:pPr>
            <a:r>
              <a:rPr lang="en-US" sz="8800" spc="287" dirty="0">
                <a:solidFill>
                  <a:srgbClr val="418D40"/>
                </a:solidFill>
                <a:latin typeface="Brans-DemiBold"/>
                <a:ea typeface="Brans-DemiBold"/>
                <a:cs typeface="Brans-DemiBold"/>
                <a:sym typeface="Brans-DemiBold"/>
              </a:rPr>
              <a:t>ADVENTIST FAMILY MINISTRIES</a:t>
            </a:r>
          </a:p>
        </p:txBody>
      </p:sp>
      <p:sp>
        <p:nvSpPr>
          <p:cNvPr id="13" name="TextBox 13"/>
          <p:cNvSpPr txBox="1"/>
          <p:nvPr/>
        </p:nvSpPr>
        <p:spPr>
          <a:xfrm>
            <a:off x="2574796" y="720161"/>
            <a:ext cx="3001774" cy="1635125"/>
          </a:xfrm>
          <a:prstGeom prst="rect">
            <a:avLst/>
          </a:prstGeom>
        </p:spPr>
        <p:txBody>
          <a:bodyPr lIns="0" tIns="0" rIns="0" bIns="0" rtlCol="0" anchor="t">
            <a:spAutoFit/>
          </a:bodyPr>
          <a:lstStyle/>
          <a:p>
            <a:pPr algn="l">
              <a:lnSpc>
                <a:spcPts val="3249"/>
              </a:lnSpc>
            </a:pPr>
            <a:r>
              <a:rPr lang="en-US" sz="2499" b="1" dirty="0">
                <a:solidFill>
                  <a:srgbClr val="31403D"/>
                </a:solidFill>
                <a:latin typeface="Noto Sans Bold"/>
                <a:ea typeface="Noto Sans Bold"/>
                <a:cs typeface="Noto Sans Bold"/>
                <a:sym typeface="Noto Sans Bold"/>
              </a:rPr>
              <a:t>Central Luzon Provinces Mission</a:t>
            </a:r>
          </a:p>
          <a:p>
            <a:pPr algn="l">
              <a:lnSpc>
                <a:spcPts val="3249"/>
              </a:lnSpc>
            </a:pPr>
            <a:r>
              <a:rPr lang="en-US" sz="2499" b="1" dirty="0">
                <a:solidFill>
                  <a:srgbClr val="31403D"/>
                </a:solidFill>
                <a:latin typeface="Noto Sans Bold"/>
                <a:ea typeface="Noto Sans Bold"/>
                <a:cs typeface="Noto Sans Bold"/>
                <a:sym typeface="Noto Sans Bold"/>
              </a:rPr>
              <a:t>of the Seventh-day Adventists</a:t>
            </a:r>
          </a:p>
        </p:txBody>
      </p:sp>
      <p:pic>
        <p:nvPicPr>
          <p:cNvPr id="1026" name="Picture 2" descr="Family Ministries – CZC">
            <a:extLst>
              <a:ext uri="{FF2B5EF4-FFF2-40B4-BE49-F238E27FC236}">
                <a16:creationId xmlns:a16="http://schemas.microsoft.com/office/drawing/2014/main" id="{3E338B56-144C-D1A4-4F20-D23EC1928A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2353" y="368267"/>
            <a:ext cx="3472752" cy="2235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1B3B0DA-BF31-A770-9759-E9BA98CA980F}"/>
              </a:ext>
            </a:extLst>
          </p:cNvPr>
          <p:cNvPicPr>
            <a:picLocks noChangeAspect="1"/>
          </p:cNvPicPr>
          <p:nvPr/>
        </p:nvPicPr>
        <p:blipFill>
          <a:blip r:embed="rId7"/>
          <a:stretch>
            <a:fillRect/>
          </a:stretch>
        </p:blipFill>
        <p:spPr>
          <a:xfrm>
            <a:off x="12717415" y="368266"/>
            <a:ext cx="2204641" cy="2235201"/>
          </a:xfrm>
          <a:prstGeom prst="rect">
            <a:avLst/>
          </a:prstGeom>
        </p:spPr>
      </p:pic>
      <p:sp>
        <p:nvSpPr>
          <p:cNvPr id="14" name="TextBox 13">
            <a:extLst>
              <a:ext uri="{FF2B5EF4-FFF2-40B4-BE49-F238E27FC236}">
                <a16:creationId xmlns:a16="http://schemas.microsoft.com/office/drawing/2014/main" id="{4583199F-2929-33DF-0449-135AC0B0D7FE}"/>
              </a:ext>
            </a:extLst>
          </p:cNvPr>
          <p:cNvSpPr txBox="1"/>
          <p:nvPr/>
        </p:nvSpPr>
        <p:spPr>
          <a:xfrm>
            <a:off x="5897440" y="4110765"/>
            <a:ext cx="4856779" cy="646331"/>
          </a:xfrm>
          <a:prstGeom prst="rect">
            <a:avLst/>
          </a:prstGeom>
          <a:noFill/>
        </p:spPr>
        <p:txBody>
          <a:bodyPr wrap="none" rtlCol="0">
            <a:spAutoFit/>
          </a:bodyPr>
          <a:lstStyle/>
          <a:p>
            <a:r>
              <a:rPr lang="en-US" sz="3600" b="1" dirty="0"/>
              <a:t>Departmental Directives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271143"/>
            <a:ext cx="5421843" cy="554787"/>
            <a:chOff x="0" y="-9525"/>
            <a:chExt cx="1427975" cy="146117"/>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2">
            <a:extLst>
              <a:ext uri="{FF2B5EF4-FFF2-40B4-BE49-F238E27FC236}">
                <a16:creationId xmlns:a16="http://schemas.microsoft.com/office/drawing/2014/main" id="{FA6D17F6-05A0-CDC2-9538-43F4C6E0C4FD}"/>
              </a:ext>
            </a:extLst>
          </p:cNvPr>
          <p:cNvSpPr txBox="1"/>
          <p:nvPr/>
        </p:nvSpPr>
        <p:spPr>
          <a:xfrm>
            <a:off x="3581400" y="2975860"/>
            <a:ext cx="10439400" cy="4669099"/>
          </a:xfrm>
          <a:prstGeom prst="rect">
            <a:avLst/>
          </a:prstGeom>
          <a:noFill/>
        </p:spPr>
        <p:txBody>
          <a:bodyPr wrap="square" rtlCol="0">
            <a:spAutoFit/>
          </a:bodyPr>
          <a:lstStyle/>
          <a:p>
            <a:pPr eaLnBrk="1" hangingPunct="1">
              <a:lnSpc>
                <a:spcPct val="114000"/>
              </a:lnSpc>
              <a:spcBef>
                <a:spcPts val="100"/>
              </a:spcBef>
            </a:pPr>
            <a:r>
              <a:rPr lang="en-US" altLang="en-US" sz="4400" b="1" u="sng" dirty="0">
                <a:solidFill>
                  <a:srgbClr val="00B050"/>
                </a:solidFill>
                <a:latin typeface="Arial Narrow" panose="020B0604020202020204" pitchFamily="34" charset="0"/>
                <a:ea typeface="Arial Narrow" panose="020B0604020202020204" pitchFamily="34" charset="0"/>
                <a:cs typeface="Arial Narrow" panose="020B0604020202020204" pitchFamily="34" charset="0"/>
              </a:rPr>
              <a:t>Mission Statement:</a:t>
            </a:r>
            <a:r>
              <a:rPr lang="en-US" altLang="en-US" sz="4400" b="1" dirty="0">
                <a:solidFill>
                  <a:srgbClr val="00B050"/>
                </a:solidFill>
                <a:latin typeface="Arial Narrow" panose="020B0604020202020204" pitchFamily="34" charset="0"/>
                <a:ea typeface="Arial Narrow" panose="020B0604020202020204" pitchFamily="34" charset="0"/>
                <a:cs typeface="Arial Narrow" panose="020B0604020202020204" pitchFamily="34" charset="0"/>
              </a:rPr>
              <a:t> </a:t>
            </a:r>
          </a:p>
          <a:p>
            <a:pPr eaLnBrk="1" hangingPunct="1">
              <a:lnSpc>
                <a:spcPct val="114000"/>
              </a:lnSpc>
              <a:spcBef>
                <a:spcPts val="100"/>
              </a:spcBef>
            </a:pPr>
            <a:r>
              <a:rPr lang="en-US" altLang="en-US" sz="4400" b="1" dirty="0">
                <a:solidFill>
                  <a:srgbClr val="00B050"/>
                </a:solidFill>
                <a:latin typeface="Arial Narrow" panose="020B0604020202020204" pitchFamily="34" charset="0"/>
                <a:ea typeface="Arial Narrow" panose="020B0604020202020204" pitchFamily="34" charset="0"/>
                <a:cs typeface="Arial Narrow" panose="020B0604020202020204" pitchFamily="34" charset="0"/>
              </a:rPr>
              <a:t>Adventist Family Ministries seeks to strengthen, inspire hope, and bring healing to marriages, families, and individuals through the abundant love and saving grace of Jesus Christ.</a:t>
            </a:r>
            <a:endParaRPr lang="en-US" altLang="en-US" sz="4400" dirty="0">
              <a:solidFill>
                <a:srgbClr val="00B050"/>
              </a:solidFill>
              <a:latin typeface="Arial Narrow" panose="020B0604020202020204" pitchFamily="34" charset="0"/>
              <a:ea typeface="Arial Narrow" panose="020B0604020202020204" pitchFamily="34" charset="0"/>
              <a:cs typeface="Arial Narrow"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TextBox 12"/>
          <p:cNvSpPr txBox="1"/>
          <p:nvPr/>
        </p:nvSpPr>
        <p:spPr>
          <a:xfrm>
            <a:off x="1956721" y="-255890"/>
            <a:ext cx="7956042" cy="1433919"/>
          </a:xfrm>
          <a:prstGeom prst="rect">
            <a:avLst/>
          </a:prstGeom>
        </p:spPr>
        <p:txBody>
          <a:bodyPr lIns="0" tIns="0" rIns="0" bIns="0" rtlCol="0" anchor="t">
            <a:spAutoFit/>
          </a:bodyPr>
          <a:lstStyle/>
          <a:p>
            <a:pPr algn="l">
              <a:lnSpc>
                <a:spcPts val="13383"/>
              </a:lnSpc>
            </a:pPr>
            <a:r>
              <a:rPr lang="en-US" sz="5400" spc="334" dirty="0">
                <a:solidFill>
                  <a:srgbClr val="31403D"/>
                </a:solidFill>
                <a:latin typeface="Brans-DemiBold"/>
                <a:ea typeface="Brans-DemiBold"/>
                <a:cs typeface="Brans-DemiBold"/>
                <a:sym typeface="Brans-DemiBold"/>
              </a:rPr>
              <a:t>OBJECTIVES</a:t>
            </a:r>
          </a:p>
        </p:txBody>
      </p:sp>
      <p:sp>
        <p:nvSpPr>
          <p:cNvPr id="13" name="TextBox 12">
            <a:extLst>
              <a:ext uri="{FF2B5EF4-FFF2-40B4-BE49-F238E27FC236}">
                <a16:creationId xmlns:a16="http://schemas.microsoft.com/office/drawing/2014/main" id="{CD83528E-559D-07E7-EA2A-095E035F6919}"/>
              </a:ext>
            </a:extLst>
          </p:cNvPr>
          <p:cNvSpPr txBox="1"/>
          <p:nvPr/>
        </p:nvSpPr>
        <p:spPr>
          <a:xfrm>
            <a:off x="1752599" y="1714500"/>
            <a:ext cx="12725399" cy="9479518"/>
          </a:xfrm>
          <a:prstGeom prst="rect">
            <a:avLst/>
          </a:prstGeom>
          <a:noFill/>
        </p:spPr>
        <p:txBody>
          <a:bodyPr wrap="square" rtlCol="0">
            <a:spAutoFit/>
          </a:bodyPr>
          <a:lstStyle/>
          <a:p>
            <a:pPr marL="457200" indent="-457200">
              <a:buFont typeface="Wingdings" pitchFamily="2" charset="2"/>
              <a:buChar char="q"/>
            </a:pPr>
            <a:r>
              <a:rPr lang="en-PH" sz="4000" dirty="0">
                <a:solidFill>
                  <a:srgbClr val="000000"/>
                </a:solidFill>
                <a:effectLst/>
                <a:latin typeface="Helvetica" pitchFamily="2" charset="0"/>
              </a:rPr>
              <a:t>To revive the concept of worldwide mission and sacrifice for mission as a way of life involving not only pastors, but every church member, young and old, in</a:t>
            </a:r>
          </a:p>
          <a:p>
            <a:r>
              <a:rPr lang="en-PH" sz="4000" dirty="0">
                <a:solidFill>
                  <a:srgbClr val="000000"/>
                </a:solidFill>
                <a:effectLst/>
                <a:latin typeface="Helvetica" pitchFamily="2" charset="0"/>
              </a:rPr>
              <a:t>   the joy of witnessing for Christ.</a:t>
            </a:r>
          </a:p>
          <a:p>
            <a:pPr marL="457200" indent="-457200">
              <a:buFont typeface="Wingdings" pitchFamily="2" charset="2"/>
              <a:buChar char="q"/>
            </a:pPr>
            <a:r>
              <a:rPr lang="en-PH" sz="4000" dirty="0">
                <a:solidFill>
                  <a:srgbClr val="000000"/>
                </a:solidFill>
                <a:effectLst/>
                <a:latin typeface="Helvetica" pitchFamily="2" charset="0"/>
              </a:rPr>
              <a:t>To disciple individuals and families into spirit-filled lives.</a:t>
            </a:r>
          </a:p>
          <a:p>
            <a:pPr marL="457200" indent="-457200">
              <a:buFont typeface="Wingdings" pitchFamily="2" charset="2"/>
              <a:buChar char="q"/>
            </a:pPr>
            <a:r>
              <a:rPr lang="en-PH" sz="4000" dirty="0">
                <a:solidFill>
                  <a:srgbClr val="000000"/>
                </a:solidFill>
                <a:effectLst/>
                <a:latin typeface="Helvetica" pitchFamily="2" charset="0"/>
              </a:rPr>
              <a:t>To increase accession, retention, reclamation, </a:t>
            </a:r>
            <a:r>
              <a:rPr lang="en-PH" sz="4000" dirty="0">
                <a:solidFill>
                  <a:srgbClr val="000000"/>
                </a:solidFill>
                <a:latin typeface="Helvetica" pitchFamily="2" charset="0"/>
              </a:rPr>
              <a:t>and participation</a:t>
            </a:r>
            <a:r>
              <a:rPr lang="en-PH" sz="4000" dirty="0">
                <a:solidFill>
                  <a:srgbClr val="000000"/>
                </a:solidFill>
                <a:effectLst/>
                <a:latin typeface="Helvetica" pitchFamily="2" charset="0"/>
              </a:rPr>
              <a:t>  of children, youth, and young adults.</a:t>
            </a:r>
            <a:r>
              <a:rPr lang="en-PH" sz="4000" dirty="0">
                <a:solidFill>
                  <a:srgbClr val="000000"/>
                </a:solidFill>
                <a:latin typeface="Helvetica" pitchFamily="2" charset="0"/>
              </a:rPr>
              <a:t> </a:t>
            </a:r>
          </a:p>
          <a:p>
            <a:pPr marL="457200" indent="-457200">
              <a:buFont typeface="Wingdings" pitchFamily="2" charset="2"/>
              <a:buChar char="q"/>
            </a:pPr>
            <a:r>
              <a:rPr lang="en-PH" sz="4000" dirty="0">
                <a:solidFill>
                  <a:srgbClr val="000000"/>
                </a:solidFill>
                <a:latin typeface="Helvetica" pitchFamily="2" charset="0"/>
              </a:rPr>
              <a:t>To strengthen the role of the AFM Leaders in the local church with regular growth opportunities.</a:t>
            </a:r>
          </a:p>
          <a:p>
            <a:pPr marL="457200" indent="-457200">
              <a:buFont typeface="Wingdings" pitchFamily="2" charset="2"/>
              <a:buChar char="q"/>
            </a:pPr>
            <a:endParaRPr lang="en-PH" sz="4000" dirty="0">
              <a:solidFill>
                <a:srgbClr val="000000"/>
              </a:solidFill>
              <a:effectLst/>
              <a:latin typeface="Helvetica" pitchFamily="2" charset="0"/>
            </a:endParaRPr>
          </a:p>
          <a:p>
            <a:pPr marL="457200" indent="-457200">
              <a:buFont typeface="Wingdings" pitchFamily="2" charset="2"/>
              <a:buChar char="q"/>
            </a:pPr>
            <a:endParaRPr lang="en-PH" sz="4000" dirty="0">
              <a:solidFill>
                <a:srgbClr val="000000"/>
              </a:solidFill>
              <a:effectLst/>
              <a:latin typeface="Helvetica" pitchFamily="2" charset="0"/>
            </a:endParaRPr>
          </a:p>
          <a:p>
            <a:endParaRPr lang="en-PH" sz="2800" dirty="0">
              <a:solidFill>
                <a:srgbClr val="000000"/>
              </a:solidFill>
              <a:effectLst/>
              <a:latin typeface="Helvetica" pitchFamily="2" charset="0"/>
            </a:endParaRPr>
          </a:p>
          <a:p>
            <a:endParaRPr lang="en-PH" sz="2800" dirty="0">
              <a:solidFill>
                <a:srgbClr val="000000"/>
              </a:solidFill>
              <a:latin typeface="Helvetica" pitchFamily="2" charset="0"/>
            </a:endParaRPr>
          </a:p>
          <a:p>
            <a:endParaRPr lang="en-PH" sz="2800" dirty="0">
              <a:solidFill>
                <a:srgbClr val="000000"/>
              </a:solidFill>
              <a:effectLst/>
              <a:latin typeface="Helvetica" pitchFamily="2" charset="0"/>
            </a:endParaRPr>
          </a:p>
          <a:p>
            <a:endParaRPr lang="en-PH" sz="2800" dirty="0">
              <a:solidFill>
                <a:srgbClr val="000000"/>
              </a:solidFill>
              <a:effectLst/>
              <a:latin typeface="Helvetica" pitchFamily="2" charset="0"/>
            </a:endParaRPr>
          </a:p>
          <a:p>
            <a:endParaRPr lang="en-PH" dirty="0">
              <a:solidFill>
                <a:srgbClr val="000000"/>
              </a:solidFill>
              <a:effectLst/>
              <a:latin typeface="Helvetica" pitchFamily="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4572000" y="1138850"/>
            <a:ext cx="9497882" cy="1080039"/>
          </a:xfrm>
          <a:prstGeom prst="rect">
            <a:avLst/>
          </a:prstGeom>
        </p:spPr>
        <p:txBody>
          <a:bodyPr lIns="0" tIns="0" rIns="0" bIns="0" rtlCol="0" anchor="t">
            <a:spAutoFit/>
          </a:bodyPr>
          <a:lstStyle/>
          <a:p>
            <a:pPr algn="l">
              <a:lnSpc>
                <a:spcPts val="9975"/>
              </a:lnSpc>
            </a:pPr>
            <a:r>
              <a:rPr lang="en-US" sz="4400" spc="187" dirty="0">
                <a:solidFill>
                  <a:srgbClr val="2B8500"/>
                </a:solidFill>
                <a:latin typeface="Brans-DemiBold"/>
                <a:ea typeface="Brans-DemiBold"/>
                <a:cs typeface="Brans-DemiBold"/>
                <a:sym typeface="Brans-DemiBold"/>
              </a:rPr>
              <a:t>ADVENTIST FAMILY MINISTRIES CALENDAR 2026</a:t>
            </a:r>
          </a:p>
        </p:txBody>
      </p:sp>
      <p:sp>
        <p:nvSpPr>
          <p:cNvPr id="11" name="TextBox 11"/>
          <p:cNvSpPr txBox="1"/>
          <p:nvPr/>
        </p:nvSpPr>
        <p:spPr>
          <a:xfrm>
            <a:off x="2751434" y="3143570"/>
            <a:ext cx="12119410" cy="4962641"/>
          </a:xfrm>
          <a:prstGeom prst="rect">
            <a:avLst/>
          </a:prstGeom>
        </p:spPr>
        <p:txBody>
          <a:bodyPr wrap="square" lIns="0" tIns="0" rIns="0" bIns="0" rtlCol="0" anchor="t">
            <a:spAutoFit/>
          </a:bodyPr>
          <a:lstStyle/>
          <a:p>
            <a:pPr algn="l">
              <a:lnSpc>
                <a:spcPts val="4899"/>
              </a:lnSpc>
            </a:pPr>
            <a:r>
              <a:rPr lang="en-US" sz="2800" b="1" dirty="0">
                <a:solidFill>
                  <a:srgbClr val="31403D"/>
                </a:solidFill>
                <a:latin typeface="Open Sans Bold"/>
                <a:ea typeface="Open Sans Bold"/>
                <a:cs typeface="Open Sans Bold"/>
                <a:sym typeface="Open Sans Bold"/>
              </a:rPr>
              <a:t>January 18 – CLPM Church Officers Orientation (via zoom)</a:t>
            </a:r>
          </a:p>
          <a:p>
            <a:pPr algn="l">
              <a:lnSpc>
                <a:spcPts val="4899"/>
              </a:lnSpc>
            </a:pPr>
            <a:r>
              <a:rPr lang="en-US" sz="2800" b="1" dirty="0">
                <a:solidFill>
                  <a:schemeClr val="bg1"/>
                </a:solidFill>
                <a:highlight>
                  <a:srgbClr val="0000FF"/>
                </a:highlight>
                <a:latin typeface="Open Sans Bold"/>
                <a:ea typeface="Open Sans Bold"/>
                <a:cs typeface="Open Sans Bold"/>
                <a:sym typeface="Open Sans Bold"/>
              </a:rPr>
              <a:t>February 14-21 - Christian Home and Marriage Week </a:t>
            </a:r>
            <a:r>
              <a:rPr lang="en-US" sz="2800" b="1" dirty="0">
                <a:solidFill>
                  <a:srgbClr val="31403D"/>
                </a:solidFill>
                <a:latin typeface="Open Sans Bold"/>
                <a:ea typeface="Open Sans Bold"/>
                <a:cs typeface="Open Sans Bold"/>
                <a:sym typeface="Open Sans Bold"/>
              </a:rPr>
              <a:t>(local church)</a:t>
            </a:r>
          </a:p>
          <a:p>
            <a:pPr algn="l">
              <a:lnSpc>
                <a:spcPts val="4899"/>
              </a:lnSpc>
            </a:pPr>
            <a:r>
              <a:rPr lang="en-US" sz="2800" b="1" dirty="0">
                <a:solidFill>
                  <a:srgbClr val="31403D"/>
                </a:solidFill>
                <a:latin typeface="Open Sans Bold"/>
                <a:ea typeface="Open Sans Bold"/>
                <a:cs typeface="Open Sans Bold"/>
                <a:sym typeface="Open Sans Bold"/>
              </a:rPr>
              <a:t>May 15-17 -  Family Life and Couple’s Retreat (TBA)</a:t>
            </a:r>
          </a:p>
          <a:p>
            <a:pPr algn="l">
              <a:lnSpc>
                <a:spcPts val="4899"/>
              </a:lnSpc>
            </a:pPr>
            <a:r>
              <a:rPr lang="en-US" sz="2800" b="1" dirty="0">
                <a:solidFill>
                  <a:srgbClr val="31403D"/>
                </a:solidFill>
                <a:latin typeface="Open Sans Bold"/>
                <a:ea typeface="Open Sans Bold"/>
                <a:cs typeface="Open Sans Bold"/>
                <a:sym typeface="Open Sans Bold"/>
              </a:rPr>
              <a:t>August 7-8 – AFM Leadership Certification Level 1</a:t>
            </a:r>
          </a:p>
          <a:p>
            <a:pPr algn="l">
              <a:lnSpc>
                <a:spcPts val="4899"/>
              </a:lnSpc>
            </a:pPr>
            <a:r>
              <a:rPr lang="en-US" sz="2800" b="1" dirty="0">
                <a:solidFill>
                  <a:schemeClr val="bg1"/>
                </a:solidFill>
                <a:highlight>
                  <a:srgbClr val="0000FF"/>
                </a:highlight>
                <a:latin typeface="Open Sans Bold"/>
                <a:ea typeface="Open Sans Bold"/>
                <a:cs typeface="Open Sans Bold"/>
                <a:sym typeface="Open Sans Bold"/>
              </a:rPr>
              <a:t>September 6-12 Family Togetherness Week of Prayer </a:t>
            </a:r>
            <a:r>
              <a:rPr lang="en-US" sz="2800" b="1" dirty="0">
                <a:solidFill>
                  <a:srgbClr val="31403D"/>
                </a:solidFill>
                <a:latin typeface="Open Sans Bold"/>
                <a:ea typeface="Open Sans Bold"/>
                <a:cs typeface="Open Sans Bold"/>
                <a:sym typeface="Open Sans Bold"/>
              </a:rPr>
              <a:t>(local church)</a:t>
            </a:r>
          </a:p>
          <a:p>
            <a:pPr algn="l">
              <a:lnSpc>
                <a:spcPts val="4899"/>
              </a:lnSpc>
            </a:pPr>
            <a:endParaRPr lang="en-US" sz="2800" b="1" dirty="0">
              <a:solidFill>
                <a:srgbClr val="31403D"/>
              </a:solidFill>
              <a:latin typeface="Open Sans Bold"/>
              <a:ea typeface="Open Sans Bold"/>
              <a:cs typeface="Open Sans Bold"/>
              <a:sym typeface="Open Sans Bold"/>
            </a:endParaRPr>
          </a:p>
          <a:p>
            <a:pPr algn="l">
              <a:lnSpc>
                <a:spcPts val="4899"/>
              </a:lnSpc>
            </a:pPr>
            <a:endParaRPr lang="en-US" sz="2800" b="1" dirty="0">
              <a:solidFill>
                <a:srgbClr val="31403D"/>
              </a:solidFill>
              <a:latin typeface="Open Sans Bold"/>
              <a:ea typeface="Open Sans Bold"/>
              <a:cs typeface="Open Sans Bold"/>
              <a:sym typeface="Open Sans Bold"/>
            </a:endParaRPr>
          </a:p>
          <a:p>
            <a:pPr algn="l">
              <a:lnSpc>
                <a:spcPts val="4899"/>
              </a:lnSpc>
            </a:pPr>
            <a:r>
              <a:rPr lang="en-US" sz="2800" b="1" dirty="0">
                <a:solidFill>
                  <a:srgbClr val="31403D"/>
                </a:solidFill>
                <a:latin typeface="Open Sans Bold"/>
                <a:ea typeface="Open Sans Bold"/>
                <a:cs typeface="Open Sans Bold"/>
                <a:sym typeface="Open Sans Bold"/>
              </a:rPr>
              <a:t> </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1752600" y="2569359"/>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334000" y="0"/>
            <a:ext cx="7956042" cy="1718419"/>
          </a:xfrm>
          <a:prstGeom prst="rect">
            <a:avLst/>
          </a:prstGeom>
        </p:spPr>
        <p:txBody>
          <a:bodyPr lIns="0" tIns="0" rIns="0" bIns="0" rtlCol="0" anchor="t">
            <a:spAutoFit/>
          </a:bodyPr>
          <a:lstStyle/>
          <a:p>
            <a:pPr algn="l">
              <a:lnSpc>
                <a:spcPts val="13383"/>
              </a:lnSpc>
            </a:pPr>
            <a:r>
              <a:rPr lang="en-US" sz="4400" spc="334" dirty="0">
                <a:solidFill>
                  <a:srgbClr val="31403D"/>
                </a:solidFill>
                <a:latin typeface="Brans-DemiBold"/>
                <a:ea typeface="Brans-DemiBold"/>
                <a:cs typeface="Brans-DemiBold"/>
                <a:sym typeface="Brans-DemiBold"/>
              </a:rPr>
              <a:t>DATA NEEDED FOR GATHERING</a:t>
            </a:r>
            <a:r>
              <a:rPr lang="en-US" sz="13383" spc="334" dirty="0">
                <a:solidFill>
                  <a:srgbClr val="31403D"/>
                </a:solidFill>
                <a:latin typeface="Brans-DemiBold"/>
                <a:ea typeface="Brans-DemiBold"/>
                <a:cs typeface="Brans-DemiBold"/>
                <a:sym typeface="Brans-DemiBold"/>
              </a:rPr>
              <a:t> </a:t>
            </a:r>
          </a:p>
        </p:txBody>
      </p:sp>
      <p:sp>
        <p:nvSpPr>
          <p:cNvPr id="13" name="TextBox 12">
            <a:extLst>
              <a:ext uri="{FF2B5EF4-FFF2-40B4-BE49-F238E27FC236}">
                <a16:creationId xmlns:a16="http://schemas.microsoft.com/office/drawing/2014/main" id="{12E7B68F-3729-966E-A4B7-1B4DA80C152F}"/>
              </a:ext>
            </a:extLst>
          </p:cNvPr>
          <p:cNvSpPr txBox="1"/>
          <p:nvPr/>
        </p:nvSpPr>
        <p:spPr>
          <a:xfrm>
            <a:off x="2667000" y="2569358"/>
            <a:ext cx="10972774" cy="3816429"/>
          </a:xfrm>
          <a:prstGeom prst="rect">
            <a:avLst/>
          </a:prstGeom>
          <a:noFill/>
        </p:spPr>
        <p:txBody>
          <a:bodyPr wrap="square" rtlCol="0">
            <a:spAutoFit/>
          </a:bodyPr>
          <a:lstStyle/>
          <a:p>
            <a:pPr marL="457200" indent="-457200">
              <a:buFont typeface="Wingdings" pitchFamily="2" charset="2"/>
              <a:buChar char="v"/>
            </a:pPr>
            <a:r>
              <a:rPr lang="en-US" sz="2800" dirty="0"/>
              <a:t>Number of families per local church</a:t>
            </a:r>
          </a:p>
          <a:p>
            <a:pPr marL="457200" indent="-457200">
              <a:buFont typeface="Wingdings" pitchFamily="2" charset="2"/>
              <a:buChar char="v"/>
            </a:pPr>
            <a:r>
              <a:rPr lang="en-US" sz="2800" dirty="0"/>
              <a:t>Number of Single parents, Widows/Widowers, Senior Citizens</a:t>
            </a:r>
          </a:p>
          <a:p>
            <a:pPr marL="457200" indent="-457200">
              <a:buFont typeface="Wingdings" pitchFamily="2" charset="2"/>
              <a:buChar char="v"/>
            </a:pPr>
            <a:endParaRPr lang="en-US" sz="2800" dirty="0"/>
          </a:p>
          <a:p>
            <a:pPr marL="457200" indent="-457200">
              <a:buFont typeface="Wingdings" pitchFamily="2" charset="2"/>
              <a:buChar char="v"/>
            </a:pPr>
            <a:r>
              <a:rPr lang="en-PH" sz="2800" dirty="0">
                <a:effectLst/>
                <a:latin typeface="Helvetica Neue" panose="02000503000000020004" pitchFamily="2" charset="0"/>
              </a:rPr>
              <a:t>Number of Families who participated in the evangelism</a:t>
            </a:r>
          </a:p>
          <a:p>
            <a:pPr marL="457200" indent="-457200">
              <a:buFont typeface="Wingdings" pitchFamily="2" charset="2"/>
              <a:buChar char="v"/>
            </a:pPr>
            <a:r>
              <a:rPr lang="en-PH" sz="2800" dirty="0">
                <a:effectLst/>
                <a:latin typeface="Helvetica Neue" panose="02000503000000020004" pitchFamily="2" charset="0"/>
              </a:rPr>
              <a:t>Family Camp/Retreat  (Number of families attended)</a:t>
            </a:r>
          </a:p>
          <a:p>
            <a:pPr marL="457200" indent="-457200">
              <a:buFont typeface="Wingdings" pitchFamily="2" charset="2"/>
              <a:buChar char="v"/>
            </a:pPr>
            <a:r>
              <a:rPr lang="en-PH" sz="2800" dirty="0">
                <a:effectLst/>
                <a:latin typeface="Helvetica Neue" panose="02000503000000020004" pitchFamily="2" charset="0"/>
              </a:rPr>
              <a:t>Family Leadership Certification (Number of Attendees)</a:t>
            </a:r>
          </a:p>
          <a:p>
            <a:pPr marL="457200" indent="-457200">
              <a:buFont typeface="Wingdings" pitchFamily="2" charset="2"/>
              <a:buChar char="v"/>
            </a:pPr>
            <a:r>
              <a:rPr lang="en-PH" sz="2800" dirty="0">
                <a:latin typeface="Helvetica Neue" panose="02000503000000020004" pitchFamily="2" charset="0"/>
              </a:rPr>
              <a:t>Number of churches participated in Christian Home and Marriage Week | Family Togetherness Week of Prayer</a:t>
            </a:r>
            <a:endParaRPr lang="en-PH" sz="2800" dirty="0">
              <a:effectLst/>
              <a:latin typeface="Helvetica Neue" panose="02000503000000020004" pitchFamily="2" charset="0"/>
            </a:endParaRPr>
          </a:p>
          <a:p>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90BF3129-660C-0D84-617D-CF226F2B13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761" y="350841"/>
            <a:ext cx="7772400" cy="5146683"/>
          </a:xfrm>
          <a:prstGeom prst="rect">
            <a:avLst/>
          </a:prstGeom>
        </p:spPr>
      </p:pic>
      <p:pic>
        <p:nvPicPr>
          <p:cNvPr id="16" name="Picture 15">
            <a:extLst>
              <a:ext uri="{FF2B5EF4-FFF2-40B4-BE49-F238E27FC236}">
                <a16:creationId xmlns:a16="http://schemas.microsoft.com/office/drawing/2014/main" id="{0239092D-B76A-7FEB-E105-365C0012BF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2171" y="3437754"/>
            <a:ext cx="7772400" cy="514668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2050" name="Picture 2" descr="Mind, Character and Personality, 1 – Ellen G. White Audiobook - YouTube">
            <a:extLst>
              <a:ext uri="{FF2B5EF4-FFF2-40B4-BE49-F238E27FC236}">
                <a16:creationId xmlns:a16="http://schemas.microsoft.com/office/drawing/2014/main" id="{BFCA1EF2-C1A9-EDE9-7321-D2B6A96DE9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7900" y="2692400"/>
            <a:ext cx="8712200" cy="49022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D320A0A-D784-9353-E153-FECAB36C6735}"/>
              </a:ext>
            </a:extLst>
          </p:cNvPr>
          <p:cNvSpPr txBox="1"/>
          <p:nvPr/>
        </p:nvSpPr>
        <p:spPr>
          <a:xfrm>
            <a:off x="3415185" y="1200785"/>
            <a:ext cx="12063540" cy="830997"/>
          </a:xfrm>
          <a:prstGeom prst="rect">
            <a:avLst/>
          </a:prstGeom>
          <a:noFill/>
        </p:spPr>
        <p:txBody>
          <a:bodyPr wrap="square" rtlCol="0">
            <a:spAutoFit/>
          </a:bodyPr>
          <a:lstStyle/>
          <a:p>
            <a:r>
              <a:rPr lang="en-US" sz="4800" dirty="0"/>
              <a:t>Family Enrichment material ( Family Time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8BB8E46C-B31B-A8CA-2DF7-F0B407B3D0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0" y="183001"/>
            <a:ext cx="8153400" cy="846569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2A796625-B111-09EB-74BD-D9428C0295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7650" y="120650"/>
            <a:ext cx="11360150" cy="78696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E161D904-88CB-EB46-03D4-49CD6DADBB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11044" y="339322"/>
            <a:ext cx="11457356" cy="739162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976112" y="2967033"/>
            <a:ext cx="1666531" cy="2470599"/>
          </a:xfrm>
          <a:custGeom>
            <a:avLst/>
            <a:gdLst/>
            <a:ahLst/>
            <a:cxnLst/>
            <a:rect l="l" t="t" r="r" b="b"/>
            <a:pathLst>
              <a:path w="1666531" h="2470599">
                <a:moveTo>
                  <a:pt x="0" y="0"/>
                </a:moveTo>
                <a:lnTo>
                  <a:pt x="1666531" y="0"/>
                </a:lnTo>
                <a:lnTo>
                  <a:pt x="1666531"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165979" y="2536936"/>
            <a:ext cx="7956042" cy="3483193"/>
          </a:xfrm>
          <a:prstGeom prst="rect">
            <a:avLst/>
          </a:prstGeom>
        </p:spPr>
        <p:txBody>
          <a:bodyPr lIns="0" tIns="0" rIns="0" bIns="0" rtlCol="0" anchor="t">
            <a:spAutoFit/>
          </a:bodyPr>
          <a:lstStyle/>
          <a:p>
            <a:pPr algn="l">
              <a:lnSpc>
                <a:spcPts val="13383"/>
              </a:lnSpc>
            </a:pPr>
            <a:r>
              <a:rPr lang="en-US" sz="13383" spc="334">
                <a:solidFill>
                  <a:srgbClr val="31403D"/>
                </a:solidFill>
                <a:latin typeface="Brans-DemiBold"/>
                <a:ea typeface="Brans-DemiBold"/>
                <a:cs typeface="Brans-DemiBold"/>
                <a:sym typeface="Brans-DemiBold"/>
              </a:rPr>
              <a:t>YOUR POINT HERE YOUR POINT HERE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358587" y="1463788"/>
            <a:ext cx="9497882" cy="1238250"/>
          </a:xfrm>
          <a:prstGeom prst="rect">
            <a:avLst/>
          </a:prstGeom>
        </p:spPr>
        <p:txBody>
          <a:bodyPr lIns="0" tIns="0" rIns="0" bIns="0" rtlCol="0" anchor="t">
            <a:spAutoFit/>
          </a:bodyPr>
          <a:lstStyle/>
          <a:p>
            <a:pPr algn="l">
              <a:lnSpc>
                <a:spcPts val="9975"/>
              </a:lnSpc>
            </a:pPr>
            <a:r>
              <a:rPr lang="en-US" sz="7500" spc="187">
                <a:solidFill>
                  <a:srgbClr val="2B8500"/>
                </a:solidFill>
                <a:latin typeface="Brans-DemiBold"/>
                <a:ea typeface="Brans-DemiBold"/>
                <a:cs typeface="Brans-DemiBold"/>
                <a:sym typeface="Brans-DemiBold"/>
              </a:rPr>
              <a:t>LOREM IPSUM DOLOR SIT AMET</a:t>
            </a:r>
          </a:p>
        </p:txBody>
      </p:sp>
      <p:sp>
        <p:nvSpPr>
          <p:cNvPr id="11" name="TextBox 11"/>
          <p:cNvSpPr txBox="1"/>
          <p:nvPr/>
        </p:nvSpPr>
        <p:spPr>
          <a:xfrm>
            <a:off x="2358587" y="2854438"/>
            <a:ext cx="10127827" cy="3683000"/>
          </a:xfrm>
          <a:prstGeom prst="rect">
            <a:avLst/>
          </a:prstGeom>
        </p:spPr>
        <p:txBody>
          <a:bodyPr lIns="0" tIns="0" rIns="0" bIns="0" rtlCol="0" anchor="t">
            <a:spAutoFit/>
          </a:bodyPr>
          <a:lstStyle/>
          <a:p>
            <a:pPr algn="l">
              <a:lnSpc>
                <a:spcPts val="4899"/>
              </a:lnSpc>
            </a:pPr>
            <a:r>
              <a:rPr lang="en-US" sz="3499" b="1">
                <a:solidFill>
                  <a:srgbClr val="31403D"/>
                </a:solidFill>
                <a:latin typeface="Open Sans Bold"/>
                <a:ea typeface="Open Sans Bold"/>
                <a:cs typeface="Open Sans Bold"/>
                <a:sym typeface="Open Sans Bold"/>
              </a:rPr>
              <a:t>Lorem ipsum dolor sit amet, consectetur adipiscing elit. In elementum lacus et nisl aliquam porttitor. Vivamus eget eros eget leo laoreet imperdiet. Duis et finibus ipsum. Suspendisse iaculis pretium tellus. Phasellus a tincidunt ex. Cras dapibus ac leo et egestas.</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8662</TotalTime>
  <Words>414</Words>
  <Application>Microsoft Macintosh PowerPoint</Application>
  <PresentationFormat>Custom</PresentationFormat>
  <Paragraphs>59</Paragraphs>
  <Slides>12</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Calibri</vt:lpstr>
      <vt:lpstr>Wingdings</vt:lpstr>
      <vt:lpstr>Noto Sans Bold</vt:lpstr>
      <vt:lpstr>Brans-DemiBold</vt:lpstr>
      <vt:lpstr>Open Sans Bold</vt:lpstr>
      <vt:lpstr>Arial</vt:lpstr>
      <vt:lpstr>Helvetica</vt:lpstr>
      <vt:lpstr>Arial Narrow</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CLPM Pastors' On-Boarding Bootcamp</dc:title>
  <cp:lastModifiedBy>Microsoft Office User</cp:lastModifiedBy>
  <cp:revision>13</cp:revision>
  <dcterms:created xsi:type="dcterms:W3CDTF">2006-08-16T00:00:00Z</dcterms:created>
  <dcterms:modified xsi:type="dcterms:W3CDTF">2026-01-12T07:17:36Z</dcterms:modified>
  <dc:identifier>DAG83DVdHAg</dc:identifier>
</cp:coreProperties>
</file>