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72" r:id="rId2"/>
    <p:sldId id="257" r:id="rId3"/>
    <p:sldId id="258" r:id="rId4"/>
    <p:sldId id="259" r:id="rId5"/>
    <p:sldId id="261" r:id="rId6"/>
    <p:sldId id="268" r:id="rId7"/>
    <p:sldId id="269" r:id="rId8"/>
    <p:sldId id="270" r:id="rId9"/>
    <p:sldId id="260" r:id="rId10"/>
    <p:sldId id="263" r:id="rId11"/>
    <p:sldId id="271" r:id="rId12"/>
    <p:sldId id="262" r:id="rId13"/>
    <p:sldId id="264" r:id="rId14"/>
    <p:sldId id="273" r:id="rId15"/>
    <p:sldId id="266" r:id="rId16"/>
  </p:sldIdLst>
  <p:sldSz cx="18288000" cy="10287000"/>
  <p:notesSz cx="6858000" cy="9144000"/>
  <p:embeddedFontLst>
    <p:embeddedFont>
      <p:font typeface="Brans-DemiBold" pitchFamily="2" charset="77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ndara" panose="020E0502030303020204" pitchFamily="34" charset="0"/>
      <p:regular r:id="rId24"/>
      <p:bold r:id="rId25"/>
      <p:italic r:id="rId26"/>
      <p:boldItalic r:id="rId27"/>
    </p:embeddedFont>
    <p:embeddedFont>
      <p:font typeface="Noto Sans Bold" panose="020B0802040504020204" pitchFamily="34" charset="0"/>
      <p:regular r:id="rId28"/>
      <p:bold r:id="rId29"/>
      <p:italic r:id="rId30"/>
      <p:boldItalic r:id="rId31"/>
    </p:embeddedFont>
    <p:embeddedFont>
      <p:font typeface="Open Sans Bold" pitchFamily="2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46" autoAdjust="0"/>
    <p:restoredTop sz="94241" autoAdjust="0"/>
  </p:normalViewPr>
  <p:slideViewPr>
    <p:cSldViewPr>
      <p:cViewPr>
        <p:scale>
          <a:sx n="83" d="100"/>
          <a:sy n="83" d="100"/>
        </p:scale>
        <p:origin x="656" y="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ableStyles" Target="tableStyle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8FAAF-852A-7E40-8704-1FEF49434126}" type="datetimeFigureOut">
              <a:rPr lang="en-US" smtClean="0"/>
              <a:t>1/12/26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3B111-811F-4E4D-80A8-82607556D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842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3B111-811F-4E4D-80A8-82607556D3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23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3B111-811F-4E4D-80A8-82607556D3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01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3B111-811F-4E4D-80A8-82607556D35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89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3B111-811F-4E4D-80A8-82607556D35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782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3B111-811F-4E4D-80A8-82607556D35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80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1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88634" cy="10287000"/>
          </a:xfrm>
          <a:custGeom>
            <a:avLst/>
            <a:gdLst/>
            <a:ahLst/>
            <a:cxnLst/>
            <a:rect l="l" t="t" r="r" b="b"/>
            <a:pathLst>
              <a:path w="2688634" h="10287000">
                <a:moveTo>
                  <a:pt x="0" y="0"/>
                </a:moveTo>
                <a:lnTo>
                  <a:pt x="2688635" y="0"/>
                </a:lnTo>
                <a:lnTo>
                  <a:pt x="268863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7300" t="-7576" r="-92100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4581377" y="-488561"/>
            <a:ext cx="0" cy="3266099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3001815" y="1156956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0" y="0"/>
                </a:moveTo>
                <a:lnTo>
                  <a:pt x="1270000" y="0"/>
                </a:lnTo>
                <a:lnTo>
                  <a:pt x="1270000" y="1270000"/>
                </a:lnTo>
                <a:lnTo>
                  <a:pt x="0" y="1270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970042" y="8156273"/>
            <a:ext cx="3893076" cy="734410"/>
          </a:xfrm>
          <a:custGeom>
            <a:avLst/>
            <a:gdLst/>
            <a:ahLst/>
            <a:cxnLst/>
            <a:rect l="l" t="t" r="r" b="b"/>
            <a:pathLst>
              <a:path w="1025337" h="193425">
                <a:moveTo>
                  <a:pt x="96712" y="0"/>
                </a:moveTo>
                <a:lnTo>
                  <a:pt x="928624" y="0"/>
                </a:lnTo>
                <a:cubicBezTo>
                  <a:pt x="954274" y="0"/>
                  <a:pt x="978873" y="10189"/>
                  <a:pt x="997010" y="28326"/>
                </a:cubicBezTo>
                <a:cubicBezTo>
                  <a:pt x="1015147" y="46463"/>
                  <a:pt x="1025337" y="71063"/>
                  <a:pt x="1025337" y="96712"/>
                </a:cubicBezTo>
                <a:lnTo>
                  <a:pt x="1025337" y="96712"/>
                </a:lnTo>
                <a:cubicBezTo>
                  <a:pt x="1025337" y="150125"/>
                  <a:pt x="982037" y="193425"/>
                  <a:pt x="928624" y="193425"/>
                </a:cubicBezTo>
                <a:lnTo>
                  <a:pt x="96712" y="193425"/>
                </a:lnTo>
                <a:cubicBezTo>
                  <a:pt x="43300" y="193425"/>
                  <a:pt x="0" y="150125"/>
                  <a:pt x="0" y="96712"/>
                </a:cubicBezTo>
                <a:lnTo>
                  <a:pt x="0" y="96712"/>
                </a:lnTo>
                <a:cubicBezTo>
                  <a:pt x="0" y="43300"/>
                  <a:pt x="43300" y="0"/>
                  <a:pt x="96712" y="0"/>
                </a:cubicBezTo>
                <a:close/>
              </a:path>
            </a:pathLst>
          </a:custGeom>
          <a:solidFill>
            <a:srgbClr val="418D40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970042" y="8102025"/>
            <a:ext cx="3893076" cy="84290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250"/>
              </a:lnSpc>
            </a:pPr>
            <a:r>
              <a:rPr lang="en-US" sz="2500" b="1" dirty="0">
                <a:solidFill>
                  <a:srgbClr val="EDEAD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JANUARY 12, 2026</a:t>
            </a:r>
          </a:p>
        </p:txBody>
      </p:sp>
      <p:sp>
        <p:nvSpPr>
          <p:cNvPr id="9" name="Freeform 9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4970042" y="4546152"/>
            <a:ext cx="6396466" cy="1783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3383" spc="334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ON-BOARDING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70042" y="2825696"/>
            <a:ext cx="5004630" cy="1886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294"/>
              </a:lnSpc>
            </a:pPr>
            <a:r>
              <a:rPr lang="en-US" sz="11499" spc="287" dirty="0">
                <a:solidFill>
                  <a:srgbClr val="418D4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PASTORS'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70042" y="6104948"/>
            <a:ext cx="6396466" cy="1783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3383" spc="334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BOOTCAMP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70042" y="960106"/>
            <a:ext cx="3001774" cy="1635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499" b="1">
                <a:solidFill>
                  <a:srgbClr val="31403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Central Luzon Provinces Mission</a:t>
            </a:r>
          </a:p>
          <a:p>
            <a:pPr algn="l">
              <a:lnSpc>
                <a:spcPts val="3249"/>
              </a:lnSpc>
            </a:pPr>
            <a:r>
              <a:rPr lang="en-US" sz="2499" b="1">
                <a:solidFill>
                  <a:srgbClr val="31403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of the Seventh-day Adventists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271143"/>
            <a:ext cx="5421843" cy="554787"/>
            <a:chOff x="0" y="-9525"/>
            <a:chExt cx="1427975" cy="1461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792253" y="-215460"/>
            <a:ext cx="3257097" cy="2784818"/>
          </a:xfrm>
          <a:custGeom>
            <a:avLst/>
            <a:gdLst/>
            <a:ahLst/>
            <a:cxnLst/>
            <a:rect l="l" t="t" r="r" b="b"/>
            <a:pathLst>
              <a:path w="3257097" h="2784818">
                <a:moveTo>
                  <a:pt x="0" y="0"/>
                </a:moveTo>
                <a:lnTo>
                  <a:pt x="3257098" y="0"/>
                </a:lnTo>
                <a:lnTo>
                  <a:pt x="3257098" y="2784819"/>
                </a:lnTo>
                <a:lnTo>
                  <a:pt x="0" y="27848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792253" y="3002355"/>
            <a:ext cx="11972083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PH" sz="4000" b="1" dirty="0"/>
              <a:t>“With such an army of workers as our youth, rightly trained, might furnish, how soon the message of a crucified, risen, and soon-coming Saviour might be carried to the whole world!”</a:t>
            </a:r>
            <a:endParaRPr lang="en-PH" sz="4000" dirty="0"/>
          </a:p>
        </p:txBody>
      </p:sp>
      <p:sp>
        <p:nvSpPr>
          <p:cNvPr id="12" name="TextBox 12"/>
          <p:cNvSpPr txBox="1"/>
          <p:nvPr/>
        </p:nvSpPr>
        <p:spPr>
          <a:xfrm>
            <a:off x="1792253" y="6746876"/>
            <a:ext cx="5020458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PH" sz="2800" b="0" i="1" u="none" strike="noStrike" dirty="0">
                <a:solidFill>
                  <a:srgbClr val="000000"/>
                </a:solidFill>
                <a:effectLst/>
              </a:rPr>
              <a:t>Education</a:t>
            </a:r>
            <a:r>
              <a:rPr lang="en-PH" sz="2800" b="0" i="0" u="none" strike="noStrike" dirty="0">
                <a:solidFill>
                  <a:srgbClr val="000000"/>
                </a:solidFill>
                <a:effectLst/>
              </a:rPr>
              <a:t>, p. 271 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95473E1-04BC-81B6-1B49-65D9C9C8EF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90374" y="7446099"/>
            <a:ext cx="1806962" cy="18069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 dirty="0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4292255" y="2569283"/>
            <a:ext cx="0" cy="3266099"/>
          </a:xfrm>
          <a:prstGeom prst="line">
            <a:avLst/>
          </a:prstGeom>
          <a:ln w="95250" cap="rnd">
            <a:solidFill>
              <a:srgbClr val="418D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5165979" y="2536936"/>
            <a:ext cx="7956042" cy="171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2900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ADVENTIST YOUTH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E90D09-02FF-0E5B-E310-49BE62233A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0CAE3E9-1F2B-4132-7A28-DFA466B2356C}"/>
              </a:ext>
            </a:extLst>
          </p:cNvPr>
          <p:cNvSpPr txBox="1"/>
          <p:nvPr/>
        </p:nvSpPr>
        <p:spPr>
          <a:xfrm>
            <a:off x="5165978" y="4539889"/>
            <a:ext cx="10031351" cy="1915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9900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MINISTRIES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9080514-9D66-CC59-FC25-A2366D0D56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86" y="2740044"/>
            <a:ext cx="3357208" cy="25742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358587" y="1463788"/>
            <a:ext cx="9497882" cy="1163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75"/>
              </a:lnSpc>
            </a:pPr>
            <a:r>
              <a:rPr lang="en-US" sz="7500" spc="187" dirty="0">
                <a:solidFill>
                  <a:srgbClr val="2B850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YOUTH APPOINTMENT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20154" y="2794312"/>
            <a:ext cx="11219643" cy="49912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PH" sz="40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“</a:t>
            </a:r>
            <a:r>
              <a:rPr lang="en-PH" sz="4000" b="1" i="0" u="none" strike="noStrike" dirty="0">
                <a:solidFill>
                  <a:srgbClr val="000000"/>
                </a:solidFill>
                <a:effectLst/>
              </a:rPr>
              <a:t>The Lord has appointed the youth to be His helping hand.”</a:t>
            </a:r>
          </a:p>
          <a:p>
            <a:pPr algn="l">
              <a:lnSpc>
                <a:spcPts val="4899"/>
              </a:lnSpc>
            </a:pPr>
            <a:endParaRPr lang="en-PH" sz="4000" b="1" dirty="0">
              <a:solidFill>
                <a:srgbClr val="000000"/>
              </a:solidFill>
            </a:endParaRPr>
          </a:p>
          <a:p>
            <a:pPr algn="l">
              <a:lnSpc>
                <a:spcPts val="4899"/>
              </a:lnSpc>
            </a:pPr>
            <a:endParaRPr lang="en-PH" sz="3600" b="1" dirty="0">
              <a:solidFill>
                <a:srgbClr val="000000"/>
              </a:solidFill>
            </a:endParaRPr>
          </a:p>
          <a:p>
            <a:pPr algn="l">
              <a:lnSpc>
                <a:spcPts val="4899"/>
              </a:lnSpc>
            </a:pPr>
            <a:endParaRPr lang="en-PH" sz="3600" b="1" dirty="0">
              <a:solidFill>
                <a:srgbClr val="000000"/>
              </a:solidFill>
            </a:endParaRPr>
          </a:p>
          <a:p>
            <a:pPr algn="l">
              <a:lnSpc>
                <a:spcPts val="4899"/>
              </a:lnSpc>
            </a:pPr>
            <a:endParaRPr lang="en-PH" sz="3600" b="1" dirty="0">
              <a:solidFill>
                <a:srgbClr val="000000"/>
              </a:solidFill>
            </a:endParaRPr>
          </a:p>
          <a:p>
            <a:pPr algn="l">
              <a:lnSpc>
                <a:spcPts val="4899"/>
              </a:lnSpc>
            </a:pPr>
            <a:br>
              <a:rPr lang="en-PH" sz="3600" dirty="0"/>
            </a:br>
            <a:r>
              <a:rPr lang="en-PH" sz="3600" b="0" i="1" u="none" strike="noStrike" dirty="0">
                <a:solidFill>
                  <a:srgbClr val="000000"/>
                </a:solidFill>
                <a:effectLst/>
              </a:rPr>
              <a:t>Testimonies for the Church</a:t>
            </a:r>
            <a:r>
              <a:rPr lang="en-PH" sz="3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vol. 7</a:t>
            </a:r>
            <a:endParaRPr lang="en-US" sz="3499" b="1" dirty="0">
              <a:solidFill>
                <a:srgbClr val="31403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1556195" y="1349669"/>
            <a:ext cx="0" cy="5990384"/>
          </a:xfrm>
          <a:prstGeom prst="line">
            <a:avLst/>
          </a:prstGeom>
          <a:ln w="95250" cap="rnd">
            <a:solidFill>
              <a:srgbClr val="5BAB5A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0FE5D8-3AD5-B373-53A8-80EBF121BA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358587" y="1463788"/>
            <a:ext cx="9497882" cy="1163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75"/>
              </a:lnSpc>
            </a:pPr>
            <a:r>
              <a:rPr lang="en-US" sz="7500" spc="187" dirty="0">
                <a:solidFill>
                  <a:srgbClr val="2B850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AYM MISSION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58587" y="2854438"/>
            <a:ext cx="11433612" cy="2555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lead young people into </a:t>
            </a:r>
            <a:r>
              <a:rPr lang="en-US" sz="4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 authentic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saving relationship with Jesus Christ and help them embrace His call to </a:t>
            </a:r>
            <a:r>
              <a:rPr lang="en-US" sz="4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disciple-making and mission involvement.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PH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ts val="4899"/>
              </a:lnSpc>
            </a:pPr>
            <a:endParaRPr lang="en-US" sz="6000" b="1" dirty="0">
              <a:solidFill>
                <a:srgbClr val="31403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1556195" y="1349669"/>
            <a:ext cx="0" cy="5990384"/>
          </a:xfrm>
          <a:prstGeom prst="line">
            <a:avLst/>
          </a:prstGeom>
          <a:ln w="95250" cap="rnd">
            <a:solidFill>
              <a:srgbClr val="5BAB5A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B8571B3-5C36-5855-7A51-252ECB47B5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358587" y="1463788"/>
            <a:ext cx="9497882" cy="1163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75"/>
              </a:lnSpc>
            </a:pPr>
            <a:r>
              <a:rPr lang="en-US" sz="7500" spc="187" dirty="0">
                <a:solidFill>
                  <a:srgbClr val="2B850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AYM MOTTO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58587" y="2854438"/>
            <a:ext cx="11433612" cy="1298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love of Christ compels me</a:t>
            </a:r>
            <a:endParaRPr lang="en-PH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ts val="4899"/>
              </a:lnSpc>
            </a:pPr>
            <a:endParaRPr lang="en-US" sz="6000" b="1" dirty="0">
              <a:solidFill>
                <a:srgbClr val="31403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1556195" y="1349669"/>
            <a:ext cx="0" cy="5990384"/>
          </a:xfrm>
          <a:prstGeom prst="line">
            <a:avLst/>
          </a:prstGeom>
          <a:ln w="95250" cap="rnd">
            <a:solidFill>
              <a:srgbClr val="5BAB5A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B8571B3-5C36-5855-7A51-252ECB47B5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27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358587" y="1463788"/>
            <a:ext cx="9497882" cy="1163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75"/>
              </a:lnSpc>
            </a:pPr>
            <a:r>
              <a:rPr lang="en-US" sz="7500" spc="187" dirty="0">
                <a:solidFill>
                  <a:srgbClr val="2B850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AYM AIM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58587" y="2854438"/>
            <a:ext cx="11433612" cy="6935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Advent Message to all the world in my generation.</a:t>
            </a:r>
            <a:r>
              <a:rPr lang="en-PH" sz="6600" dirty="0">
                <a:effectLst/>
              </a:rPr>
              <a:t> </a:t>
            </a:r>
            <a:endParaRPr lang="en-US" sz="9600" b="1" dirty="0">
              <a:solidFill>
                <a:srgbClr val="31403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1556195" y="1349669"/>
            <a:ext cx="0" cy="5990384"/>
          </a:xfrm>
          <a:prstGeom prst="line">
            <a:avLst/>
          </a:prstGeom>
          <a:ln w="95250" cap="rnd">
            <a:solidFill>
              <a:srgbClr val="5BAB5A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B8571B3-5C36-5855-7A51-252ECB47B5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207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358587" y="1463788"/>
            <a:ext cx="9497882" cy="1163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75"/>
              </a:lnSpc>
            </a:pPr>
            <a:r>
              <a:rPr lang="en-US" sz="7500" spc="187" dirty="0">
                <a:solidFill>
                  <a:srgbClr val="2B850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AYM PLEDGE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58587" y="2854438"/>
            <a:ext cx="11433612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457200"/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Loving the Lord Jesus, I promise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take an active part 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the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youth ministry of the church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doing what I can to help others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to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finish the work of the gospe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 in all the world.</a:t>
            </a:r>
            <a:endParaRPr lang="en-PH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1556195" y="1349669"/>
            <a:ext cx="0" cy="5990384"/>
          </a:xfrm>
          <a:prstGeom prst="line">
            <a:avLst/>
          </a:prstGeom>
          <a:ln w="95250" cap="rnd">
            <a:solidFill>
              <a:srgbClr val="5BAB5A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B8571B3-5C36-5855-7A51-252ECB47B5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4292255" y="2569283"/>
            <a:ext cx="0" cy="3266099"/>
          </a:xfrm>
          <a:prstGeom prst="line">
            <a:avLst/>
          </a:prstGeom>
          <a:ln w="95250" cap="rnd">
            <a:solidFill>
              <a:srgbClr val="418D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5044225" y="1218202"/>
            <a:ext cx="9693005" cy="34399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8800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 </a:t>
            </a:r>
          </a:p>
          <a:p>
            <a:pPr algn="l">
              <a:lnSpc>
                <a:spcPts val="13383"/>
              </a:lnSpc>
            </a:pPr>
            <a:r>
              <a:rPr lang="en-US" sz="13400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CORE TEAM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C26E58-9EFB-A765-3DEA-C41787872C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  <p:sp>
        <p:nvSpPr>
          <p:cNvPr id="18" name="Freeform 10">
            <a:extLst>
              <a:ext uri="{FF2B5EF4-FFF2-40B4-BE49-F238E27FC236}">
                <a16:creationId xmlns:a16="http://schemas.microsoft.com/office/drawing/2014/main" id="{5B47D2B2-E338-1CD9-335A-E77E415EA70E}"/>
              </a:ext>
            </a:extLst>
          </p:cNvPr>
          <p:cNvSpPr/>
          <p:nvPr/>
        </p:nvSpPr>
        <p:spPr>
          <a:xfrm>
            <a:off x="2485790" y="2967033"/>
            <a:ext cx="799576" cy="2470599"/>
          </a:xfrm>
          <a:custGeom>
            <a:avLst/>
            <a:gdLst/>
            <a:ahLst/>
            <a:cxnLst/>
            <a:rect l="l" t="t" r="r" b="b"/>
            <a:pathLst>
              <a:path w="799576" h="2470599">
                <a:moveTo>
                  <a:pt x="0" y="0"/>
                </a:moveTo>
                <a:lnTo>
                  <a:pt x="799575" y="0"/>
                </a:lnTo>
                <a:lnTo>
                  <a:pt x="799575" y="2470599"/>
                </a:lnTo>
                <a:lnTo>
                  <a:pt x="0" y="24705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0CF7F5B2-6B0F-98C1-B42C-187A1F0AEF5A}"/>
              </a:ext>
            </a:extLst>
          </p:cNvPr>
          <p:cNvSpPr txBox="1"/>
          <p:nvPr/>
        </p:nvSpPr>
        <p:spPr>
          <a:xfrm>
            <a:off x="5044225" y="4022842"/>
            <a:ext cx="9326181" cy="1546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9600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FORMATION &amp; ORIENTATION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295810" y="51979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358587" y="1463788"/>
            <a:ext cx="9497882" cy="1163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75"/>
              </a:lnSpc>
            </a:pPr>
            <a:r>
              <a:rPr lang="en-US" sz="7500" spc="187" dirty="0">
                <a:solidFill>
                  <a:srgbClr val="2B8500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SCHEDULE (Virtual Meeting 5PM)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58588" y="2854438"/>
            <a:ext cx="5566212" cy="1215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br>
              <a:rPr lang="en-PH" sz="3600" dirty="0"/>
            </a:br>
            <a:endParaRPr lang="en-US" sz="3499" b="1" dirty="0">
              <a:solidFill>
                <a:srgbClr val="31403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1556195" y="1349669"/>
            <a:ext cx="0" cy="5990384"/>
          </a:xfrm>
          <a:prstGeom prst="line">
            <a:avLst/>
          </a:prstGeom>
          <a:ln w="95250" cap="rnd">
            <a:solidFill>
              <a:srgbClr val="5BAB5A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3421A4C-1EA7-04C1-9A75-C7638B3EC2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  <p:sp>
        <p:nvSpPr>
          <p:cNvPr id="16" name="TextBox 11">
            <a:extLst>
              <a:ext uri="{FF2B5EF4-FFF2-40B4-BE49-F238E27FC236}">
                <a16:creationId xmlns:a16="http://schemas.microsoft.com/office/drawing/2014/main" id="{5BF70E90-363C-99A7-3B13-A4C1D034162D}"/>
              </a:ext>
            </a:extLst>
          </p:cNvPr>
          <p:cNvSpPr txBox="1"/>
          <p:nvPr/>
        </p:nvSpPr>
        <p:spPr>
          <a:xfrm>
            <a:off x="2485790" y="2813069"/>
            <a:ext cx="5566212" cy="37289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PH" sz="3600" b="0" i="0" dirty="0">
                <a:solidFill>
                  <a:srgbClr val="000000"/>
                </a:solidFill>
                <a:effectLst/>
                <a:latin typeface="system-ui"/>
              </a:rPr>
              <a:t>Area 1 - January 25 	</a:t>
            </a:r>
          </a:p>
          <a:p>
            <a:pPr algn="l">
              <a:lnSpc>
                <a:spcPts val="4899"/>
              </a:lnSpc>
            </a:pPr>
            <a:r>
              <a:rPr lang="en-PH" sz="3600" b="0" i="0" dirty="0">
                <a:solidFill>
                  <a:srgbClr val="000000"/>
                </a:solidFill>
                <a:effectLst/>
                <a:latin typeface="system-ui"/>
              </a:rPr>
              <a:t>Area 2 - February 1 </a:t>
            </a:r>
          </a:p>
          <a:p>
            <a:pPr algn="l">
              <a:lnSpc>
                <a:spcPts val="4899"/>
              </a:lnSpc>
            </a:pPr>
            <a:r>
              <a:rPr lang="en-PH" sz="3600" b="0" i="0" dirty="0">
                <a:solidFill>
                  <a:srgbClr val="000000"/>
                </a:solidFill>
                <a:effectLst/>
                <a:latin typeface="system-ui"/>
              </a:rPr>
              <a:t>Area 3 - February 8</a:t>
            </a:r>
          </a:p>
          <a:p>
            <a:pPr algn="l">
              <a:lnSpc>
                <a:spcPts val="4899"/>
              </a:lnSpc>
            </a:pPr>
            <a:r>
              <a:rPr lang="en-PH" sz="3600" b="0" i="0" dirty="0">
                <a:solidFill>
                  <a:srgbClr val="000000"/>
                </a:solidFill>
                <a:effectLst/>
                <a:latin typeface="system-ui"/>
              </a:rPr>
              <a:t>Area 4 – </a:t>
            </a:r>
            <a:r>
              <a:rPr lang="en-PH" sz="3600" dirty="0">
                <a:solidFill>
                  <a:srgbClr val="000000"/>
                </a:solidFill>
                <a:latin typeface="system-ui"/>
              </a:rPr>
              <a:t>February 15</a:t>
            </a:r>
            <a:endParaRPr lang="en-PH" sz="36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>
              <a:lnSpc>
                <a:spcPts val="4899"/>
              </a:lnSpc>
            </a:pPr>
            <a:r>
              <a:rPr lang="en-PH" sz="3600" b="0" i="0" dirty="0">
                <a:solidFill>
                  <a:srgbClr val="000000"/>
                </a:solidFill>
                <a:effectLst/>
                <a:latin typeface="system-ui"/>
              </a:rPr>
              <a:t>Area 5 - February </a:t>
            </a:r>
            <a:r>
              <a:rPr lang="en-PH" sz="3600" dirty="0">
                <a:solidFill>
                  <a:srgbClr val="000000"/>
                </a:solidFill>
                <a:latin typeface="system-ui"/>
              </a:rPr>
              <a:t>22</a:t>
            </a:r>
            <a:br>
              <a:rPr lang="en-PH" sz="3600" dirty="0"/>
            </a:br>
            <a:endParaRPr lang="en-US" sz="3499" b="1" dirty="0">
              <a:solidFill>
                <a:srgbClr val="31403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4292255" y="2569283"/>
            <a:ext cx="0" cy="3266099"/>
          </a:xfrm>
          <a:prstGeom prst="line">
            <a:avLst/>
          </a:prstGeom>
          <a:ln w="95250" cap="rnd">
            <a:solidFill>
              <a:srgbClr val="418D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4634487" y="3162300"/>
            <a:ext cx="7956042" cy="171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3383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DEMOGRAPHICS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C26E58-9EFB-A765-3DEA-C41787872C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  <p:sp>
        <p:nvSpPr>
          <p:cNvPr id="14" name="Freeform 10">
            <a:extLst>
              <a:ext uri="{FF2B5EF4-FFF2-40B4-BE49-F238E27FC236}">
                <a16:creationId xmlns:a16="http://schemas.microsoft.com/office/drawing/2014/main" id="{889F6209-8142-81BF-A04E-57CDFBD40E0E}"/>
              </a:ext>
            </a:extLst>
          </p:cNvPr>
          <p:cNvSpPr/>
          <p:nvPr/>
        </p:nvSpPr>
        <p:spPr>
          <a:xfrm>
            <a:off x="2115200" y="2967033"/>
            <a:ext cx="1540755" cy="2470599"/>
          </a:xfrm>
          <a:custGeom>
            <a:avLst/>
            <a:gdLst/>
            <a:ahLst/>
            <a:cxnLst/>
            <a:rect l="l" t="t" r="r" b="b"/>
            <a:pathLst>
              <a:path w="1540755" h="2470599">
                <a:moveTo>
                  <a:pt x="0" y="0"/>
                </a:moveTo>
                <a:lnTo>
                  <a:pt x="1540755" y="0"/>
                </a:lnTo>
                <a:lnTo>
                  <a:pt x="1540755" y="2470599"/>
                </a:lnTo>
                <a:lnTo>
                  <a:pt x="0" y="24705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7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964882" y="2967033"/>
            <a:ext cx="1688991" cy="2470599"/>
          </a:xfrm>
          <a:custGeom>
            <a:avLst/>
            <a:gdLst/>
            <a:ahLst/>
            <a:cxnLst/>
            <a:rect l="l" t="t" r="r" b="b"/>
            <a:pathLst>
              <a:path w="1688991" h="2470599">
                <a:moveTo>
                  <a:pt x="0" y="0"/>
                </a:moveTo>
                <a:lnTo>
                  <a:pt x="1688991" y="0"/>
                </a:lnTo>
                <a:lnTo>
                  <a:pt x="1688991" y="2470599"/>
                </a:lnTo>
                <a:lnTo>
                  <a:pt x="0" y="2470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AutoShape 11"/>
          <p:cNvSpPr/>
          <p:nvPr/>
        </p:nvSpPr>
        <p:spPr>
          <a:xfrm>
            <a:off x="4292255" y="2569283"/>
            <a:ext cx="0" cy="3266099"/>
          </a:xfrm>
          <a:prstGeom prst="line">
            <a:avLst/>
          </a:prstGeom>
          <a:ln w="95250" cap="rnd">
            <a:solidFill>
              <a:srgbClr val="418D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4634487" y="2907114"/>
            <a:ext cx="7956042" cy="171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3383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AYM ID SYSTEM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794B16B-A871-8D48-5624-005702A730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074936" y="2967033"/>
            <a:ext cx="1468883" cy="2470599"/>
          </a:xfrm>
          <a:custGeom>
            <a:avLst/>
            <a:gdLst/>
            <a:ahLst/>
            <a:cxnLst/>
            <a:rect l="l" t="t" r="r" b="b"/>
            <a:pathLst>
              <a:path w="1468883" h="2470599">
                <a:moveTo>
                  <a:pt x="0" y="0"/>
                </a:moveTo>
                <a:lnTo>
                  <a:pt x="1468883" y="0"/>
                </a:lnTo>
                <a:lnTo>
                  <a:pt x="1468883" y="2470599"/>
                </a:lnTo>
                <a:lnTo>
                  <a:pt x="0" y="2470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4292255" y="2569283"/>
            <a:ext cx="0" cy="3266099"/>
          </a:xfrm>
          <a:prstGeom prst="line">
            <a:avLst/>
          </a:prstGeom>
          <a:ln w="95250" cap="rnd">
            <a:solidFill>
              <a:srgbClr val="418D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5165979" y="2536936"/>
            <a:ext cx="7956042" cy="343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13383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Calendar of Activities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C1FFF6-321D-A1E1-EBA1-0F7617ADA1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>
            <a:off x="1556195" y="1349669"/>
            <a:ext cx="0" cy="5990384"/>
          </a:xfrm>
          <a:prstGeom prst="line">
            <a:avLst/>
          </a:prstGeom>
          <a:ln w="95250" cap="rnd">
            <a:solidFill>
              <a:srgbClr val="5BAB5A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4EACF37-C095-E098-5A35-77D9E4A8A3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B0F2575-9C7C-9714-E0D1-C894556A98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622552"/>
              </p:ext>
            </p:extLst>
          </p:nvPr>
        </p:nvGraphicFramePr>
        <p:xfrm>
          <a:off x="2183336" y="547447"/>
          <a:ext cx="11329310" cy="768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4655">
                  <a:extLst>
                    <a:ext uri="{9D8B030D-6E8A-4147-A177-3AD203B41FA5}">
                      <a16:colId xmlns:a16="http://schemas.microsoft.com/office/drawing/2014/main" val="2282557991"/>
                    </a:ext>
                  </a:extLst>
                </a:gridCol>
                <a:gridCol w="5664655">
                  <a:extLst>
                    <a:ext uri="{9D8B030D-6E8A-4147-A177-3AD203B41FA5}">
                      <a16:colId xmlns:a16="http://schemas.microsoft.com/office/drawing/2014/main" val="3728099930"/>
                    </a:ext>
                  </a:extLst>
                </a:gridCol>
              </a:tblGrid>
              <a:tr h="1441074">
                <a:tc>
                  <a:txBody>
                    <a:bodyPr/>
                    <a:lstStyle/>
                    <a:p>
                      <a:r>
                        <a:rPr lang="en-US" sz="3600" dirty="0"/>
                        <a:t>AYM Leaders &amp; 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800" dirty="0">
                          <a:effectLst/>
                        </a:rPr>
                        <a:t>Area 1 - </a:t>
                      </a:r>
                      <a:r>
                        <a:rPr lang="en-PH" sz="1600" dirty="0">
                          <a:effectLst/>
                        </a:rPr>
                        <a:t>January 25</a:t>
                      </a:r>
                    </a:p>
                    <a:p>
                      <a:r>
                        <a:rPr lang="en-PH" sz="1800" dirty="0">
                          <a:effectLst/>
                        </a:rPr>
                        <a:t>Area 2 - February 1</a:t>
                      </a:r>
                    </a:p>
                    <a:p>
                      <a:r>
                        <a:rPr lang="en-PH" sz="1800" dirty="0">
                          <a:effectLst/>
                        </a:rPr>
                        <a:t>Area 3 – February 8</a:t>
                      </a:r>
                      <a:endParaRPr lang="en-PH" sz="1600" dirty="0">
                        <a:effectLst/>
                      </a:endParaRPr>
                    </a:p>
                    <a:p>
                      <a:r>
                        <a:rPr lang="en-PH" sz="1800" dirty="0">
                          <a:effectLst/>
                        </a:rPr>
                        <a:t>Area 4 - January 15</a:t>
                      </a:r>
                      <a:endParaRPr lang="en-PH" sz="1600" dirty="0">
                        <a:effectLst/>
                      </a:endParaRPr>
                    </a:p>
                    <a:p>
                      <a:r>
                        <a:rPr lang="en-PH" sz="1800" dirty="0">
                          <a:effectLst/>
                        </a:rPr>
                        <a:t>Area 5 - February 22</a:t>
                      </a:r>
                      <a:endParaRPr lang="en-PH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32420"/>
                  </a:ext>
                </a:extLst>
              </a:tr>
              <a:tr h="3652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849349"/>
                  </a:ext>
                </a:extLst>
              </a:tr>
              <a:tr h="1441074">
                <a:tc>
                  <a:txBody>
                    <a:bodyPr/>
                    <a:lstStyle/>
                    <a:p>
                      <a:r>
                        <a:rPr lang="en-US" sz="3600" dirty="0"/>
                        <a:t>AYM Training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800" dirty="0">
                          <a:effectLst/>
                        </a:rPr>
                        <a:t>Area 1-</a:t>
                      </a:r>
                      <a:endParaRPr lang="en-PH" sz="1600" dirty="0">
                        <a:effectLst/>
                      </a:endParaRPr>
                    </a:p>
                    <a:p>
                      <a:r>
                        <a:rPr lang="en-PH" sz="1800" dirty="0">
                          <a:effectLst/>
                        </a:rPr>
                        <a:t>Area 2-</a:t>
                      </a:r>
                      <a:endParaRPr lang="en-PH" sz="1600" dirty="0">
                        <a:effectLst/>
                      </a:endParaRPr>
                    </a:p>
                    <a:p>
                      <a:r>
                        <a:rPr lang="en-PH" sz="1800" dirty="0">
                          <a:effectLst/>
                        </a:rPr>
                        <a:t>Area 3-</a:t>
                      </a:r>
                      <a:endParaRPr lang="en-PH" sz="1600" dirty="0">
                        <a:effectLst/>
                      </a:endParaRPr>
                    </a:p>
                    <a:p>
                      <a:r>
                        <a:rPr lang="en-PH" sz="1800" dirty="0">
                          <a:effectLst/>
                        </a:rPr>
                        <a:t>Area 4-</a:t>
                      </a:r>
                      <a:endParaRPr lang="en-PH" sz="1600" dirty="0">
                        <a:effectLst/>
                      </a:endParaRPr>
                    </a:p>
                    <a:p>
                      <a:r>
                        <a:rPr lang="en-PH" sz="1800" dirty="0">
                          <a:effectLst/>
                        </a:rPr>
                        <a:t>Area 5-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88027"/>
                  </a:ext>
                </a:extLst>
              </a:tr>
              <a:tr h="3652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619261"/>
                  </a:ext>
                </a:extLst>
              </a:tr>
              <a:tr h="1441074">
                <a:tc>
                  <a:txBody>
                    <a:bodyPr/>
                    <a:lstStyle/>
                    <a:p>
                      <a:r>
                        <a:rPr lang="en-US" sz="3600" dirty="0"/>
                        <a:t>Senior Youth Leadership 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800" dirty="0">
                          <a:effectLst/>
                        </a:rPr>
                        <a:t>Area 1- April 6</a:t>
                      </a:r>
                      <a:endParaRPr lang="en-PH" sz="1600" dirty="0">
                        <a:effectLst/>
                      </a:endParaRPr>
                    </a:p>
                    <a:p>
                      <a:r>
                        <a:rPr lang="en-PH" sz="1800" dirty="0">
                          <a:effectLst/>
                        </a:rPr>
                        <a:t>Area 2- April 13</a:t>
                      </a:r>
                      <a:endParaRPr lang="en-PH" sz="1600" dirty="0">
                        <a:effectLst/>
                      </a:endParaRPr>
                    </a:p>
                    <a:p>
                      <a:r>
                        <a:rPr lang="en-PH" sz="1800" dirty="0">
                          <a:effectLst/>
                        </a:rPr>
                        <a:t>Area 3- April 20</a:t>
                      </a:r>
                      <a:endParaRPr lang="en-PH" sz="1600" dirty="0">
                        <a:effectLst/>
                      </a:endParaRPr>
                    </a:p>
                    <a:p>
                      <a:r>
                        <a:rPr lang="en-PH" sz="1800" dirty="0">
                          <a:effectLst/>
                        </a:rPr>
                        <a:t>Area 4- April 27</a:t>
                      </a:r>
                      <a:endParaRPr lang="en-PH" sz="1600" dirty="0">
                        <a:effectLst/>
                      </a:endParaRPr>
                    </a:p>
                    <a:p>
                      <a:r>
                        <a:rPr lang="en-PH" sz="1800" dirty="0">
                          <a:effectLst/>
                        </a:rPr>
                        <a:t>Area 5- May 4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868820"/>
                  </a:ext>
                </a:extLst>
              </a:tr>
              <a:tr h="3652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073273"/>
                  </a:ext>
                </a:extLst>
              </a:tr>
              <a:tr h="1170873">
                <a:tc>
                  <a:txBody>
                    <a:bodyPr/>
                    <a:lstStyle/>
                    <a:p>
                      <a:r>
                        <a:rPr lang="en-US" sz="3600" dirty="0"/>
                        <a:t>Junior Youth Leadership 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February</a:t>
                      </a:r>
                    </a:p>
                    <a:p>
                      <a:r>
                        <a:rPr lang="en-PH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</a:t>
                      </a:r>
                    </a:p>
                    <a:p>
                      <a:r>
                        <a:rPr lang="en-PH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September</a:t>
                      </a:r>
                    </a:p>
                    <a:p>
                      <a:r>
                        <a:rPr lang="en-PH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December</a:t>
                      </a:r>
                      <a:r>
                        <a:rPr lang="en-PH" dirty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236902"/>
                  </a:ext>
                </a:extLst>
              </a:tr>
              <a:tr h="3652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126950"/>
                  </a:ext>
                </a:extLst>
              </a:tr>
              <a:tr h="365272">
                <a:tc>
                  <a:txBody>
                    <a:bodyPr/>
                    <a:lstStyle/>
                    <a:p>
                      <a:r>
                        <a:rPr lang="en-US" sz="3600" dirty="0"/>
                        <a:t>AYM Camp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April 2-5,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934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4426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975" y="6746876"/>
            <a:ext cx="16057932" cy="4396110"/>
          </a:xfrm>
          <a:custGeom>
            <a:avLst/>
            <a:gdLst/>
            <a:ahLst/>
            <a:cxnLst/>
            <a:rect l="l" t="t" r="r" b="b"/>
            <a:pathLst>
              <a:path w="16057932" h="4396110">
                <a:moveTo>
                  <a:pt x="0" y="0"/>
                </a:moveTo>
                <a:lnTo>
                  <a:pt x="16057932" y="0"/>
                </a:lnTo>
                <a:lnTo>
                  <a:pt x="16057932" y="4396110"/>
                </a:lnTo>
                <a:lnTo>
                  <a:pt x="0" y="439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43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71806" y="0"/>
            <a:ext cx="2616194" cy="10287000"/>
          </a:xfrm>
          <a:custGeom>
            <a:avLst/>
            <a:gdLst/>
            <a:ahLst/>
            <a:cxnLst/>
            <a:rect l="l" t="t" r="r" b="b"/>
            <a:pathLst>
              <a:path w="2616194" h="10287000">
                <a:moveTo>
                  <a:pt x="0" y="0"/>
                </a:moveTo>
                <a:lnTo>
                  <a:pt x="2616194" y="0"/>
                </a:lnTo>
                <a:lnTo>
                  <a:pt x="2616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4701" t="-7576" r="-97419" b="-8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5975" y="8068111"/>
            <a:ext cx="3879630" cy="2997014"/>
          </a:xfrm>
          <a:custGeom>
            <a:avLst/>
            <a:gdLst/>
            <a:ahLst/>
            <a:cxnLst/>
            <a:rect l="l" t="t" r="r" b="b"/>
            <a:pathLst>
              <a:path w="3879630" h="2997014">
                <a:moveTo>
                  <a:pt x="0" y="0"/>
                </a:moveTo>
                <a:lnTo>
                  <a:pt x="3879630" y="0"/>
                </a:lnTo>
                <a:lnTo>
                  <a:pt x="3879630" y="2997015"/>
                </a:lnTo>
                <a:lnTo>
                  <a:pt x="0" y="29970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64885" y="339322"/>
            <a:ext cx="2230037" cy="2230037"/>
          </a:xfrm>
          <a:custGeom>
            <a:avLst/>
            <a:gdLst/>
            <a:ahLst/>
            <a:cxnLst/>
            <a:rect l="l" t="t" r="r" b="b"/>
            <a:pathLst>
              <a:path w="2230037" h="2230037">
                <a:moveTo>
                  <a:pt x="0" y="0"/>
                </a:moveTo>
                <a:lnTo>
                  <a:pt x="2230037" y="0"/>
                </a:lnTo>
                <a:lnTo>
                  <a:pt x="2230037" y="2230037"/>
                </a:lnTo>
                <a:lnTo>
                  <a:pt x="0" y="22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775493" y="9307308"/>
            <a:ext cx="5421843" cy="518622"/>
            <a:chOff x="0" y="0"/>
            <a:chExt cx="1427975" cy="136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7975" cy="136592"/>
            </a:xfrm>
            <a:custGeom>
              <a:avLst/>
              <a:gdLst/>
              <a:ahLst/>
              <a:cxnLst/>
              <a:rect l="l" t="t" r="r" b="b"/>
              <a:pathLst>
                <a:path w="1427975" h="136592">
                  <a:moveTo>
                    <a:pt x="68296" y="0"/>
                  </a:moveTo>
                  <a:lnTo>
                    <a:pt x="1359679" y="0"/>
                  </a:lnTo>
                  <a:cubicBezTo>
                    <a:pt x="1377792" y="0"/>
                    <a:pt x="1395164" y="7195"/>
                    <a:pt x="1407972" y="20003"/>
                  </a:cubicBezTo>
                  <a:cubicBezTo>
                    <a:pt x="1420780" y="32811"/>
                    <a:pt x="1427975" y="50183"/>
                    <a:pt x="1427975" y="68296"/>
                  </a:cubicBezTo>
                  <a:lnTo>
                    <a:pt x="1427975" y="68296"/>
                  </a:lnTo>
                  <a:cubicBezTo>
                    <a:pt x="1427975" y="86409"/>
                    <a:pt x="1420780" y="103780"/>
                    <a:pt x="1407972" y="116588"/>
                  </a:cubicBezTo>
                  <a:cubicBezTo>
                    <a:pt x="1395164" y="129396"/>
                    <a:pt x="1377792" y="136592"/>
                    <a:pt x="1359679" y="136592"/>
                  </a:cubicBezTo>
                  <a:lnTo>
                    <a:pt x="68296" y="136592"/>
                  </a:lnTo>
                  <a:cubicBezTo>
                    <a:pt x="50183" y="136592"/>
                    <a:pt x="32811" y="129396"/>
                    <a:pt x="20003" y="116588"/>
                  </a:cubicBezTo>
                  <a:cubicBezTo>
                    <a:pt x="7195" y="103780"/>
                    <a:pt x="0" y="86409"/>
                    <a:pt x="0" y="68296"/>
                  </a:cubicBezTo>
                  <a:lnTo>
                    <a:pt x="0" y="68296"/>
                  </a:lnTo>
                  <a:cubicBezTo>
                    <a:pt x="0" y="50183"/>
                    <a:pt x="7195" y="32811"/>
                    <a:pt x="20003" y="20003"/>
                  </a:cubicBezTo>
                  <a:cubicBezTo>
                    <a:pt x="32811" y="7195"/>
                    <a:pt x="50183" y="0"/>
                    <a:pt x="68296" y="0"/>
                  </a:cubicBezTo>
                  <a:close/>
                </a:path>
              </a:pathLst>
            </a:custGeom>
            <a:solidFill>
              <a:srgbClr val="5365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7975" cy="146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EDEAD0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CLPM PASTORS' ON-BOARDING BOOTCAMP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634487" y="9566619"/>
            <a:ext cx="5278276" cy="0"/>
          </a:xfrm>
          <a:prstGeom prst="line">
            <a:avLst/>
          </a:prstGeom>
          <a:ln w="38100" cap="rnd">
            <a:solidFill>
              <a:srgbClr val="5365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976112" y="2967033"/>
            <a:ext cx="1666531" cy="2470599"/>
          </a:xfrm>
          <a:custGeom>
            <a:avLst/>
            <a:gdLst/>
            <a:ahLst/>
            <a:cxnLst/>
            <a:rect l="l" t="t" r="r" b="b"/>
            <a:pathLst>
              <a:path w="1666531" h="2470599">
                <a:moveTo>
                  <a:pt x="0" y="0"/>
                </a:moveTo>
                <a:lnTo>
                  <a:pt x="1666531" y="0"/>
                </a:lnTo>
                <a:lnTo>
                  <a:pt x="1666531" y="2470599"/>
                </a:lnTo>
                <a:lnTo>
                  <a:pt x="0" y="2470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4292255" y="2569283"/>
            <a:ext cx="0" cy="3266099"/>
          </a:xfrm>
          <a:prstGeom prst="line">
            <a:avLst/>
          </a:prstGeom>
          <a:ln w="95250" cap="rnd">
            <a:solidFill>
              <a:srgbClr val="418D4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2C508C-7C4B-8616-0DC0-7C13483B86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67636" y="7353300"/>
            <a:ext cx="1806962" cy="180696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5B7092-9075-F8BB-7169-2CD525CC33AB}"/>
              </a:ext>
            </a:extLst>
          </p:cNvPr>
          <p:cNvSpPr txBox="1"/>
          <p:nvPr/>
        </p:nvSpPr>
        <p:spPr>
          <a:xfrm>
            <a:off x="4474430" y="2369754"/>
            <a:ext cx="1098234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n>
                  <a:noFill/>
                </a:ln>
                <a:solidFill>
                  <a:srgbClr val="000000"/>
                </a:solidFill>
                <a:effectLst/>
                <a:latin typeface="Candara" panose="020E05020303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April 9–12, 2026			</a:t>
            </a:r>
            <a:r>
              <a:rPr lang="en-US" sz="3200" dirty="0">
                <a:solidFill>
                  <a:srgbClr val="000000"/>
                </a:solidFill>
                <a:latin typeface="Candara" panose="020E05020303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Youth Alive Training for Trainers </a:t>
            </a:r>
          </a:p>
          <a:p>
            <a:r>
              <a:rPr lang="en-US" sz="3200" dirty="0">
                <a:effectLst/>
                <a:latin typeface="Candara" panose="020E050203030302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July 24–27, 2026</a:t>
            </a:r>
            <a:r>
              <a:rPr lang="en-PH" sz="3200" dirty="0">
                <a:effectLst/>
                <a:latin typeface="Candara" panose="020E0502030303020204" pitchFamily="34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effectLst/>
                <a:latin typeface="Candara" panose="020E05020303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3200" dirty="0">
                <a:solidFill>
                  <a:srgbClr val="000000"/>
                </a:solidFill>
                <a:latin typeface="Candara" panose="020E05020303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PH" sz="3200" dirty="0">
                <a:effectLst/>
                <a:latin typeface="Candara" panose="020E0502030303020204" pitchFamily="34" charset="0"/>
              </a:rPr>
              <a:t>Young Professional Summit in 						Bangkok, Thailand</a:t>
            </a:r>
          </a:p>
          <a:p>
            <a:r>
              <a:rPr lang="en-US" sz="3200" dirty="0">
                <a:ln>
                  <a:noFill/>
                </a:ln>
                <a:solidFill>
                  <a:srgbClr val="000000"/>
                </a:solidFill>
                <a:effectLst/>
                <a:latin typeface="Candara" panose="020E05020303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June 12-14, 2026</a:t>
            </a:r>
            <a:r>
              <a:rPr lang="en-PH" sz="3200" dirty="0">
                <a:effectLst/>
                <a:latin typeface="Candara" panose="020E0502030303020204" pitchFamily="34" charset="0"/>
              </a:rPr>
              <a:t> </a:t>
            </a:r>
            <a:r>
              <a:rPr lang="en-PH" sz="3200" dirty="0">
                <a:latin typeface="Candara" panose="020E0502030303020204" pitchFamily="34" charset="0"/>
              </a:rPr>
              <a:t>		Public Campus Ministries Training </a:t>
            </a:r>
          </a:p>
          <a:p>
            <a:r>
              <a:rPr lang="en-US" sz="3200" dirty="0">
                <a:effectLst/>
                <a:latin typeface="Candara" panose="020E050203030302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November 27–30, 2026</a:t>
            </a:r>
            <a:r>
              <a:rPr lang="en-PH" sz="3200" dirty="0">
                <a:effectLst/>
                <a:latin typeface="Candara" panose="020E0502030303020204" pitchFamily="34" charset="0"/>
              </a:rPr>
              <a:t> </a:t>
            </a:r>
            <a:r>
              <a:rPr lang="en-PH" sz="3200" dirty="0">
                <a:latin typeface="Candara" panose="020E0502030303020204" pitchFamily="34" charset="0"/>
              </a:rPr>
              <a:t>	NLPUM Sportsfest in Baguio City</a:t>
            </a:r>
          </a:p>
          <a:p>
            <a:r>
              <a:rPr lang="en-US" sz="3200" dirty="0">
                <a:effectLst/>
                <a:latin typeface="Candara" panose="020E050203030302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March 21–28, 2026</a:t>
            </a:r>
            <a:r>
              <a:rPr lang="en-PH" sz="3200" dirty="0">
                <a:effectLst/>
                <a:latin typeface="Candara" panose="020E0502030303020204" pitchFamily="34" charset="0"/>
              </a:rPr>
              <a:t> 		Youth Week of Prayer</a:t>
            </a:r>
          </a:p>
          <a:p>
            <a:r>
              <a:rPr lang="en-US" sz="3200" dirty="0">
                <a:ln>
                  <a:noFill/>
                </a:ln>
                <a:solidFill>
                  <a:srgbClr val="000000"/>
                </a:solidFill>
                <a:effectLst/>
                <a:latin typeface="Candara" panose="020E05020303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November 14-20, 2026</a:t>
            </a:r>
            <a:r>
              <a:rPr lang="en-PH" sz="3200" dirty="0">
                <a:effectLst/>
                <a:latin typeface="Candara" panose="020E0502030303020204" pitchFamily="34" charset="0"/>
              </a:rPr>
              <a:t> </a:t>
            </a:r>
            <a:r>
              <a:rPr lang="en-PH" sz="3200" dirty="0">
                <a:latin typeface="Candara" panose="020E0502030303020204" pitchFamily="34" charset="0"/>
              </a:rPr>
              <a:t>	eWeek of Prayer</a:t>
            </a:r>
          </a:p>
          <a:p>
            <a:r>
              <a:rPr lang="en-US" sz="3200" dirty="0">
                <a:effectLst/>
                <a:latin typeface="Candara" panose="020E050203030302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May 16, 2026</a:t>
            </a:r>
            <a:r>
              <a:rPr lang="en-PH" sz="3200" dirty="0">
                <a:effectLst/>
                <a:latin typeface="Candara" panose="020E0502030303020204" pitchFamily="34" charset="0"/>
              </a:rPr>
              <a:t> 			World Adventurer Day</a:t>
            </a:r>
          </a:p>
          <a:p>
            <a:r>
              <a:rPr lang="en-US" sz="3200" dirty="0">
                <a:effectLst/>
                <a:latin typeface="Candara" panose="020E050203030302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September 9, 2026</a:t>
            </a:r>
            <a:r>
              <a:rPr lang="en-PH" sz="3200" dirty="0">
                <a:effectLst/>
                <a:latin typeface="Candara" panose="020E0502030303020204" pitchFamily="34" charset="0"/>
              </a:rPr>
              <a:t> </a:t>
            </a:r>
            <a:r>
              <a:rPr lang="en-PH" sz="3200" dirty="0">
                <a:latin typeface="Candara" panose="020E0502030303020204" pitchFamily="34" charset="0"/>
              </a:rPr>
              <a:t>		Youth &amp; Spiritual Commitment Day</a:t>
            </a:r>
          </a:p>
          <a:p>
            <a:r>
              <a:rPr lang="en-US" sz="3200" dirty="0">
                <a:effectLst/>
                <a:latin typeface="Candara" panose="020E050203030302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September 19, 2026</a:t>
            </a:r>
            <a:r>
              <a:rPr lang="en-PH" sz="3200" dirty="0">
                <a:effectLst/>
                <a:latin typeface="Candara" panose="020E0502030303020204" pitchFamily="34" charset="0"/>
              </a:rPr>
              <a:t> 		World Pathfinder Day</a:t>
            </a:r>
          </a:p>
          <a:p>
            <a:r>
              <a:rPr lang="en-US" sz="3200" dirty="0">
                <a:effectLst/>
                <a:latin typeface="Candara" panose="020E050203030302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March 21, 2026</a:t>
            </a:r>
            <a:r>
              <a:rPr lang="en-PH" sz="3200" dirty="0">
                <a:effectLst/>
                <a:latin typeface="Candara" panose="020E0502030303020204" pitchFamily="34" charset="0"/>
              </a:rPr>
              <a:t> </a:t>
            </a:r>
            <a:r>
              <a:rPr lang="en-PH" sz="3200" dirty="0">
                <a:latin typeface="Candara" panose="020E0502030303020204" pitchFamily="34" charset="0"/>
              </a:rPr>
              <a:t>	 		Global Youth Day</a:t>
            </a:r>
          </a:p>
          <a:p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8E5FF7-A336-A726-09FE-76597A0A5607}"/>
              </a:ext>
            </a:extLst>
          </p:cNvPr>
          <p:cNvSpPr txBox="1"/>
          <p:nvPr/>
        </p:nvSpPr>
        <p:spPr>
          <a:xfrm>
            <a:off x="3429881" y="388526"/>
            <a:ext cx="12241923" cy="1639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3383"/>
              </a:lnSpc>
            </a:pPr>
            <a:r>
              <a:rPr lang="en-US" sz="9600" spc="334" dirty="0">
                <a:solidFill>
                  <a:srgbClr val="31403D"/>
                </a:solidFill>
                <a:latin typeface="Brans-DemiBold"/>
                <a:ea typeface="Brans-DemiBold"/>
                <a:cs typeface="Brans-DemiBold"/>
                <a:sym typeface="Brans-DemiBold"/>
              </a:rPr>
              <a:t>Calendar of Activities (NLPUM)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494</Words>
  <Application>Microsoft Macintosh PowerPoint</Application>
  <PresentationFormat>Custom</PresentationFormat>
  <Paragraphs>93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-webkit-standard</vt:lpstr>
      <vt:lpstr>Arial</vt:lpstr>
      <vt:lpstr>Times New Roman</vt:lpstr>
      <vt:lpstr>Calibri</vt:lpstr>
      <vt:lpstr>Brans-DemiBold</vt:lpstr>
      <vt:lpstr>Noto Sans Bold</vt:lpstr>
      <vt:lpstr>Candara</vt:lpstr>
      <vt:lpstr>Open Sans Bold</vt:lpstr>
      <vt:lpstr>system-ui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CLPM Pastors' On-Boarding Bootcamp</dc:title>
  <cp:lastModifiedBy>Microsoft Office User</cp:lastModifiedBy>
  <cp:revision>13</cp:revision>
  <dcterms:created xsi:type="dcterms:W3CDTF">2006-08-16T00:00:00Z</dcterms:created>
  <dcterms:modified xsi:type="dcterms:W3CDTF">2026-01-12T07:28:01Z</dcterms:modified>
  <dc:identifier>DAG83DVdHAg</dc:identifier>
</cp:coreProperties>
</file>