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9" r:id="rId5"/>
    <p:sldId id="259" r:id="rId6"/>
    <p:sldId id="268" r:id="rId7"/>
    <p:sldId id="270" r:id="rId8"/>
    <p:sldId id="271" r:id="rId9"/>
    <p:sldId id="260" r:id="rId10"/>
    <p:sldId id="261" r:id="rId11"/>
    <p:sldId id="263" r:id="rId12"/>
    <p:sldId id="262" r:id="rId13"/>
    <p:sldId id="264" r:id="rId14"/>
    <p:sldId id="265" r:id="rId15"/>
  </p:sldIdLst>
  <p:sldSz cx="18288000" cy="10287000"/>
  <p:notesSz cx="6858000" cy="9144000"/>
  <p:embeddedFontLst>
    <p:embeddedFont>
      <p:font typeface="Arial Narrow" panose="020B0604020202020204" pitchFamily="34" charset="0"/>
      <p:regular r:id="rId17"/>
      <p:bold r:id="rId18"/>
      <p:italic r:id="rId19"/>
      <p:boldItalic r:id="rId20"/>
    </p:embeddedFont>
    <p:embeddedFont>
      <p:font typeface="Brans-DemiBold" pitchFamily="2" charset="77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Noto Sans Bold" panose="020B0802040504020204" pitchFamily="34" charset="0"/>
      <p:regular r:id="rId27"/>
      <p:bold r:id="rId28"/>
      <p:italic r:id="rId29"/>
      <p:boldItalic r:id="rId30"/>
    </p:embeddedFont>
    <p:embeddedFont>
      <p:font typeface="Open Sans Bold" pitchFamily="2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74185" autoAdjust="0"/>
  </p:normalViewPr>
  <p:slideViewPr>
    <p:cSldViewPr>
      <p:cViewPr varScale="1">
        <p:scale>
          <a:sx n="45" d="100"/>
          <a:sy n="45" d="100"/>
        </p:scale>
        <p:origin x="17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F24C4-0160-D14C-B7E0-E58F091E4F8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A7D38-BB10-784B-AF14-C52839EF6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9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39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TIME before sabbath school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64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TIME before sabbath school</a:t>
            </a:r>
          </a:p>
          <a:p>
            <a:endParaRPr lang="en-US" dirty="0"/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Work with the pastor and church board to be sure plans are included in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the local church budget.</a:t>
            </a:r>
          </a:p>
          <a:p>
            <a:r>
              <a:rPr lang="en-PH" dirty="0">
                <a:solidFill>
                  <a:srgbClr val="212631"/>
                </a:solidFill>
                <a:effectLst/>
                <a:latin typeface="Helvetica" pitchFamily="2" charset="0"/>
              </a:rPr>
              <a:t>6. </a:t>
            </a:r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Make use of the resources available from the conference family ministries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department. These can save time, energy and serve to keep costs down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for the local congregation. When planning for special presentations, the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conference family ministries director is able to assist in finding interesting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and qualified presenters.</a:t>
            </a:r>
          </a:p>
          <a:p>
            <a:r>
              <a:rPr lang="en-PH" dirty="0">
                <a:solidFill>
                  <a:srgbClr val="212631"/>
                </a:solidFill>
                <a:effectLst/>
                <a:latin typeface="Helvetica" pitchFamily="2" charset="0"/>
              </a:rPr>
              <a:t>7. </a:t>
            </a:r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Communicate with the congregation. Family ministries should not be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perceived simply as an annual event. Keep the importance of good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family skills alive by use of posters, the church newsletter and/or bulletin</a:t>
            </a:r>
          </a:p>
          <a:p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throughout the year.</a:t>
            </a:r>
          </a:p>
          <a:p>
            <a:r>
              <a:rPr lang="en-PH" dirty="0">
                <a:solidFill>
                  <a:srgbClr val="212631"/>
                </a:solidFill>
                <a:effectLst/>
                <a:latin typeface="Helvetica" pitchFamily="2" charset="0"/>
              </a:rPr>
              <a:t>8. </a:t>
            </a:r>
            <a:r>
              <a:rPr lang="en-PH" dirty="0">
                <a:solidFill>
                  <a:srgbClr val="141413"/>
                </a:solidFill>
                <a:effectLst/>
                <a:latin typeface="Helvetica" pitchFamily="2" charset="0"/>
              </a:rPr>
              <a:t>Share your plans with the conference family ministries director.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27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05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CHRISTIAN marriage day – emphasis in marriage – marriage sermon and marriage seminar</a:t>
            </a:r>
          </a:p>
          <a:p>
            <a:r>
              <a:rPr lang="en-US" dirty="0"/>
              <a:t>Christian Home Day – </a:t>
            </a:r>
            <a:r>
              <a:rPr lang="en-US" dirty="0" err="1"/>
              <a:t>emphasiS</a:t>
            </a:r>
            <a:r>
              <a:rPr lang="en-US" dirty="0"/>
              <a:t> in parenting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34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70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Ministries Leaders -  DISTRICT OFFICERS</a:t>
            </a:r>
          </a:p>
          <a:p>
            <a:r>
              <a:rPr lang="en-US" dirty="0"/>
              <a:t>AREA OFFICERS – DISTRICT PRESIDENTS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23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EGW app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10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CHRISTIAN marriage day – emphasize in marriage – marriage sermon and marriage seminar</a:t>
            </a:r>
          </a:p>
          <a:p>
            <a:r>
              <a:rPr lang="en-US" dirty="0"/>
              <a:t>Christian Home Day – emphasize in parenting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02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29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A7D38-BB10-784B-AF14-C52839EF6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0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71" y="5817101"/>
            <a:ext cx="15876957" cy="4502019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pPr algn="l">
              <a:lnSpc>
                <a:spcPts val="15294"/>
              </a:lnSpc>
            </a:pPr>
            <a:r>
              <a:rPr lang="en-US" sz="1800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                                                                                        </a:t>
            </a:r>
          </a:p>
          <a:p>
            <a:pPr algn="l">
              <a:lnSpc>
                <a:spcPts val="15294"/>
              </a:lnSpc>
            </a:pPr>
            <a:r>
              <a:rPr lang="en-US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                                                                                                                                       </a:t>
            </a:r>
            <a:r>
              <a:rPr lang="en-US" sz="4400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CLPM CHURCH OFFICERS’ ORIENTATION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88634" cy="10287000"/>
          </a:xfrm>
          <a:custGeom>
            <a:avLst/>
            <a:gdLst/>
            <a:ahLst/>
            <a:cxnLst/>
            <a:rect l="l" t="t" r="r" b="b"/>
            <a:pathLst>
              <a:path w="2688634" h="10287000">
                <a:moveTo>
                  <a:pt x="0" y="0"/>
                </a:moveTo>
                <a:lnTo>
                  <a:pt x="2688635" y="0"/>
                </a:lnTo>
                <a:lnTo>
                  <a:pt x="26886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7300" t="-7576" r="-92100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4581377" y="-488561"/>
            <a:ext cx="0" cy="3266099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64368" y="985801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0" y="0"/>
                </a:moveTo>
                <a:lnTo>
                  <a:pt x="1270000" y="0"/>
                </a:lnTo>
                <a:lnTo>
                  <a:pt x="1270000" y="1270000"/>
                </a:lnTo>
                <a:lnTo>
                  <a:pt x="0" y="1270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334370" y="9543700"/>
            <a:ext cx="3879630" cy="714871"/>
          </a:xfrm>
          <a:custGeom>
            <a:avLst/>
            <a:gdLst/>
            <a:ahLst/>
            <a:cxnLst/>
            <a:rect l="l" t="t" r="r" b="b"/>
            <a:pathLst>
              <a:path w="1025337" h="193425">
                <a:moveTo>
                  <a:pt x="96712" y="0"/>
                </a:moveTo>
                <a:lnTo>
                  <a:pt x="928624" y="0"/>
                </a:lnTo>
                <a:cubicBezTo>
                  <a:pt x="954274" y="0"/>
                  <a:pt x="978873" y="10189"/>
                  <a:pt x="997010" y="28326"/>
                </a:cubicBezTo>
                <a:cubicBezTo>
                  <a:pt x="1015147" y="46463"/>
                  <a:pt x="1025337" y="71063"/>
                  <a:pt x="1025337" y="96712"/>
                </a:cubicBezTo>
                <a:lnTo>
                  <a:pt x="1025337" y="96712"/>
                </a:lnTo>
                <a:cubicBezTo>
                  <a:pt x="1025337" y="150125"/>
                  <a:pt x="982037" y="193425"/>
                  <a:pt x="928624" y="193425"/>
                </a:cubicBezTo>
                <a:lnTo>
                  <a:pt x="96712" y="193425"/>
                </a:lnTo>
                <a:cubicBezTo>
                  <a:pt x="43300" y="193425"/>
                  <a:pt x="0" y="150125"/>
                  <a:pt x="0" y="96712"/>
                </a:cubicBezTo>
                <a:lnTo>
                  <a:pt x="0" y="96712"/>
                </a:lnTo>
                <a:cubicBezTo>
                  <a:pt x="0" y="43300"/>
                  <a:pt x="43300" y="0"/>
                  <a:pt x="96712" y="0"/>
                </a:cubicBezTo>
                <a:close/>
              </a:path>
            </a:pathLst>
          </a:custGeom>
          <a:solidFill>
            <a:srgbClr val="418D40"/>
          </a:solidFill>
        </p:spPr>
        <p:txBody>
          <a:bodyPr/>
          <a:lstStyle/>
          <a:p>
            <a:pPr algn="ctr">
              <a:lnSpc>
                <a:spcPts val="3250"/>
              </a:lnSpc>
            </a:pPr>
            <a:r>
              <a:rPr lang="en-US" sz="32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JANUARY 18,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70042" y="8102025"/>
            <a:ext cx="3893076" cy="84290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50"/>
              </a:lnSpc>
            </a:pPr>
            <a:endParaRPr lang="en-US" sz="2500" b="1" dirty="0">
              <a:solidFill>
                <a:srgbClr val="EDEAD0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015141" y="4621971"/>
            <a:ext cx="10906915" cy="1708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5294"/>
              </a:lnSpc>
            </a:pPr>
            <a:r>
              <a:rPr lang="en-US" sz="8800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ADVENTIST FAMILY MINISTRIES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74796" y="720161"/>
            <a:ext cx="3001774" cy="163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1" dirty="0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Central Luzon Provinces Mission</a:t>
            </a:r>
          </a:p>
          <a:p>
            <a:pPr algn="l">
              <a:lnSpc>
                <a:spcPts val="3249"/>
              </a:lnSpc>
            </a:pPr>
            <a:r>
              <a:rPr lang="en-US" sz="2499" b="1" dirty="0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of the Seventh-day Adventists</a:t>
            </a:r>
          </a:p>
        </p:txBody>
      </p:sp>
      <p:pic>
        <p:nvPicPr>
          <p:cNvPr id="1026" name="Picture 2" descr="Family Ministries – CZC">
            <a:extLst>
              <a:ext uri="{FF2B5EF4-FFF2-40B4-BE49-F238E27FC236}">
                <a16:creationId xmlns:a16="http://schemas.microsoft.com/office/drawing/2014/main" id="{3E338B56-144C-D1A4-4F20-D23EC1928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53" y="368267"/>
            <a:ext cx="3472752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B3B0DA-BF31-A770-9759-E9BA98CA98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17415" y="368266"/>
            <a:ext cx="2204641" cy="22352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83199F-2929-33DF-0449-135AC0B0D7FE}"/>
              </a:ext>
            </a:extLst>
          </p:cNvPr>
          <p:cNvSpPr txBox="1"/>
          <p:nvPr/>
        </p:nvSpPr>
        <p:spPr>
          <a:xfrm>
            <a:off x="6248400" y="4150203"/>
            <a:ext cx="4856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Departmental Directives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271143"/>
            <a:ext cx="5421843" cy="554787"/>
            <a:chOff x="0" y="-9525"/>
            <a:chExt cx="1427975" cy="1461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792253" y="-215460"/>
            <a:ext cx="3257097" cy="2784818"/>
          </a:xfrm>
          <a:custGeom>
            <a:avLst/>
            <a:gdLst/>
            <a:ahLst/>
            <a:cxnLst/>
            <a:rect l="l" t="t" r="r" b="b"/>
            <a:pathLst>
              <a:path w="3257097" h="2784818">
                <a:moveTo>
                  <a:pt x="0" y="0"/>
                </a:moveTo>
                <a:lnTo>
                  <a:pt x="3257098" y="0"/>
                </a:lnTo>
                <a:lnTo>
                  <a:pt x="3257098" y="2784819"/>
                </a:lnTo>
                <a:lnTo>
                  <a:pt x="0" y="27848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D17F6-05A0-CDC2-9538-43F4C6E0C4FD}"/>
              </a:ext>
            </a:extLst>
          </p:cNvPr>
          <p:cNvSpPr txBox="1"/>
          <p:nvPr/>
        </p:nvSpPr>
        <p:spPr>
          <a:xfrm>
            <a:off x="3581400" y="2975860"/>
            <a:ext cx="10439400" cy="4669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4000"/>
              </a:lnSpc>
              <a:spcBef>
                <a:spcPts val="100"/>
              </a:spcBef>
            </a:pPr>
            <a:r>
              <a:rPr lang="en-US" altLang="en-US" sz="4400" b="1" u="sng" dirty="0">
                <a:solidFill>
                  <a:srgbClr val="00B050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Mission Statement:</a:t>
            </a:r>
            <a:r>
              <a:rPr lang="en-US" altLang="en-US" sz="4400" b="1" dirty="0">
                <a:solidFill>
                  <a:srgbClr val="00B050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  <a:p>
            <a:pPr eaLnBrk="1" hangingPunct="1">
              <a:lnSpc>
                <a:spcPct val="114000"/>
              </a:lnSpc>
              <a:spcBef>
                <a:spcPts val="100"/>
              </a:spcBef>
            </a:pPr>
            <a:r>
              <a:rPr lang="en-US" altLang="en-US" sz="4400" b="1" dirty="0">
                <a:solidFill>
                  <a:srgbClr val="00B050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Adventist Family Ministries seeks to strengthen, inspire hope, and bring healing to marriages, families, and individuals through the abundant love and saving grace of Jesus Christ.</a:t>
            </a:r>
            <a:endParaRPr lang="en-US" altLang="en-US" sz="4400" dirty="0">
              <a:solidFill>
                <a:srgbClr val="00B050"/>
              </a:solidFill>
              <a:latin typeface="Arial Narrow" panose="020B0604020202020204" pitchFamily="34" charset="0"/>
              <a:ea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87958" y="-377638"/>
            <a:ext cx="7956042" cy="1433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54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OBJECTIVES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83528E-559D-07E7-EA2A-095E035F6919}"/>
              </a:ext>
            </a:extLst>
          </p:cNvPr>
          <p:cNvSpPr txBox="1"/>
          <p:nvPr/>
        </p:nvSpPr>
        <p:spPr>
          <a:xfrm>
            <a:off x="2112729" y="1056281"/>
            <a:ext cx="13919207" cy="904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PH" sz="4000" dirty="0">
                <a:solidFill>
                  <a:srgbClr val="000000"/>
                </a:solidFill>
                <a:effectLst/>
                <a:latin typeface="Helvetica" pitchFamily="2" charset="0"/>
              </a:rPr>
              <a:t>To revive the concept of worldwide mission and sacrifice for mission as a way of life involving not only pastors, but every church member, young and old, in</a:t>
            </a:r>
          </a:p>
          <a:p>
            <a:r>
              <a:rPr lang="en-PH" sz="4000" dirty="0">
                <a:solidFill>
                  <a:srgbClr val="000000"/>
                </a:solidFill>
                <a:effectLst/>
                <a:latin typeface="Helvetica" pitchFamily="2" charset="0"/>
              </a:rPr>
              <a:t>   the joy of witnessing for Christ.</a:t>
            </a:r>
          </a:p>
          <a:p>
            <a:endParaRPr lang="en-PH" sz="40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PH" sz="4000" dirty="0">
                <a:solidFill>
                  <a:srgbClr val="000000"/>
                </a:solidFill>
                <a:effectLst/>
                <a:latin typeface="Helvetica" pitchFamily="2" charset="0"/>
              </a:rPr>
              <a:t>To disciple individuals and families into spirit-filled lives.</a:t>
            </a:r>
          </a:p>
          <a:p>
            <a:pPr marL="457200" indent="-457200">
              <a:buFont typeface="Wingdings" pitchFamily="2" charset="2"/>
              <a:buChar char="q"/>
            </a:pPr>
            <a:endParaRPr lang="en-PH" sz="40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PH" sz="4000" dirty="0">
                <a:solidFill>
                  <a:srgbClr val="000000"/>
                </a:solidFill>
                <a:effectLst/>
                <a:latin typeface="Helvetica" pitchFamily="2" charset="0"/>
              </a:rPr>
              <a:t>To increase accession, retention, reclamation, </a:t>
            </a:r>
            <a:r>
              <a:rPr lang="en-PH" sz="4000" dirty="0">
                <a:solidFill>
                  <a:srgbClr val="000000"/>
                </a:solidFill>
                <a:latin typeface="Helvetica" pitchFamily="2" charset="0"/>
              </a:rPr>
              <a:t>and participation</a:t>
            </a:r>
            <a:r>
              <a:rPr lang="en-PH" sz="4000" dirty="0">
                <a:solidFill>
                  <a:srgbClr val="000000"/>
                </a:solidFill>
                <a:effectLst/>
                <a:latin typeface="Helvetica" pitchFamily="2" charset="0"/>
              </a:rPr>
              <a:t>  of children, youth, and young adults.</a:t>
            </a:r>
            <a:r>
              <a:rPr lang="en-PH" sz="4000" dirty="0">
                <a:solidFill>
                  <a:srgbClr val="000000"/>
                </a:solidFill>
                <a:latin typeface="Helvetica" pitchFamily="2" charset="0"/>
              </a:rPr>
              <a:t> </a:t>
            </a:r>
          </a:p>
          <a:p>
            <a:pPr marL="457200" indent="-457200">
              <a:buFont typeface="Wingdings" pitchFamily="2" charset="2"/>
              <a:buChar char="q"/>
            </a:pPr>
            <a:endParaRPr lang="en-PH" sz="4000" dirty="0">
              <a:solidFill>
                <a:srgbClr val="000000"/>
              </a:solidFill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PH" sz="4000" dirty="0">
                <a:solidFill>
                  <a:srgbClr val="000000"/>
                </a:solidFill>
                <a:latin typeface="Helvetica" pitchFamily="2" charset="0"/>
              </a:rPr>
              <a:t>To strengthen the role of the AFM Leaders in the local church with regular growth opportunities.</a:t>
            </a:r>
          </a:p>
          <a:p>
            <a:endParaRPr lang="en-PH" sz="2800" dirty="0">
              <a:solidFill>
                <a:srgbClr val="000000"/>
              </a:solidFill>
              <a:latin typeface="Helvetica" pitchFamily="2" charset="0"/>
            </a:endParaRPr>
          </a:p>
          <a:p>
            <a:endParaRPr lang="en-PH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PH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PH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6746876"/>
            <a:ext cx="15876957" cy="3540124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0B0083-030C-A783-ABE8-7F7DC5E19878}"/>
              </a:ext>
            </a:extLst>
          </p:cNvPr>
          <p:cNvSpPr txBox="1"/>
          <p:nvPr/>
        </p:nvSpPr>
        <p:spPr>
          <a:xfrm>
            <a:off x="1188588" y="397214"/>
            <a:ext cx="71828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DUTIES AND RESPONSIBILITIES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3A17D4-EB45-67C0-1C2A-226DD09DECCA}"/>
              </a:ext>
            </a:extLst>
          </p:cNvPr>
          <p:cNvSpPr txBox="1"/>
          <p:nvPr/>
        </p:nvSpPr>
        <p:spPr>
          <a:xfrm>
            <a:off x="545975" y="1302856"/>
            <a:ext cx="15125831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PH" sz="4000" dirty="0">
                <a:solidFill>
                  <a:srgbClr val="141413"/>
                </a:solidFill>
                <a:effectLst/>
                <a:latin typeface="Helvetica" pitchFamily="2" charset="0"/>
              </a:rPr>
              <a:t>The family ministries leader designs a ministry to families that will meet the specific needs of the congregation and community.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PH" sz="4000" dirty="0">
                <a:solidFill>
                  <a:srgbClr val="141413"/>
                </a:solidFill>
                <a:effectLst/>
                <a:latin typeface="Helvetica" pitchFamily="2" charset="0"/>
              </a:rPr>
              <a:t> Be a family advocate. Family ministries is not merely program-oriented, but must look at the whole church program with sensitivity to its impact on families. In some situations the family ministries leader may need to advocate for </a:t>
            </a:r>
            <a:r>
              <a:rPr lang="en-PH" sz="4000" b="1" dirty="0">
                <a:solidFill>
                  <a:srgbClr val="00B050"/>
                </a:solidFill>
                <a:latin typeface="Helvetica" pitchFamily="2" charset="0"/>
              </a:rPr>
              <a:t>FAMILY TIME.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PH" sz="4000" dirty="0">
                <a:solidFill>
                  <a:srgbClr val="141413"/>
                </a:solidFill>
                <a:effectLst/>
                <a:latin typeface="Helvetica" pitchFamily="2" charset="0"/>
              </a:rPr>
              <a:t>Survey family needs and interests in the congregation. The needs assessment survey and family profile sheet may be used to help </a:t>
            </a:r>
            <a:r>
              <a:rPr lang="en-PH" sz="4000" dirty="0">
                <a:solidFill>
                  <a:srgbClr val="141413"/>
                </a:solidFill>
                <a:latin typeface="Helvetica" pitchFamily="2" charset="0"/>
              </a:rPr>
              <a:t>determine </a:t>
            </a:r>
            <a:r>
              <a:rPr lang="en-PH" sz="4000" dirty="0">
                <a:solidFill>
                  <a:srgbClr val="141413"/>
                </a:solidFill>
                <a:effectLst/>
                <a:latin typeface="Helvetica" pitchFamily="2" charset="0"/>
              </a:rPr>
              <a:t>the needs of the congregation.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PH" sz="4000" dirty="0">
                <a:solidFill>
                  <a:srgbClr val="141413"/>
                </a:solidFill>
                <a:effectLst/>
                <a:latin typeface="Helvetica" pitchFamily="2" charset="0"/>
              </a:rPr>
              <a:t>Plan programs and activities for the year that may include, retreats or  workshops and seminars. </a:t>
            </a:r>
          </a:p>
          <a:p>
            <a:pPr marL="571500" indent="-571500">
              <a:buFont typeface="Wingdings" pitchFamily="2" charset="2"/>
              <a:buChar char="Ø"/>
            </a:pPr>
            <a:endParaRPr lang="en-PH" sz="4000" b="1" dirty="0">
              <a:solidFill>
                <a:srgbClr val="141413"/>
              </a:solidFill>
              <a:effectLst/>
              <a:latin typeface="Helvetica" pitchFamily="2" charset="0"/>
            </a:endParaRPr>
          </a:p>
          <a:p>
            <a:endParaRPr lang="en-PH" sz="3600" dirty="0">
              <a:solidFill>
                <a:srgbClr val="141413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83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572000" y="1138850"/>
            <a:ext cx="9497882" cy="108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44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ADVENTIST FAMILY MINISTRIES CALENDAR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51434" y="3143570"/>
            <a:ext cx="12119410" cy="4962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2800" b="1" dirty="0">
                <a:solidFill>
                  <a:srgbClr val="3140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January 18 – CLPM Church Officers Orientation (via zoom)</a:t>
            </a:r>
          </a:p>
          <a:p>
            <a:pPr algn="l">
              <a:lnSpc>
                <a:spcPts val="4899"/>
              </a:lnSpc>
            </a:pPr>
            <a:r>
              <a:rPr lang="en-US" sz="2800" b="1" dirty="0">
                <a:solidFill>
                  <a:schemeClr val="bg1"/>
                </a:solidFill>
                <a:highlight>
                  <a:srgbClr val="0000FF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February 14-21 - Christian Home and Marriage Week </a:t>
            </a:r>
            <a:r>
              <a:rPr lang="en-US" sz="2800" b="1" dirty="0">
                <a:solidFill>
                  <a:srgbClr val="3140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(local church)</a:t>
            </a:r>
          </a:p>
          <a:p>
            <a:pPr algn="l">
              <a:lnSpc>
                <a:spcPts val="4899"/>
              </a:lnSpc>
            </a:pPr>
            <a:r>
              <a:rPr lang="en-US" sz="2800" b="1" dirty="0">
                <a:solidFill>
                  <a:srgbClr val="3140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May 15-17 -  Family Life and Couple’s Retreat (TBA)</a:t>
            </a:r>
          </a:p>
          <a:p>
            <a:pPr algn="l">
              <a:lnSpc>
                <a:spcPts val="4899"/>
              </a:lnSpc>
            </a:pPr>
            <a:r>
              <a:rPr lang="en-US" sz="2800" b="1" dirty="0">
                <a:solidFill>
                  <a:srgbClr val="3140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August 7-8 – AFM Leadership Certification Level 1</a:t>
            </a:r>
          </a:p>
          <a:p>
            <a:pPr algn="l">
              <a:lnSpc>
                <a:spcPts val="4899"/>
              </a:lnSpc>
            </a:pPr>
            <a:r>
              <a:rPr lang="en-US" sz="2800" b="1" dirty="0">
                <a:solidFill>
                  <a:schemeClr val="bg1"/>
                </a:solidFill>
                <a:highlight>
                  <a:srgbClr val="0000FF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September 6-12 Family Togetherness Week of Prayer </a:t>
            </a:r>
            <a:r>
              <a:rPr lang="en-US" sz="2800" b="1" dirty="0">
                <a:solidFill>
                  <a:srgbClr val="3140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(local church)</a:t>
            </a:r>
          </a:p>
          <a:p>
            <a:pPr algn="l">
              <a:lnSpc>
                <a:spcPts val="4899"/>
              </a:lnSpc>
            </a:pPr>
            <a:endParaRPr lang="en-US" sz="2800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899"/>
              </a:lnSpc>
            </a:pPr>
            <a:endParaRPr lang="en-US" sz="2800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899"/>
              </a:lnSpc>
            </a:pPr>
            <a:r>
              <a:rPr lang="en-US" sz="2800" b="1" dirty="0">
                <a:solidFill>
                  <a:srgbClr val="3140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B8E46C-B31B-A8CA-2DF7-F0B407B3D0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3001"/>
            <a:ext cx="8153400" cy="846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13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FF1942-E516-B092-5865-D684124B4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9900"/>
            <a:ext cx="6565900" cy="934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777F7D-4573-F7CC-9494-764C895F97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02" y="469900"/>
            <a:ext cx="10223498" cy="93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E381A-ABED-081F-A60D-AED0BADE7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23850"/>
            <a:ext cx="14706600" cy="954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752600" y="2569359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934742" y="-369590"/>
            <a:ext cx="7956042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48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DATA NEEDED FOR GATHERING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E7B68F-3729-966E-A4B7-1B4DA80C152F}"/>
              </a:ext>
            </a:extLst>
          </p:cNvPr>
          <p:cNvSpPr txBox="1"/>
          <p:nvPr/>
        </p:nvSpPr>
        <p:spPr>
          <a:xfrm>
            <a:off x="1945680" y="1454407"/>
            <a:ext cx="1325165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4000" dirty="0"/>
              <a:t>Number of families per local church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4000" dirty="0"/>
              <a:t>Number of Single parents, Widows/Widowers, Senior Citizens</a:t>
            </a:r>
          </a:p>
          <a:p>
            <a:pPr marL="457200" indent="-457200">
              <a:buFont typeface="Wingdings" pitchFamily="2" charset="2"/>
              <a:buChar char="v"/>
            </a:pPr>
            <a:endParaRPr lang="en-US" sz="4000" dirty="0"/>
          </a:p>
          <a:p>
            <a:pPr marL="457200" indent="-457200">
              <a:buFont typeface="Wingdings" pitchFamily="2" charset="2"/>
              <a:buChar char="v"/>
            </a:pPr>
            <a:r>
              <a:rPr lang="en-PH" sz="4000" dirty="0">
                <a:effectLst/>
                <a:latin typeface="Helvetica Neue" panose="02000503000000020004" pitchFamily="2" charset="0"/>
              </a:rPr>
              <a:t>Number of Families who participated in the evangelism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PH" sz="4000" dirty="0">
                <a:effectLst/>
                <a:latin typeface="Helvetica Neue" panose="02000503000000020004" pitchFamily="2" charset="0"/>
              </a:rPr>
              <a:t>Family Camp/Retreat  (Number of families attended)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PH" sz="4000" dirty="0">
                <a:effectLst/>
                <a:latin typeface="Helvetica Neue" panose="02000503000000020004" pitchFamily="2" charset="0"/>
              </a:rPr>
              <a:t>Family Leadership Certification (Number of Attendees)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PH" sz="4000" dirty="0">
                <a:latin typeface="Helvetica Neue" panose="02000503000000020004" pitchFamily="2" charset="0"/>
              </a:rPr>
              <a:t>Number of churches/ families participated in Christian Home and Marriage Week | Family Togetherness Week of Prayer</a:t>
            </a:r>
            <a:endParaRPr lang="en-PH" sz="4000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BF3129-660C-0D84-617D-CF226F2B13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61" y="350841"/>
            <a:ext cx="7772400" cy="51466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39092D-B76A-7FEB-E105-365C0012BF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171" y="3437754"/>
            <a:ext cx="7772400" cy="51466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Mind, Character and Personality, 1 – Ellen G. White Audiobook - YouTube">
            <a:extLst>
              <a:ext uri="{FF2B5EF4-FFF2-40B4-BE49-F238E27FC236}">
                <a16:creationId xmlns:a16="http://schemas.microsoft.com/office/drawing/2014/main" id="{BFCA1EF2-C1A9-EDE9-7321-D2B6A96DE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692400"/>
            <a:ext cx="871220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320A0A-D784-9353-E153-FECAB36C6735}"/>
              </a:ext>
            </a:extLst>
          </p:cNvPr>
          <p:cNvSpPr txBox="1"/>
          <p:nvPr/>
        </p:nvSpPr>
        <p:spPr>
          <a:xfrm>
            <a:off x="3415185" y="1200785"/>
            <a:ext cx="1206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Family Enrichment material ( Family Time 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B8E46C-B31B-A8CA-2DF7-F0B407B3D0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3001"/>
            <a:ext cx="8153400" cy="8465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796625-B111-09EB-74BD-D9428C0295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50" y="120650"/>
            <a:ext cx="11360150" cy="786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</a:t>
              </a:r>
              <a:r>
                <a:rPr lang="en-US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CHURCH OFFICERS’ ORIENTATION</a:t>
              </a:r>
              <a:endParaRPr lang="en-US" sz="18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61D904-88CB-EB46-03D4-49CD6DADBB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044" y="339322"/>
            <a:ext cx="11457356" cy="7391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15891</TotalTime>
  <Words>645</Words>
  <Application>Microsoft Macintosh PowerPoint</Application>
  <PresentationFormat>Custom</PresentationFormat>
  <Paragraphs>87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Calibri</vt:lpstr>
      <vt:lpstr>Wingdings</vt:lpstr>
      <vt:lpstr>Brans-DemiBold</vt:lpstr>
      <vt:lpstr>Noto Sans Bold</vt:lpstr>
      <vt:lpstr>Open Sans Bold</vt:lpstr>
      <vt:lpstr>Arial</vt:lpstr>
      <vt:lpstr>Helvetica</vt:lpstr>
      <vt:lpstr>Arial Narrow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CLPM Pastors' On-Boarding Bootcamp</dc:title>
  <cp:lastModifiedBy>Microsoft Office User</cp:lastModifiedBy>
  <cp:revision>24</cp:revision>
  <dcterms:created xsi:type="dcterms:W3CDTF">2006-08-16T00:00:00Z</dcterms:created>
  <dcterms:modified xsi:type="dcterms:W3CDTF">2026-01-17T07:46:07Z</dcterms:modified>
  <dc:identifier>DAG83DVdHAg</dc:identifier>
</cp:coreProperties>
</file>