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5"/>
  </p:notesMasterIdLst>
  <p:sldIdLst>
    <p:sldId id="256" r:id="rId2"/>
    <p:sldId id="268" r:id="rId3"/>
    <p:sldId id="257" r:id="rId4"/>
    <p:sldId id="269" r:id="rId5"/>
    <p:sldId id="270" r:id="rId6"/>
    <p:sldId id="271" r:id="rId7"/>
    <p:sldId id="258" r:id="rId8"/>
    <p:sldId id="273" r:id="rId9"/>
    <p:sldId id="274" r:id="rId10"/>
    <p:sldId id="304" r:id="rId11"/>
    <p:sldId id="275" r:id="rId12"/>
    <p:sldId id="305" r:id="rId13"/>
    <p:sldId id="306" r:id="rId14"/>
    <p:sldId id="307" r:id="rId15"/>
    <p:sldId id="308" r:id="rId16"/>
    <p:sldId id="309" r:id="rId17"/>
    <p:sldId id="272" r:id="rId18"/>
    <p:sldId id="302" r:id="rId19"/>
    <p:sldId id="260" r:id="rId20"/>
    <p:sldId id="261" r:id="rId21"/>
    <p:sldId id="276" r:id="rId22"/>
    <p:sldId id="277" r:id="rId23"/>
    <p:sldId id="278" r:id="rId24"/>
    <p:sldId id="279" r:id="rId25"/>
    <p:sldId id="280" r:id="rId26"/>
    <p:sldId id="281" r:id="rId27"/>
    <p:sldId id="287" r:id="rId28"/>
    <p:sldId id="288" r:id="rId29"/>
    <p:sldId id="292" r:id="rId30"/>
    <p:sldId id="293" r:id="rId31"/>
    <p:sldId id="294" r:id="rId32"/>
    <p:sldId id="262" r:id="rId33"/>
    <p:sldId id="282" r:id="rId34"/>
    <p:sldId id="283" r:id="rId35"/>
    <p:sldId id="284" r:id="rId36"/>
    <p:sldId id="285" r:id="rId37"/>
    <p:sldId id="286" r:id="rId38"/>
    <p:sldId id="289" r:id="rId39"/>
    <p:sldId id="290" r:id="rId40"/>
    <p:sldId id="291" r:id="rId41"/>
    <p:sldId id="295" r:id="rId42"/>
    <p:sldId id="296" r:id="rId43"/>
    <p:sldId id="264" r:id="rId44"/>
    <p:sldId id="263" r:id="rId45"/>
    <p:sldId id="297" r:id="rId46"/>
    <p:sldId id="265" r:id="rId47"/>
    <p:sldId id="266" r:id="rId48"/>
    <p:sldId id="303" r:id="rId49"/>
    <p:sldId id="301" r:id="rId50"/>
    <p:sldId id="298" r:id="rId51"/>
    <p:sldId id="300" r:id="rId52"/>
    <p:sldId id="299" r:id="rId53"/>
    <p:sldId id="267" r:id="rId54"/>
  </p:sldIdLst>
  <p:sldSz cx="18288000" cy="10287000"/>
  <p:notesSz cx="6858000" cy="9144000"/>
  <p:embeddedFontLst>
    <p:embeddedFont>
      <p:font typeface="Avenir Book" panose="02000503020000020003" pitchFamily="2" charset="0"/>
      <p:regular r:id="rId56"/>
      <p:italic r:id="rId57"/>
    </p:embeddedFont>
    <p:embeddedFont>
      <p:font typeface="Avenir Light" panose="020B0402020203020204" pitchFamily="34" charset="77"/>
      <p:regular r:id="rId58"/>
      <p:italic r:id="rId59"/>
    </p:embeddedFont>
    <p:embeddedFont>
      <p:font typeface="Avenir Next" panose="020B0503020202020204" pitchFamily="34" charset="0"/>
      <p:regular r:id="rId60"/>
      <p:bold r:id="rId61"/>
      <p:italic r:id="rId62"/>
      <p:boldItalic r:id="rId63"/>
    </p:embeddedFont>
    <p:embeddedFont>
      <p:font typeface="Avenir Next Heavy" panose="020B0503020202020204" pitchFamily="34" charset="0"/>
      <p:bold r:id="rId64"/>
      <p:italic r:id="rId65"/>
      <p:boldItalic r:id="rId66"/>
    </p:embeddedFont>
    <p:embeddedFont>
      <p:font typeface="Avenir Next Medium" panose="020B0503020202020204" pitchFamily="34" charset="0"/>
      <p:regular r:id="rId67"/>
      <p:italic r:id="rId68"/>
    </p:embeddedFont>
    <p:embeddedFont>
      <p:font typeface="Bauhaus 93" pitchFamily="82" charset="77"/>
      <p:regular r:id="rId69"/>
    </p:embeddedFont>
    <p:embeddedFont>
      <p:font typeface="Brans-DemiBold" pitchFamily="2" charset="77"/>
      <p:regular r:id="rId70"/>
      <p:bold r:id="rId71"/>
    </p:embeddedFont>
    <p:embeddedFont>
      <p:font typeface="Century Gothic" panose="020B0502020202020204" pitchFamily="34" charset="0"/>
      <p:regular r:id="rId72"/>
      <p:bold r:id="rId73"/>
      <p:italic r:id="rId74"/>
      <p:boldItalic r:id="rId75"/>
    </p:embeddedFont>
    <p:embeddedFont>
      <p:font typeface="Noto Sans Bold" panose="020B0802040504020204" pitchFamily="34" charset="0"/>
      <p:regular r:id="rId76"/>
      <p:bold r:id="rId77"/>
      <p:italic r:id="rId78"/>
      <p:boldItalic r:id="rId79"/>
    </p:embeddedFont>
    <p:embeddedFont>
      <p:font typeface="Open Sans Bold" pitchFamily="2"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94582" autoAdjust="0"/>
  </p:normalViewPr>
  <p:slideViewPr>
    <p:cSldViewPr>
      <p:cViewPr varScale="1">
        <p:scale>
          <a:sx n="62" d="100"/>
          <a:sy n="62" d="100"/>
        </p:scale>
        <p:origin x="216" y="4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font" Target="fonts/font13.fntdata"/><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font" Target="fonts/font3.fntdata"/><Relationship Id="rId74" Type="http://schemas.openxmlformats.org/officeDocument/2006/relationships/font" Target="fonts/font19.fntdata"/><Relationship Id="rId79" Type="http://schemas.openxmlformats.org/officeDocument/2006/relationships/font" Target="fonts/font24.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77"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7.fntdata"/><Relationship Id="rId80" Type="http://schemas.openxmlformats.org/officeDocument/2006/relationships/font" Target="fonts/font25.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font" Target="fonts/font20.fntdata"/><Relationship Id="rId83" Type="http://schemas.openxmlformats.org/officeDocument/2006/relationships/font" Target="fonts/font2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font" Target="fonts/font18.fntdata"/><Relationship Id="rId78" Type="http://schemas.openxmlformats.org/officeDocument/2006/relationships/font" Target="fonts/font23.fntdata"/><Relationship Id="rId81" Type="http://schemas.openxmlformats.org/officeDocument/2006/relationships/font" Target="fonts/font26.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 Id="rId76" Type="http://schemas.openxmlformats.org/officeDocument/2006/relationships/font" Target="fonts/font21.fntdata"/><Relationship Id="rId7" Type="http://schemas.openxmlformats.org/officeDocument/2006/relationships/slide" Target="slides/slide6.xml"/><Relationship Id="rId71" Type="http://schemas.openxmlformats.org/officeDocument/2006/relationships/font" Target="fonts/font1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1.fntdata"/><Relationship Id="rId87" Type="http://schemas.openxmlformats.org/officeDocument/2006/relationships/tableStyles" Target="tableStyles.xml"/><Relationship Id="rId61" Type="http://schemas.openxmlformats.org/officeDocument/2006/relationships/font" Target="fonts/font6.fntdata"/><Relationship Id="rId82" Type="http://schemas.openxmlformats.org/officeDocument/2006/relationships/font" Target="fonts/font2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FB73A5-464E-4F4F-A9D0-F823C90A8FD5}" type="datetimeFigureOut">
              <a:rPr lang="en-US" smtClean="0"/>
              <a:t>1/17/26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B33C59-0A2B-9D46-AF48-699299F8DCE5}" type="slidenum">
              <a:rPr lang="en-US" smtClean="0"/>
              <a:t>‹#›</a:t>
            </a:fld>
            <a:endParaRPr lang="en-US"/>
          </a:p>
        </p:txBody>
      </p:sp>
    </p:spTree>
    <p:extLst>
      <p:ext uri="{BB962C8B-B14F-4D97-AF65-F5344CB8AC3E}">
        <p14:creationId xmlns:p14="http://schemas.microsoft.com/office/powerpoint/2010/main" val="492224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B33C59-0A2B-9D46-AF48-699299F8DCE5}" type="slidenum">
              <a:rPr lang="en-US" smtClean="0"/>
              <a:t>1</a:t>
            </a:fld>
            <a:endParaRPr lang="en-US"/>
          </a:p>
        </p:txBody>
      </p:sp>
    </p:spTree>
    <p:extLst>
      <p:ext uri="{BB962C8B-B14F-4D97-AF65-F5344CB8AC3E}">
        <p14:creationId xmlns:p14="http://schemas.microsoft.com/office/powerpoint/2010/main" val="2834031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Kinikilala</a:t>
            </a:r>
            <a:r>
              <a:rPr lang="en-US" b="1" dirty="0"/>
              <a:t> natin ang </a:t>
            </a:r>
            <a:r>
              <a:rPr lang="en-US" b="1" dirty="0" err="1"/>
              <a:t>pagmamay-ari</a:t>
            </a:r>
            <a:r>
              <a:rPr lang="en-US" b="1" dirty="0"/>
              <a:t> ng </a:t>
            </a:r>
            <a:r>
              <a:rPr lang="en-US" b="1" dirty="0" err="1"/>
              <a:t>Diyos</a:t>
            </a:r>
            <a:r>
              <a:rPr lang="en-US" dirty="0"/>
              <a:t> sa </a:t>
            </a:r>
            <a:r>
              <a:rPr lang="en-US" dirty="0" err="1"/>
              <a:t>pamamagitan</a:t>
            </a:r>
            <a:r>
              <a:rPr lang="en-US" dirty="0"/>
              <a:t> ng </a:t>
            </a:r>
            <a:r>
              <a:rPr lang="en-US" dirty="0" err="1"/>
              <a:t>tapat</a:t>
            </a:r>
            <a:r>
              <a:rPr lang="en-US" dirty="0"/>
              <a:t> na </a:t>
            </a:r>
            <a:r>
              <a:rPr lang="en-US" dirty="0" err="1"/>
              <a:t>paglilingkod</a:t>
            </a:r>
            <a:r>
              <a:rPr lang="en-US" dirty="0"/>
              <a:t> sa Kanya at sa ating </a:t>
            </a:r>
            <a:r>
              <a:rPr lang="en-US" dirty="0" err="1"/>
              <a:t>kapwa</a:t>
            </a:r>
            <a:r>
              <a:rPr lang="en-US" dirty="0"/>
              <a:t>, at sa </a:t>
            </a:r>
            <a:r>
              <a:rPr lang="en-US" dirty="0" err="1"/>
              <a:t>pagbabalik</a:t>
            </a:r>
            <a:r>
              <a:rPr lang="en-US" dirty="0"/>
              <a:t> ng </a:t>
            </a:r>
            <a:r>
              <a:rPr lang="en-US" dirty="0" err="1"/>
              <a:t>ikapu</a:t>
            </a:r>
            <a:r>
              <a:rPr lang="en-US" dirty="0"/>
              <a:t> at pagbibigay ng mga </a:t>
            </a:r>
            <a:r>
              <a:rPr lang="en-US" dirty="0" err="1"/>
              <a:t>handog</a:t>
            </a:r>
            <a:r>
              <a:rPr lang="en-US" dirty="0"/>
              <a:t> para sa </a:t>
            </a:r>
            <a:r>
              <a:rPr lang="en-US" dirty="0" err="1"/>
              <a:t>pagpapahayag</a:t>
            </a:r>
            <a:r>
              <a:rPr lang="en-US" dirty="0"/>
              <a:t> ng Kanyang ebanghelyo at sa </a:t>
            </a:r>
            <a:r>
              <a:rPr lang="en-US" dirty="0" err="1"/>
              <a:t>pagsuporta</a:t>
            </a:r>
            <a:r>
              <a:rPr lang="en-US" dirty="0"/>
              <a:t> at </a:t>
            </a:r>
            <a:r>
              <a:rPr lang="en-US" dirty="0" err="1"/>
              <a:t>paglago</a:t>
            </a:r>
            <a:r>
              <a:rPr lang="en-US" dirty="0"/>
              <a:t> ng Kanyang </a:t>
            </a:r>
            <a:r>
              <a:rPr lang="en-US" dirty="0" err="1"/>
              <a:t>iglesia</a:t>
            </a:r>
            <a:r>
              <a:rPr lang="en-US" dirty="0"/>
              <a:t>.</a:t>
            </a:r>
          </a:p>
        </p:txBody>
      </p:sp>
      <p:sp>
        <p:nvSpPr>
          <p:cNvPr id="4" name="Slide Number Placeholder 3"/>
          <p:cNvSpPr>
            <a:spLocks noGrp="1"/>
          </p:cNvSpPr>
          <p:nvPr>
            <p:ph type="sldNum" sz="quarter" idx="5"/>
          </p:nvPr>
        </p:nvSpPr>
        <p:spPr/>
        <p:txBody>
          <a:bodyPr/>
          <a:lstStyle/>
          <a:p>
            <a:fld id="{A8B33C59-0A2B-9D46-AF48-699299F8DCE5}" type="slidenum">
              <a:rPr lang="en-US" smtClean="0"/>
              <a:t>4</a:t>
            </a:fld>
            <a:endParaRPr lang="en-US"/>
          </a:p>
        </p:txBody>
      </p:sp>
    </p:spTree>
    <p:extLst>
      <p:ext uri="{BB962C8B-B14F-4D97-AF65-F5344CB8AC3E}">
        <p14:creationId xmlns:p14="http://schemas.microsoft.com/office/powerpoint/2010/main" val="395502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Ang Stewardship</a:t>
            </a:r>
            <a:r>
              <a:rPr lang="en-US" dirty="0"/>
              <a:t> ay ang </a:t>
            </a:r>
            <a:r>
              <a:rPr lang="en-US" dirty="0" err="1"/>
              <a:t>pamumuhay</a:t>
            </a:r>
            <a:r>
              <a:rPr lang="en-US" dirty="0"/>
              <a:t> ng </a:t>
            </a:r>
            <a:r>
              <a:rPr lang="en-US" dirty="0" err="1"/>
              <a:t>taong</a:t>
            </a:r>
            <a:r>
              <a:rPr lang="en-US" dirty="0"/>
              <a:t> </a:t>
            </a:r>
            <a:r>
              <a:rPr lang="en-US" dirty="0" err="1"/>
              <a:t>tumatanggap</a:t>
            </a:r>
            <a:r>
              <a:rPr lang="en-US" dirty="0"/>
              <a:t> sa </a:t>
            </a:r>
            <a:r>
              <a:rPr lang="en-US" dirty="0" err="1"/>
              <a:t>pagka</a:t>
            </a:r>
            <a:r>
              <a:rPr lang="en-US" dirty="0"/>
              <a:t>-Panginoon ni Cristo at </a:t>
            </a:r>
            <a:r>
              <a:rPr lang="en-US" dirty="0" err="1"/>
              <a:t>namumuhay</a:t>
            </a:r>
            <a:r>
              <a:rPr lang="en-US" dirty="0"/>
              <a:t> sa </a:t>
            </a:r>
            <a:r>
              <a:rPr lang="en-US" dirty="0" err="1"/>
              <a:t>pakikipag-ugnayan</a:t>
            </a:r>
            <a:r>
              <a:rPr lang="en-US" dirty="0"/>
              <a:t> sa </a:t>
            </a:r>
            <a:r>
              <a:rPr lang="en-US" dirty="0" err="1"/>
              <a:t>Diyos</a:t>
            </a:r>
            <a:r>
              <a:rPr lang="en-US" dirty="0"/>
              <a:t>, na </a:t>
            </a:r>
            <a:r>
              <a:rPr lang="en-US" dirty="0" err="1"/>
              <a:t>lumalakad</a:t>
            </a:r>
            <a:r>
              <a:rPr lang="en-US" dirty="0"/>
              <a:t> bilang Kanyang </a:t>
            </a:r>
            <a:r>
              <a:rPr lang="en-US" dirty="0" err="1"/>
              <a:t>katiwala</a:t>
            </a:r>
            <a:r>
              <a:rPr lang="en-US" dirty="0"/>
              <a:t> sa </a:t>
            </a:r>
            <a:r>
              <a:rPr lang="en-US" dirty="0" err="1"/>
              <a:t>pamamahala</a:t>
            </a:r>
            <a:r>
              <a:rPr lang="en-US" dirty="0"/>
              <a:t> ng Kanyang mga </a:t>
            </a:r>
            <a:r>
              <a:rPr lang="en-US" dirty="0" err="1"/>
              <a:t>gawain</a:t>
            </a:r>
            <a:r>
              <a:rPr lang="en-US" dirty="0"/>
              <a:t> </a:t>
            </a:r>
            <a:r>
              <a:rPr lang="en-US" dirty="0" err="1"/>
              <a:t>dito</a:t>
            </a:r>
            <a:r>
              <a:rPr lang="en-US" dirty="0"/>
              <a:t> sa </a:t>
            </a:r>
            <a:r>
              <a:rPr lang="en-US" dirty="0" err="1"/>
              <a:t>lupa</a:t>
            </a:r>
            <a:r>
              <a:rPr lang="en-US" dirty="0"/>
              <a:t>.</a:t>
            </a:r>
          </a:p>
          <a:p>
            <a:endParaRPr lang="en-US" dirty="0"/>
          </a:p>
        </p:txBody>
      </p:sp>
      <p:sp>
        <p:nvSpPr>
          <p:cNvPr id="4" name="Slide Number Placeholder 3"/>
          <p:cNvSpPr>
            <a:spLocks noGrp="1"/>
          </p:cNvSpPr>
          <p:nvPr>
            <p:ph type="sldNum" sz="quarter" idx="5"/>
          </p:nvPr>
        </p:nvSpPr>
        <p:spPr/>
        <p:txBody>
          <a:bodyPr/>
          <a:lstStyle/>
          <a:p>
            <a:fld id="{A8B33C59-0A2B-9D46-AF48-699299F8DCE5}" type="slidenum">
              <a:rPr lang="en-US" smtClean="0"/>
              <a:t>6</a:t>
            </a:fld>
            <a:endParaRPr lang="en-US"/>
          </a:p>
        </p:txBody>
      </p:sp>
    </p:spTree>
    <p:extLst>
      <p:ext uri="{BB962C8B-B14F-4D97-AF65-F5344CB8AC3E}">
        <p14:creationId xmlns:p14="http://schemas.microsoft.com/office/powerpoint/2010/main" val="2969184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Ang misyon ng Stewardship Ministries</a:t>
            </a:r>
            <a:r>
              <a:rPr lang="en-US" dirty="0"/>
              <a:t> ay </a:t>
            </a:r>
            <a:r>
              <a:rPr lang="en-US" dirty="0" err="1"/>
              <a:t>bigyang-diin</a:t>
            </a:r>
            <a:r>
              <a:rPr lang="en-US" dirty="0"/>
              <a:t> ang </a:t>
            </a:r>
            <a:r>
              <a:rPr lang="en-US" dirty="0" err="1"/>
              <a:t>pagka</a:t>
            </a:r>
            <a:r>
              <a:rPr lang="en-US" dirty="0"/>
              <a:t>-Panginoon ni Jesu-Cristo, </a:t>
            </a:r>
            <a:r>
              <a:rPr lang="en-US" dirty="0" err="1"/>
              <a:t>palalimin</a:t>
            </a:r>
            <a:r>
              <a:rPr lang="en-US" dirty="0"/>
              <a:t> ang </a:t>
            </a:r>
            <a:r>
              <a:rPr lang="en-US" dirty="0" err="1"/>
              <a:t>pagsasabuhay</a:t>
            </a:r>
            <a:r>
              <a:rPr lang="en-US" dirty="0"/>
              <a:t> ng ebanghelyo sa </a:t>
            </a:r>
            <a:r>
              <a:rPr lang="en-US" dirty="0" err="1"/>
              <a:t>pamumuhay</a:t>
            </a:r>
            <a:r>
              <a:rPr lang="en-US" dirty="0"/>
              <a:t> </a:t>
            </a:r>
            <a:r>
              <a:rPr lang="en-US" dirty="0" err="1"/>
              <a:t>Kristiyano</a:t>
            </a:r>
            <a:r>
              <a:rPr lang="en-US" dirty="0"/>
              <a:t>, </a:t>
            </a:r>
            <a:r>
              <a:rPr lang="en-US" dirty="0" err="1"/>
              <a:t>hikayatin</a:t>
            </a:r>
            <a:r>
              <a:rPr lang="en-US" dirty="0"/>
              <a:t> ang </a:t>
            </a:r>
            <a:r>
              <a:rPr lang="en-US" dirty="0" err="1"/>
              <a:t>tapat</a:t>
            </a:r>
            <a:r>
              <a:rPr lang="en-US" dirty="0"/>
              <a:t> na </a:t>
            </a:r>
            <a:r>
              <a:rPr lang="en-US" dirty="0" err="1"/>
              <a:t>pangangasiwa</a:t>
            </a:r>
            <a:r>
              <a:rPr lang="en-US" dirty="0"/>
              <a:t>, at </a:t>
            </a:r>
            <a:r>
              <a:rPr lang="en-US" dirty="0" err="1"/>
              <a:t>itaguyod</a:t>
            </a:r>
            <a:r>
              <a:rPr lang="en-US" dirty="0"/>
              <a:t> ang </a:t>
            </a:r>
            <a:r>
              <a:rPr lang="en-US" dirty="0" err="1"/>
              <a:t>indibidwal</a:t>
            </a:r>
            <a:r>
              <a:rPr lang="en-US" dirty="0"/>
              <a:t>, </a:t>
            </a:r>
            <a:r>
              <a:rPr lang="en-US" dirty="0" err="1"/>
              <a:t>pamunuan</a:t>
            </a:r>
            <a:r>
              <a:rPr lang="en-US" dirty="0"/>
              <a:t>, at </a:t>
            </a:r>
            <a:r>
              <a:rPr lang="en-US" dirty="0" err="1"/>
              <a:t>sama-samang</a:t>
            </a:r>
            <a:r>
              <a:rPr lang="en-US" dirty="0"/>
              <a:t> </a:t>
            </a:r>
            <a:r>
              <a:rPr lang="en-US" dirty="0" err="1"/>
              <a:t>dimensyon</a:t>
            </a:r>
            <a:r>
              <a:rPr lang="en-US" dirty="0"/>
              <a:t> ng </a:t>
            </a:r>
            <a:r>
              <a:rPr lang="en-US" dirty="0" err="1"/>
              <a:t>pangangasiwa</a:t>
            </a:r>
            <a:r>
              <a:rPr lang="en-US" dirty="0"/>
              <a:t> bilang </a:t>
            </a:r>
            <a:r>
              <a:rPr lang="en-US" dirty="0" err="1"/>
              <a:t>isang</a:t>
            </a:r>
            <a:r>
              <a:rPr lang="en-US" dirty="0"/>
              <a:t> </a:t>
            </a:r>
            <a:r>
              <a:rPr lang="en-US" dirty="0" err="1"/>
              <a:t>pakikipag</a:t>
            </a:r>
            <a:r>
              <a:rPr lang="en-US" dirty="0"/>
              <a:t>-partner sa </a:t>
            </a:r>
            <a:r>
              <a:rPr lang="en-US" dirty="0" err="1"/>
              <a:t>Diyos</a:t>
            </a:r>
            <a:r>
              <a:rPr lang="en-US" dirty="0"/>
              <a:t>.</a:t>
            </a:r>
          </a:p>
        </p:txBody>
      </p:sp>
      <p:sp>
        <p:nvSpPr>
          <p:cNvPr id="4" name="Slide Number Placeholder 3"/>
          <p:cNvSpPr>
            <a:spLocks noGrp="1"/>
          </p:cNvSpPr>
          <p:nvPr>
            <p:ph type="sldNum" sz="quarter" idx="5"/>
          </p:nvPr>
        </p:nvSpPr>
        <p:spPr/>
        <p:txBody>
          <a:bodyPr/>
          <a:lstStyle/>
          <a:p>
            <a:fld id="{A8B33C59-0A2B-9D46-AF48-699299F8DCE5}" type="slidenum">
              <a:rPr lang="en-US" smtClean="0"/>
              <a:t>8</a:t>
            </a:fld>
            <a:endParaRPr lang="en-US"/>
          </a:p>
        </p:txBody>
      </p:sp>
    </p:spTree>
    <p:extLst>
      <p:ext uri="{BB962C8B-B14F-4D97-AF65-F5344CB8AC3E}">
        <p14:creationId xmlns:p14="http://schemas.microsoft.com/office/powerpoint/2010/main" val="2703334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Stewardship ministries ay </a:t>
            </a:r>
            <a:r>
              <a:rPr lang="en-US" dirty="0" err="1"/>
              <a:t>tumutulong</a:t>
            </a:r>
            <a:r>
              <a:rPr lang="en-US" dirty="0"/>
              <a:t> sa </a:t>
            </a:r>
            <a:r>
              <a:rPr lang="en-US" dirty="0" err="1"/>
              <a:t>pamunuan</a:t>
            </a:r>
            <a:r>
              <a:rPr lang="en-US" dirty="0"/>
              <a:t> ng Iglesia sa </a:t>
            </a:r>
            <a:r>
              <a:rPr lang="en-US" dirty="0" err="1"/>
              <a:t>pagtupad</a:t>
            </a:r>
            <a:r>
              <a:rPr lang="en-US" dirty="0"/>
              <a:t> ng misyon  sa </a:t>
            </a:r>
            <a:r>
              <a:rPr lang="en-US" dirty="0" err="1"/>
              <a:t>pamamagitan</a:t>
            </a:r>
            <a:r>
              <a:rPr lang="en-US" dirty="0"/>
              <a:t> ng </a:t>
            </a:r>
            <a:r>
              <a:rPr lang="en-US" dirty="0" err="1"/>
              <a:t>pagsasanay</a:t>
            </a:r>
            <a:r>
              <a:rPr lang="en-US" dirty="0"/>
              <a:t> sa </a:t>
            </a:r>
            <a:r>
              <a:rPr lang="en-US" dirty="0" err="1"/>
              <a:t>pamumuno</a:t>
            </a:r>
            <a:r>
              <a:rPr lang="en-US" dirty="0"/>
              <a:t> at </a:t>
            </a:r>
            <a:r>
              <a:rPr lang="en-US" dirty="0" err="1"/>
              <a:t>pagtuturo</a:t>
            </a:r>
            <a:r>
              <a:rPr lang="en-US" dirty="0"/>
              <a:t> sa mga </a:t>
            </a:r>
            <a:r>
              <a:rPr lang="en-US" dirty="0" err="1"/>
              <a:t>kaanib</a:t>
            </a:r>
            <a:r>
              <a:rPr lang="en-US" dirty="0"/>
              <a:t> ng mga </a:t>
            </a:r>
            <a:r>
              <a:rPr lang="en-US" dirty="0" err="1"/>
              <a:t>prinsipyo</a:t>
            </a:r>
            <a:r>
              <a:rPr lang="en-US" dirty="0"/>
              <a:t> ng </a:t>
            </a:r>
            <a:r>
              <a:rPr lang="en-US" dirty="0" err="1"/>
              <a:t>pagiging</a:t>
            </a:r>
            <a:r>
              <a:rPr lang="en-US" dirty="0"/>
              <a:t> </a:t>
            </a:r>
            <a:r>
              <a:rPr lang="en-US" dirty="0" err="1"/>
              <a:t>katiwala</a:t>
            </a:r>
            <a:r>
              <a:rPr lang="en-US" dirty="0"/>
              <a:t>. </a:t>
            </a:r>
            <a:r>
              <a:rPr lang="en-US" dirty="0" err="1"/>
              <a:t>Higit</a:t>
            </a:r>
            <a:r>
              <a:rPr lang="en-US" dirty="0"/>
              <a:t> pa </a:t>
            </a:r>
            <a:r>
              <a:rPr lang="en-US" dirty="0" err="1"/>
              <a:t>dito</a:t>
            </a:r>
            <a:r>
              <a:rPr lang="en-US" dirty="0"/>
              <a:t>, </a:t>
            </a:r>
            <a:r>
              <a:rPr lang="en-US" dirty="0" err="1"/>
              <a:t>layunin</a:t>
            </a:r>
            <a:r>
              <a:rPr lang="en-US" dirty="0"/>
              <a:t> ng </a:t>
            </a:r>
            <a:r>
              <a:rPr lang="en-US" dirty="0" err="1"/>
              <a:t>ministeryong</a:t>
            </a:r>
            <a:r>
              <a:rPr lang="en-US" dirty="0"/>
              <a:t> ito na </a:t>
            </a:r>
            <a:r>
              <a:rPr lang="en-US" dirty="0" err="1"/>
              <a:t>tulungan</a:t>
            </a:r>
            <a:r>
              <a:rPr lang="en-US" dirty="0"/>
              <a:t> ang bawat </a:t>
            </a:r>
            <a:r>
              <a:rPr lang="en-US" dirty="0" err="1"/>
              <a:t>mananampalataya</a:t>
            </a:r>
            <a:r>
              <a:rPr lang="en-US" dirty="0"/>
              <a:t> na </a:t>
            </a:r>
            <a:r>
              <a:rPr lang="en-US" dirty="0" err="1"/>
              <a:t>maisabuhay</a:t>
            </a:r>
            <a:r>
              <a:rPr lang="en-US" dirty="0"/>
              <a:t> ang kanilang pananampalataya at </a:t>
            </a:r>
            <a:r>
              <a:rPr lang="en-US" dirty="0" err="1"/>
              <a:t>paglakad</a:t>
            </a:r>
            <a:r>
              <a:rPr lang="en-US" dirty="0"/>
              <a:t> </a:t>
            </a:r>
            <a:r>
              <a:rPr lang="en-US" dirty="0" err="1"/>
              <a:t>kasama</a:t>
            </a:r>
            <a:r>
              <a:rPr lang="en-US" dirty="0"/>
              <a:t> ang Dios sa lahat ng </a:t>
            </a:r>
            <a:r>
              <a:rPr lang="en-US" dirty="0" err="1"/>
              <a:t>aspeto</a:t>
            </a:r>
            <a:r>
              <a:rPr lang="en-US" dirty="0"/>
              <a:t> ng buhay-sa personal man o bilang </a:t>
            </a:r>
            <a:r>
              <a:rPr lang="en-US" dirty="0" err="1"/>
              <a:t>komunidad</a:t>
            </a:r>
            <a:r>
              <a:rPr lang="en-US" dirty="0"/>
              <a:t> ng </a:t>
            </a:r>
            <a:r>
              <a:rPr lang="en-US" dirty="0" err="1"/>
              <a:t>iglesia</a:t>
            </a:r>
            <a:r>
              <a:rPr lang="en-US" dirty="0"/>
              <a:t>.</a:t>
            </a:r>
          </a:p>
        </p:txBody>
      </p:sp>
      <p:sp>
        <p:nvSpPr>
          <p:cNvPr id="4" name="Slide Number Placeholder 3"/>
          <p:cNvSpPr>
            <a:spLocks noGrp="1"/>
          </p:cNvSpPr>
          <p:nvPr>
            <p:ph type="sldNum" sz="quarter" idx="5"/>
          </p:nvPr>
        </p:nvSpPr>
        <p:spPr/>
        <p:txBody>
          <a:bodyPr/>
          <a:lstStyle/>
          <a:p>
            <a:fld id="{A8B33C59-0A2B-9D46-AF48-699299F8DCE5}" type="slidenum">
              <a:rPr lang="en-US" smtClean="0"/>
              <a:t>9</a:t>
            </a:fld>
            <a:endParaRPr lang="en-US"/>
          </a:p>
        </p:txBody>
      </p:sp>
    </p:spTree>
    <p:extLst>
      <p:ext uri="{BB962C8B-B14F-4D97-AF65-F5344CB8AC3E}">
        <p14:creationId xmlns:p14="http://schemas.microsoft.com/office/powerpoint/2010/main" val="1331031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Ang Stewardship Leader</a:t>
            </a:r>
            <a:r>
              <a:rPr lang="en-US" dirty="0"/>
              <a:t> ay may </a:t>
            </a:r>
            <a:r>
              <a:rPr lang="en-US" dirty="0" err="1"/>
              <a:t>pananagutan</a:t>
            </a:r>
            <a:r>
              <a:rPr lang="en-US" dirty="0"/>
              <a:t> sa </a:t>
            </a:r>
            <a:r>
              <a:rPr lang="en-US" dirty="0" err="1"/>
              <a:t>pagbuo</a:t>
            </a:r>
            <a:r>
              <a:rPr lang="en-US" dirty="0"/>
              <a:t> at </a:t>
            </a:r>
            <a:r>
              <a:rPr lang="en-US" dirty="0" err="1"/>
              <a:t>pagpapatupad</a:t>
            </a:r>
            <a:r>
              <a:rPr lang="en-US" dirty="0"/>
              <a:t> ng mga programa at </a:t>
            </a:r>
            <a:r>
              <a:rPr lang="en-US" dirty="0" err="1"/>
              <a:t>pagsulong</a:t>
            </a:r>
            <a:r>
              <a:rPr lang="en-US" dirty="0"/>
              <a:t> na </a:t>
            </a:r>
            <a:r>
              <a:rPr lang="en-US" dirty="0" err="1"/>
              <a:t>naglalayong</a:t>
            </a:r>
            <a:r>
              <a:rPr lang="en-US" dirty="0"/>
              <a:t> </a:t>
            </a:r>
            <a:r>
              <a:rPr lang="en-US" dirty="0" err="1"/>
              <a:t>magturo</a:t>
            </a:r>
            <a:r>
              <a:rPr lang="en-US" dirty="0"/>
              <a:t>, </a:t>
            </a:r>
            <a:r>
              <a:rPr lang="en-US" dirty="0" err="1"/>
              <a:t>magbigay</a:t>
            </a:r>
            <a:r>
              <a:rPr lang="en-US" dirty="0"/>
              <a:t>-inspirasyon, at </a:t>
            </a:r>
            <a:r>
              <a:rPr lang="en-US" dirty="0" err="1"/>
              <a:t>kakayahan</a:t>
            </a:r>
            <a:r>
              <a:rPr lang="en-US" dirty="0"/>
              <a:t> sa mga </a:t>
            </a:r>
            <a:r>
              <a:rPr lang="en-US" dirty="0" err="1"/>
              <a:t>miyembro</a:t>
            </a:r>
            <a:r>
              <a:rPr lang="en-US" dirty="0"/>
              <a:t> ng </a:t>
            </a:r>
            <a:r>
              <a:rPr lang="en-US" dirty="0" err="1"/>
              <a:t>iglesia</a:t>
            </a:r>
            <a:r>
              <a:rPr lang="en-US" dirty="0"/>
              <a:t> upang </a:t>
            </a:r>
            <a:r>
              <a:rPr lang="en-US" dirty="0" err="1"/>
              <a:t>yakapin</a:t>
            </a:r>
            <a:r>
              <a:rPr lang="en-US" dirty="0"/>
              <a:t> ang </a:t>
            </a:r>
            <a:r>
              <a:rPr lang="en-US" dirty="0" err="1"/>
              <a:t>isang</a:t>
            </a:r>
            <a:r>
              <a:rPr lang="en-US" dirty="0"/>
              <a:t> </a:t>
            </a:r>
            <a:r>
              <a:rPr lang="en-US" dirty="0" err="1"/>
              <a:t>pamumuhay</a:t>
            </a:r>
            <a:r>
              <a:rPr lang="en-US" dirty="0"/>
              <a:t> ng </a:t>
            </a:r>
            <a:r>
              <a:rPr lang="en-US" dirty="0" err="1"/>
              <a:t>tapat</a:t>
            </a:r>
            <a:r>
              <a:rPr lang="en-US" dirty="0"/>
              <a:t> at </a:t>
            </a:r>
            <a:r>
              <a:rPr lang="en-US" dirty="0" err="1"/>
              <a:t>ganap</a:t>
            </a:r>
            <a:r>
              <a:rPr lang="en-US" dirty="0"/>
              <a:t> na </a:t>
            </a:r>
            <a:r>
              <a:rPr lang="en-US" dirty="0" err="1"/>
              <a:t>pangangasiwa</a:t>
            </a:r>
            <a:r>
              <a:rPr lang="en-US" dirty="0"/>
              <a:t>. </a:t>
            </a:r>
            <a:r>
              <a:rPr lang="en-US" dirty="0" err="1"/>
              <a:t>Kabilang</a:t>
            </a:r>
            <a:r>
              <a:rPr lang="en-US" dirty="0"/>
              <a:t> </a:t>
            </a:r>
            <a:r>
              <a:rPr lang="en-US" dirty="0" err="1"/>
              <a:t>dito</a:t>
            </a:r>
            <a:r>
              <a:rPr lang="en-US" dirty="0"/>
              <a:t> ang </a:t>
            </a:r>
            <a:r>
              <a:rPr lang="en-US" dirty="0" err="1"/>
              <a:t>wastong</a:t>
            </a:r>
            <a:r>
              <a:rPr lang="en-US" dirty="0"/>
              <a:t> </a:t>
            </a:r>
            <a:r>
              <a:rPr lang="en-US" dirty="0" err="1"/>
              <a:t>pamamahala</a:t>
            </a:r>
            <a:r>
              <a:rPr lang="en-US" dirty="0"/>
              <a:t> ng </a:t>
            </a:r>
            <a:r>
              <a:rPr lang="en-US" dirty="0" err="1"/>
              <a:t>pananalapi</a:t>
            </a:r>
            <a:r>
              <a:rPr lang="en-US" dirty="0"/>
              <a:t>, </a:t>
            </a:r>
            <a:r>
              <a:rPr lang="en-US" dirty="0" err="1"/>
              <a:t>oras</a:t>
            </a:r>
            <a:r>
              <a:rPr lang="en-US" dirty="0"/>
              <a:t>, mga </a:t>
            </a:r>
            <a:r>
              <a:rPr lang="en-US" dirty="0" err="1"/>
              <a:t>talento</a:t>
            </a:r>
            <a:r>
              <a:rPr lang="en-US" dirty="0"/>
              <a:t>, at iba pang mga </a:t>
            </a:r>
            <a:r>
              <a:rPr lang="en-US" dirty="0" err="1"/>
              <a:t>yaman</a:t>
            </a:r>
            <a:r>
              <a:rPr lang="en-US" dirty="0"/>
              <a:t>, </a:t>
            </a:r>
            <a:r>
              <a:rPr lang="en-US" dirty="0" err="1"/>
              <a:t>alinsunod</a:t>
            </a:r>
            <a:r>
              <a:rPr lang="en-US" dirty="0"/>
              <a:t> sa mga </a:t>
            </a:r>
            <a:r>
              <a:rPr lang="en-US" dirty="0" err="1"/>
              <a:t>prinsipyong</a:t>
            </a:r>
            <a:r>
              <a:rPr lang="en-US" dirty="0"/>
              <a:t> </a:t>
            </a:r>
            <a:r>
              <a:rPr lang="en-US" dirty="0" err="1"/>
              <a:t>biblikal</a:t>
            </a:r>
            <a:r>
              <a:rPr lang="en-US" dirty="0"/>
              <a:t> at sa misyon ng Iglesia ng Seventh-day Adventist.</a:t>
            </a:r>
          </a:p>
        </p:txBody>
      </p:sp>
      <p:sp>
        <p:nvSpPr>
          <p:cNvPr id="4" name="Slide Number Placeholder 3"/>
          <p:cNvSpPr>
            <a:spLocks noGrp="1"/>
          </p:cNvSpPr>
          <p:nvPr>
            <p:ph type="sldNum" sz="quarter" idx="5"/>
          </p:nvPr>
        </p:nvSpPr>
        <p:spPr/>
        <p:txBody>
          <a:bodyPr/>
          <a:lstStyle/>
          <a:p>
            <a:fld id="{A8B33C59-0A2B-9D46-AF48-699299F8DCE5}" type="slidenum">
              <a:rPr lang="en-US" smtClean="0"/>
              <a:t>10</a:t>
            </a:fld>
            <a:endParaRPr lang="en-US"/>
          </a:p>
        </p:txBody>
      </p:sp>
    </p:spTree>
    <p:extLst>
      <p:ext uri="{BB962C8B-B14F-4D97-AF65-F5344CB8AC3E}">
        <p14:creationId xmlns:p14="http://schemas.microsoft.com/office/powerpoint/2010/main" val="3925787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a:t>
            </a:r>
            <a:r>
              <a:rPr lang="en-US" dirty="0" err="1"/>
              <a:t>layunin</a:t>
            </a:r>
            <a:r>
              <a:rPr lang="en-US" dirty="0"/>
              <a:t> ng </a:t>
            </a:r>
            <a:r>
              <a:rPr lang="en-US" dirty="0" err="1"/>
              <a:t>araw-araw</a:t>
            </a:r>
            <a:r>
              <a:rPr lang="en-US" dirty="0"/>
              <a:t> na </a:t>
            </a:r>
            <a:r>
              <a:rPr lang="en-US" dirty="0" err="1"/>
              <a:t>espirituwal</a:t>
            </a:r>
            <a:r>
              <a:rPr lang="en-US" dirty="0"/>
              <a:t> na </a:t>
            </a:r>
            <a:r>
              <a:rPr lang="en-US" dirty="0" err="1"/>
              <a:t>pagpapalakas</a:t>
            </a:r>
            <a:r>
              <a:rPr lang="en-US" dirty="0"/>
              <a:t> sa stewardship ay ang </a:t>
            </a:r>
            <a:r>
              <a:rPr lang="en-US" dirty="0" err="1"/>
              <a:t>patatagin</a:t>
            </a:r>
            <a:r>
              <a:rPr lang="en-US" dirty="0"/>
              <a:t> ang personal at </a:t>
            </a:r>
            <a:r>
              <a:rPr lang="en-US" dirty="0" err="1"/>
              <a:t>tuloy-tuloy</a:t>
            </a:r>
            <a:r>
              <a:rPr lang="en-US" dirty="0"/>
              <a:t> na </a:t>
            </a:r>
            <a:r>
              <a:rPr lang="en-US" dirty="0" err="1"/>
              <a:t>ugnayan</a:t>
            </a:r>
            <a:r>
              <a:rPr lang="en-US" dirty="0"/>
              <a:t> ng </a:t>
            </a:r>
            <a:r>
              <a:rPr lang="en-US" dirty="0" err="1"/>
              <a:t>tao</a:t>
            </a:r>
            <a:r>
              <a:rPr lang="en-US" dirty="0"/>
              <a:t> sa Dios, upang </a:t>
            </a:r>
            <a:r>
              <a:rPr lang="en-US" dirty="0" err="1"/>
              <a:t>maunawaan</a:t>
            </a:r>
            <a:r>
              <a:rPr lang="en-US" dirty="0"/>
              <a:t> na ang lahat ng bagay ay </a:t>
            </a:r>
            <a:r>
              <a:rPr lang="en-US" dirty="0" err="1"/>
              <a:t>pagaari</a:t>
            </a:r>
            <a:r>
              <a:rPr lang="en-US" dirty="0"/>
              <a:t> ng Dios lamang. Sa </a:t>
            </a:r>
            <a:r>
              <a:rPr lang="en-US" dirty="0" err="1"/>
              <a:t>pamamagitan</a:t>
            </a:r>
            <a:r>
              <a:rPr lang="en-US" dirty="0"/>
              <a:t> ng </a:t>
            </a:r>
            <a:r>
              <a:rPr lang="en-US" dirty="0" err="1"/>
              <a:t>araw-araw</a:t>
            </a:r>
            <a:r>
              <a:rPr lang="en-US" dirty="0"/>
              <a:t> na </a:t>
            </a:r>
            <a:r>
              <a:rPr lang="en-US" dirty="0" err="1"/>
              <a:t>pananalangin</a:t>
            </a:r>
            <a:r>
              <a:rPr lang="en-US" dirty="0"/>
              <a:t>, </a:t>
            </a:r>
            <a:r>
              <a:rPr lang="en-US" dirty="0" err="1"/>
              <a:t>pag-aaral</a:t>
            </a:r>
            <a:r>
              <a:rPr lang="en-US" dirty="0"/>
              <a:t> ng Salita ng Dios, at </a:t>
            </a:r>
            <a:r>
              <a:rPr lang="en-US" dirty="0" err="1"/>
              <a:t>pagmumuni-muni</a:t>
            </a:r>
            <a:r>
              <a:rPr lang="en-US" dirty="0"/>
              <a:t>, </a:t>
            </a:r>
            <a:r>
              <a:rPr lang="en-US" dirty="0" err="1"/>
              <a:t>napapalakas</a:t>
            </a:r>
            <a:r>
              <a:rPr lang="en-US" dirty="0"/>
              <a:t> ang Espiritu ng </a:t>
            </a:r>
            <a:r>
              <a:rPr lang="en-US" dirty="0" err="1"/>
              <a:t>mananampalataya</a:t>
            </a:r>
            <a:r>
              <a:rPr lang="en-US" dirty="0"/>
              <a:t> upang maging </a:t>
            </a:r>
            <a:r>
              <a:rPr lang="en-US" dirty="0" err="1"/>
              <a:t>tapat</a:t>
            </a:r>
            <a:r>
              <a:rPr lang="en-US" dirty="0"/>
              <a:t> na </a:t>
            </a:r>
            <a:r>
              <a:rPr lang="en-US" dirty="0" err="1"/>
              <a:t>tagapamahala</a:t>
            </a:r>
            <a:r>
              <a:rPr lang="en-US" dirty="0"/>
              <a:t> ng </a:t>
            </a:r>
            <a:r>
              <a:rPr lang="en-US" dirty="0" err="1"/>
              <a:t>oras</a:t>
            </a:r>
            <a:r>
              <a:rPr lang="en-US" dirty="0"/>
              <a:t>, </a:t>
            </a:r>
            <a:r>
              <a:rPr lang="en-US" dirty="0" err="1"/>
              <a:t>talento</a:t>
            </a:r>
            <a:r>
              <a:rPr lang="en-US" dirty="0"/>
              <a:t>, </a:t>
            </a:r>
            <a:r>
              <a:rPr lang="en-US" dirty="0" err="1"/>
              <a:t>ari-arian</a:t>
            </a:r>
            <a:r>
              <a:rPr lang="en-US" dirty="0"/>
              <a:t>, at </a:t>
            </a:r>
            <a:r>
              <a:rPr lang="en-US" dirty="0" err="1"/>
              <a:t>katawan</a:t>
            </a:r>
            <a:r>
              <a:rPr lang="en-US" dirty="0"/>
              <a:t> na </a:t>
            </a:r>
            <a:r>
              <a:rPr lang="en-US" dirty="0" err="1"/>
              <a:t>ayon</a:t>
            </a:r>
            <a:r>
              <a:rPr lang="en-US" dirty="0"/>
              <a:t> sa </a:t>
            </a:r>
            <a:r>
              <a:rPr lang="en-US" dirty="0" err="1"/>
              <a:t>kalooban</a:t>
            </a:r>
            <a:r>
              <a:rPr lang="en-US" dirty="0"/>
              <a:t> ng Dios.</a:t>
            </a:r>
          </a:p>
        </p:txBody>
      </p:sp>
      <p:sp>
        <p:nvSpPr>
          <p:cNvPr id="4" name="Slide Number Placeholder 3"/>
          <p:cNvSpPr>
            <a:spLocks noGrp="1"/>
          </p:cNvSpPr>
          <p:nvPr>
            <p:ph type="sldNum" sz="quarter" idx="5"/>
          </p:nvPr>
        </p:nvSpPr>
        <p:spPr/>
        <p:txBody>
          <a:bodyPr/>
          <a:lstStyle/>
          <a:p>
            <a:fld id="{A8B33C59-0A2B-9D46-AF48-699299F8DCE5}" type="slidenum">
              <a:rPr lang="en-US" smtClean="0"/>
              <a:t>17</a:t>
            </a:fld>
            <a:endParaRPr lang="en-US"/>
          </a:p>
        </p:txBody>
      </p:sp>
    </p:spTree>
    <p:extLst>
      <p:ext uri="{BB962C8B-B14F-4D97-AF65-F5344CB8AC3E}">
        <p14:creationId xmlns:p14="http://schemas.microsoft.com/office/powerpoint/2010/main" val="385302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0416D-ED1E-20B2-D307-2EA1AEB21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E3262-EE2A-B736-1822-0FD11A8B6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6149FC-1697-14C7-000C-6E4277204768}"/>
              </a:ext>
            </a:extLst>
          </p:cNvPr>
          <p:cNvSpPr>
            <a:spLocks noGrp="1"/>
          </p:cNvSpPr>
          <p:nvPr>
            <p:ph type="body" idx="1"/>
          </p:nvPr>
        </p:nvSpPr>
        <p:spPr/>
        <p:txBody>
          <a:bodyPr/>
          <a:lstStyle/>
          <a:p>
            <a:r>
              <a:rPr lang="en-US" dirty="0"/>
              <a:t>Ang </a:t>
            </a:r>
            <a:r>
              <a:rPr lang="en-US" dirty="0" err="1"/>
              <a:t>layunin</a:t>
            </a:r>
            <a:r>
              <a:rPr lang="en-US" dirty="0"/>
              <a:t> ng </a:t>
            </a:r>
            <a:r>
              <a:rPr lang="en-US" dirty="0" err="1"/>
              <a:t>araw-araw</a:t>
            </a:r>
            <a:r>
              <a:rPr lang="en-US" dirty="0"/>
              <a:t> na </a:t>
            </a:r>
            <a:r>
              <a:rPr lang="en-US" dirty="0" err="1"/>
              <a:t>espirituwal</a:t>
            </a:r>
            <a:r>
              <a:rPr lang="en-US" dirty="0"/>
              <a:t> na </a:t>
            </a:r>
            <a:r>
              <a:rPr lang="en-US" dirty="0" err="1"/>
              <a:t>pagpapalakas</a:t>
            </a:r>
            <a:r>
              <a:rPr lang="en-US" dirty="0"/>
              <a:t> sa stewardship ay ang </a:t>
            </a:r>
            <a:r>
              <a:rPr lang="en-US" dirty="0" err="1"/>
              <a:t>patatagin</a:t>
            </a:r>
            <a:r>
              <a:rPr lang="en-US" dirty="0"/>
              <a:t> ang personal at </a:t>
            </a:r>
            <a:r>
              <a:rPr lang="en-US" dirty="0" err="1"/>
              <a:t>tuloy-tuloy</a:t>
            </a:r>
            <a:r>
              <a:rPr lang="en-US" dirty="0"/>
              <a:t> na </a:t>
            </a:r>
            <a:r>
              <a:rPr lang="en-US" dirty="0" err="1"/>
              <a:t>ugnayan</a:t>
            </a:r>
            <a:r>
              <a:rPr lang="en-US" dirty="0"/>
              <a:t> ng </a:t>
            </a:r>
            <a:r>
              <a:rPr lang="en-US" dirty="0" err="1"/>
              <a:t>tao</a:t>
            </a:r>
            <a:r>
              <a:rPr lang="en-US" dirty="0"/>
              <a:t> sa Dios, upang </a:t>
            </a:r>
            <a:r>
              <a:rPr lang="en-US" dirty="0" err="1"/>
              <a:t>maunawaan</a:t>
            </a:r>
            <a:r>
              <a:rPr lang="en-US" dirty="0"/>
              <a:t> na ang lahat ng bagay ay </a:t>
            </a:r>
            <a:r>
              <a:rPr lang="en-US" dirty="0" err="1"/>
              <a:t>pagaari</a:t>
            </a:r>
            <a:r>
              <a:rPr lang="en-US" dirty="0"/>
              <a:t> ng Dios lamang. Sa </a:t>
            </a:r>
            <a:r>
              <a:rPr lang="en-US" dirty="0" err="1"/>
              <a:t>pamamagitan</a:t>
            </a:r>
            <a:r>
              <a:rPr lang="en-US" dirty="0"/>
              <a:t> ng </a:t>
            </a:r>
            <a:r>
              <a:rPr lang="en-US" dirty="0" err="1"/>
              <a:t>araw-araw</a:t>
            </a:r>
            <a:r>
              <a:rPr lang="en-US" dirty="0"/>
              <a:t> na </a:t>
            </a:r>
            <a:r>
              <a:rPr lang="en-US" dirty="0" err="1"/>
              <a:t>pananalangin</a:t>
            </a:r>
            <a:r>
              <a:rPr lang="en-US" dirty="0"/>
              <a:t>, </a:t>
            </a:r>
            <a:r>
              <a:rPr lang="en-US" dirty="0" err="1"/>
              <a:t>pag-aaral</a:t>
            </a:r>
            <a:r>
              <a:rPr lang="en-US" dirty="0"/>
              <a:t> ng Salita ng Dios, at </a:t>
            </a:r>
            <a:r>
              <a:rPr lang="en-US" dirty="0" err="1"/>
              <a:t>pagmumuni-muni</a:t>
            </a:r>
            <a:r>
              <a:rPr lang="en-US" dirty="0"/>
              <a:t>, </a:t>
            </a:r>
            <a:r>
              <a:rPr lang="en-US" dirty="0" err="1"/>
              <a:t>napapalakas</a:t>
            </a:r>
            <a:r>
              <a:rPr lang="en-US" dirty="0"/>
              <a:t> ang Espiritu ng </a:t>
            </a:r>
            <a:r>
              <a:rPr lang="en-US" dirty="0" err="1"/>
              <a:t>mananampalataya</a:t>
            </a:r>
            <a:r>
              <a:rPr lang="en-US" dirty="0"/>
              <a:t> upang maging </a:t>
            </a:r>
            <a:r>
              <a:rPr lang="en-US" dirty="0" err="1"/>
              <a:t>tapat</a:t>
            </a:r>
            <a:r>
              <a:rPr lang="en-US" dirty="0"/>
              <a:t> na </a:t>
            </a:r>
            <a:r>
              <a:rPr lang="en-US" dirty="0" err="1"/>
              <a:t>tagapamahala</a:t>
            </a:r>
            <a:r>
              <a:rPr lang="en-US" dirty="0"/>
              <a:t> ng </a:t>
            </a:r>
            <a:r>
              <a:rPr lang="en-US" dirty="0" err="1"/>
              <a:t>oras</a:t>
            </a:r>
            <a:r>
              <a:rPr lang="en-US" dirty="0"/>
              <a:t>, </a:t>
            </a:r>
            <a:r>
              <a:rPr lang="en-US" dirty="0" err="1"/>
              <a:t>talento</a:t>
            </a:r>
            <a:r>
              <a:rPr lang="en-US" dirty="0"/>
              <a:t>, </a:t>
            </a:r>
            <a:r>
              <a:rPr lang="en-US" dirty="0" err="1"/>
              <a:t>ari-arian</a:t>
            </a:r>
            <a:r>
              <a:rPr lang="en-US" dirty="0"/>
              <a:t>, at </a:t>
            </a:r>
            <a:r>
              <a:rPr lang="en-US" dirty="0" err="1"/>
              <a:t>katawan</a:t>
            </a:r>
            <a:r>
              <a:rPr lang="en-US" dirty="0"/>
              <a:t> na </a:t>
            </a:r>
            <a:r>
              <a:rPr lang="en-US" dirty="0" err="1"/>
              <a:t>ayon</a:t>
            </a:r>
            <a:r>
              <a:rPr lang="en-US" dirty="0"/>
              <a:t> sa </a:t>
            </a:r>
            <a:r>
              <a:rPr lang="en-US" dirty="0" err="1"/>
              <a:t>kalooban</a:t>
            </a:r>
            <a:r>
              <a:rPr lang="en-US" dirty="0"/>
              <a:t> ng Dios.</a:t>
            </a:r>
          </a:p>
        </p:txBody>
      </p:sp>
      <p:sp>
        <p:nvSpPr>
          <p:cNvPr id="4" name="Slide Number Placeholder 3">
            <a:extLst>
              <a:ext uri="{FF2B5EF4-FFF2-40B4-BE49-F238E27FC236}">
                <a16:creationId xmlns:a16="http://schemas.microsoft.com/office/drawing/2014/main" id="{8161004E-913B-996E-4A53-A8A5FE6823D1}"/>
              </a:ext>
            </a:extLst>
          </p:cNvPr>
          <p:cNvSpPr>
            <a:spLocks noGrp="1"/>
          </p:cNvSpPr>
          <p:nvPr>
            <p:ph type="sldNum" sz="quarter" idx="5"/>
          </p:nvPr>
        </p:nvSpPr>
        <p:spPr/>
        <p:txBody>
          <a:bodyPr/>
          <a:lstStyle/>
          <a:p>
            <a:fld id="{A8B33C59-0A2B-9D46-AF48-699299F8DCE5}" type="slidenum">
              <a:rPr lang="en-US" smtClean="0"/>
              <a:t>18</a:t>
            </a:fld>
            <a:endParaRPr lang="en-US"/>
          </a:p>
        </p:txBody>
      </p:sp>
    </p:spTree>
    <p:extLst>
      <p:ext uri="{BB962C8B-B14F-4D97-AF65-F5344CB8AC3E}">
        <p14:creationId xmlns:p14="http://schemas.microsoft.com/office/powerpoint/2010/main" val="2412823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stewardship visitation ay hindi lamang </a:t>
            </a:r>
            <a:r>
              <a:rPr lang="en-US" dirty="0" err="1"/>
              <a:t>isang</a:t>
            </a:r>
            <a:r>
              <a:rPr lang="en-US" dirty="0"/>
              <a:t> </a:t>
            </a:r>
            <a:r>
              <a:rPr lang="en-US" dirty="0" err="1"/>
              <a:t>karaniwang</a:t>
            </a:r>
            <a:r>
              <a:rPr lang="en-US" dirty="0"/>
              <a:t> </a:t>
            </a:r>
            <a:r>
              <a:rPr lang="en-US" dirty="0" err="1"/>
              <a:t>pagdalaw</a:t>
            </a:r>
            <a:r>
              <a:rPr lang="en-US" dirty="0"/>
              <a:t>, Kundi </a:t>
            </a:r>
            <a:r>
              <a:rPr lang="en-US" dirty="0" err="1"/>
              <a:t>isang</a:t>
            </a:r>
            <a:r>
              <a:rPr lang="en-US" dirty="0"/>
              <a:t> </a:t>
            </a:r>
            <a:r>
              <a:rPr lang="en-US" dirty="0" err="1"/>
              <a:t>espirituwal</a:t>
            </a:r>
            <a:r>
              <a:rPr lang="en-US" dirty="0"/>
              <a:t> na </a:t>
            </a:r>
            <a:r>
              <a:rPr lang="en-US" dirty="0" err="1"/>
              <a:t>ministeryo</a:t>
            </a:r>
            <a:r>
              <a:rPr lang="en-US" dirty="0"/>
              <a:t> ng </a:t>
            </a:r>
            <a:r>
              <a:rPr lang="en-US" dirty="0" err="1"/>
              <a:t>pagpapatibay</a:t>
            </a:r>
            <a:r>
              <a:rPr lang="en-US" dirty="0"/>
              <a:t> at </a:t>
            </a:r>
            <a:r>
              <a:rPr lang="en-US" dirty="0" err="1"/>
              <a:t>pagbabagong</a:t>
            </a:r>
            <a:r>
              <a:rPr lang="en-US" dirty="0"/>
              <a:t>-buhay. Sa </a:t>
            </a:r>
            <a:r>
              <a:rPr lang="en-US" dirty="0" err="1"/>
              <a:t>pamamagitan</a:t>
            </a:r>
            <a:r>
              <a:rPr lang="en-US" dirty="0"/>
              <a:t> </a:t>
            </a:r>
            <a:r>
              <a:rPr lang="en-US" dirty="0" err="1"/>
              <a:t>nito</a:t>
            </a:r>
            <a:r>
              <a:rPr lang="en-US" dirty="0"/>
              <a:t>, ang mga </a:t>
            </a:r>
            <a:r>
              <a:rPr lang="en-US" dirty="0" err="1"/>
              <a:t>kapatid</a:t>
            </a:r>
            <a:r>
              <a:rPr lang="en-US" dirty="0"/>
              <a:t> ay </a:t>
            </a:r>
            <a:r>
              <a:rPr lang="en-US" dirty="0" err="1"/>
              <a:t>nahihikayat</a:t>
            </a:r>
            <a:r>
              <a:rPr lang="en-US" dirty="0"/>
              <a:t> na </a:t>
            </a:r>
            <a:r>
              <a:rPr lang="en-US" dirty="0" err="1"/>
              <a:t>mamuhay</a:t>
            </a:r>
            <a:r>
              <a:rPr lang="en-US" dirty="0"/>
              <a:t> bilang </a:t>
            </a:r>
            <a:r>
              <a:rPr lang="en-US" dirty="0" err="1"/>
              <a:t>tapat</a:t>
            </a:r>
            <a:r>
              <a:rPr lang="en-US" dirty="0"/>
              <a:t> na </a:t>
            </a:r>
            <a:r>
              <a:rPr lang="en-US" dirty="0" err="1"/>
              <a:t>katiwala</a:t>
            </a:r>
            <a:r>
              <a:rPr lang="en-US" dirty="0"/>
              <a:t> ng Dios, na may pusong </a:t>
            </a:r>
            <a:r>
              <a:rPr lang="en-US" dirty="0" err="1"/>
              <a:t>puno</a:t>
            </a:r>
            <a:r>
              <a:rPr lang="en-US" dirty="0"/>
              <a:t> ng pagtitiwala, </a:t>
            </a:r>
            <a:r>
              <a:rPr lang="en-US" dirty="0" err="1"/>
              <a:t>pagsunod</a:t>
            </a:r>
            <a:r>
              <a:rPr lang="en-US" dirty="0"/>
              <a:t>, </a:t>
            </a:r>
            <a:r>
              <a:rPr lang="en-US" dirty="0" err="1"/>
              <a:t>pagiging</a:t>
            </a:r>
            <a:r>
              <a:rPr lang="en-US" dirty="0"/>
              <a:t> </a:t>
            </a:r>
            <a:r>
              <a:rPr lang="en-US" dirty="0" err="1"/>
              <a:t>mapagbigay</a:t>
            </a:r>
            <a:r>
              <a:rPr lang="en-US" dirty="0"/>
              <a:t>, at </a:t>
            </a:r>
            <a:r>
              <a:rPr lang="en-US" dirty="0" err="1"/>
              <a:t>dedikasyon</a:t>
            </a:r>
            <a:r>
              <a:rPr lang="en-US" dirty="0"/>
              <a:t> sa Kanyang misyon </a:t>
            </a:r>
            <a:r>
              <a:rPr lang="en-US" dirty="0" err="1"/>
              <a:t>hanggang</a:t>
            </a:r>
            <a:r>
              <a:rPr lang="en-US" dirty="0"/>
              <a:t> sa </a:t>
            </a:r>
            <a:r>
              <a:rPr lang="en-US" dirty="0" err="1"/>
              <a:t>muling</a:t>
            </a:r>
            <a:r>
              <a:rPr lang="en-US" dirty="0"/>
              <a:t> </a:t>
            </a:r>
            <a:r>
              <a:rPr lang="en-US" dirty="0" err="1"/>
              <a:t>pagparito</a:t>
            </a:r>
            <a:r>
              <a:rPr lang="en-US" dirty="0"/>
              <a:t> ni Kristo.</a:t>
            </a:r>
          </a:p>
        </p:txBody>
      </p:sp>
      <p:sp>
        <p:nvSpPr>
          <p:cNvPr id="4" name="Slide Number Placeholder 3"/>
          <p:cNvSpPr>
            <a:spLocks noGrp="1"/>
          </p:cNvSpPr>
          <p:nvPr>
            <p:ph type="sldNum" sz="quarter" idx="5"/>
          </p:nvPr>
        </p:nvSpPr>
        <p:spPr/>
        <p:txBody>
          <a:bodyPr/>
          <a:lstStyle/>
          <a:p>
            <a:fld id="{A8B33C59-0A2B-9D46-AF48-699299F8DCE5}" type="slidenum">
              <a:rPr lang="en-US" smtClean="0"/>
              <a:t>20</a:t>
            </a:fld>
            <a:endParaRPr lang="en-US"/>
          </a:p>
        </p:txBody>
      </p:sp>
    </p:spTree>
    <p:extLst>
      <p:ext uri="{BB962C8B-B14F-4D97-AF65-F5344CB8AC3E}">
        <p14:creationId xmlns:p14="http://schemas.microsoft.com/office/powerpoint/2010/main" val="3169052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Church Compliance – Require a Discipleship plan for pastor</a:t>
            </a:r>
          </a:p>
        </p:txBody>
      </p:sp>
      <p:sp>
        <p:nvSpPr>
          <p:cNvPr id="4" name="Slide Number Placeholder 3"/>
          <p:cNvSpPr>
            <a:spLocks noGrp="1"/>
          </p:cNvSpPr>
          <p:nvPr>
            <p:ph type="sldNum" sz="quarter" idx="5"/>
          </p:nvPr>
        </p:nvSpPr>
        <p:spPr/>
        <p:txBody>
          <a:bodyPr/>
          <a:lstStyle/>
          <a:p>
            <a:fld id="{A8B33C59-0A2B-9D46-AF48-699299F8DCE5}" type="slidenum">
              <a:rPr lang="en-US" smtClean="0"/>
              <a:t>45</a:t>
            </a:fld>
            <a:endParaRPr lang="en-US"/>
          </a:p>
        </p:txBody>
      </p:sp>
    </p:spTree>
    <p:extLst>
      <p:ext uri="{BB962C8B-B14F-4D97-AF65-F5344CB8AC3E}">
        <p14:creationId xmlns:p14="http://schemas.microsoft.com/office/powerpoint/2010/main" val="2492690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the training in January 2027</a:t>
            </a:r>
          </a:p>
        </p:txBody>
      </p:sp>
      <p:sp>
        <p:nvSpPr>
          <p:cNvPr id="4" name="Slide Number Placeholder 3"/>
          <p:cNvSpPr>
            <a:spLocks noGrp="1"/>
          </p:cNvSpPr>
          <p:nvPr>
            <p:ph type="sldNum" sz="quarter" idx="5"/>
          </p:nvPr>
        </p:nvSpPr>
        <p:spPr/>
        <p:txBody>
          <a:bodyPr/>
          <a:lstStyle/>
          <a:p>
            <a:fld id="{A8B33C59-0A2B-9D46-AF48-699299F8DCE5}" type="slidenum">
              <a:rPr lang="en-US" smtClean="0"/>
              <a:t>46</a:t>
            </a:fld>
            <a:endParaRPr lang="en-US"/>
          </a:p>
        </p:txBody>
      </p:sp>
    </p:spTree>
    <p:extLst>
      <p:ext uri="{BB962C8B-B14F-4D97-AF65-F5344CB8AC3E}">
        <p14:creationId xmlns:p14="http://schemas.microsoft.com/office/powerpoint/2010/main" val="893658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png"/><Relationship Id="rId7" Type="http://schemas.openxmlformats.org/officeDocument/2006/relationships/image" Target="../media/image11.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png"/><Relationship Id="rId7" Type="http://schemas.openxmlformats.org/officeDocument/2006/relationships/image" Target="../media/image11.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2.png"/><Relationship Id="rId5" Type="http://schemas.openxmlformats.org/officeDocument/2006/relationships/image" Target="../media/image3.png"/><Relationship Id="rId10" Type="http://schemas.openxmlformats.org/officeDocument/2006/relationships/image" Target="../media/image4.jpeg"/><Relationship Id="rId4" Type="http://schemas.openxmlformats.org/officeDocument/2006/relationships/image" Target="../media/image1.png"/><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5.png"/><Relationship Id="rId5" Type="http://schemas.openxmlformats.org/officeDocument/2006/relationships/image" Target="../media/image3.png"/><Relationship Id="rId10" Type="http://schemas.openxmlformats.org/officeDocument/2006/relationships/image" Target="../media/image14.jpeg"/><Relationship Id="rId4" Type="http://schemas.openxmlformats.org/officeDocument/2006/relationships/image" Target="../media/image1.png"/><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17.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9.png"/><Relationship Id="rId10"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4.jpeg"/></Relationships>
</file>

<file path=ppt/slides/_rels/slide2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1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9.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png"/><Relationship Id="rId7" Type="http://schemas.openxmlformats.org/officeDocument/2006/relationships/image" Target="../media/image21.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4"/>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18,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10" name="TextBox 10"/>
          <p:cNvSpPr txBox="1"/>
          <p:nvPr/>
        </p:nvSpPr>
        <p:spPr>
          <a:xfrm>
            <a:off x="8919734" y="4229100"/>
            <a:ext cx="6396466" cy="1783176"/>
          </a:xfrm>
          <a:prstGeom prst="rect">
            <a:avLst/>
          </a:prstGeom>
        </p:spPr>
        <p:txBody>
          <a:bodyPr lIns="0" tIns="0" rIns="0" bIns="0" rtlCol="0" anchor="t">
            <a:spAutoFit/>
          </a:bodyPr>
          <a:lstStyle/>
          <a:p>
            <a:pPr algn="l">
              <a:lnSpc>
                <a:spcPts val="13383"/>
              </a:lnSpc>
            </a:pPr>
            <a:r>
              <a:rPr lang="en-US" sz="16100" spc="334" dirty="0">
                <a:solidFill>
                  <a:srgbClr val="31403D"/>
                </a:solidFill>
                <a:latin typeface="Brans-DemiBold"/>
                <a:ea typeface="Brans-DemiBold"/>
                <a:cs typeface="Brans-DemiBold"/>
                <a:sym typeface="Brans-DemiBold"/>
              </a:rPr>
              <a:t>OFFICERS</a:t>
            </a:r>
          </a:p>
        </p:txBody>
      </p:sp>
      <p:sp>
        <p:nvSpPr>
          <p:cNvPr id="11" name="TextBox 11"/>
          <p:cNvSpPr txBox="1"/>
          <p:nvPr/>
        </p:nvSpPr>
        <p:spPr>
          <a:xfrm>
            <a:off x="4314866" y="3990898"/>
            <a:ext cx="5004630" cy="1962076"/>
          </a:xfrm>
          <a:prstGeom prst="rect">
            <a:avLst/>
          </a:prstGeom>
        </p:spPr>
        <p:txBody>
          <a:bodyPr lIns="0" tIns="0" rIns="0" bIns="0" rtlCol="0" anchor="t">
            <a:spAutoFit/>
          </a:bodyPr>
          <a:lstStyle/>
          <a:p>
            <a:pPr algn="l">
              <a:lnSpc>
                <a:spcPts val="15294"/>
              </a:lnSpc>
            </a:pPr>
            <a:r>
              <a:rPr lang="en-US" sz="16600" spc="287" dirty="0">
                <a:solidFill>
                  <a:srgbClr val="418D40"/>
                </a:solidFill>
                <a:latin typeface="Brans-DemiBold"/>
                <a:ea typeface="Brans-DemiBold"/>
                <a:cs typeface="Brans-DemiBold"/>
                <a:sym typeface="Brans-DemiBold"/>
              </a:rPr>
              <a:t>CHURCH</a:t>
            </a:r>
          </a:p>
        </p:txBody>
      </p:sp>
      <p:sp>
        <p:nvSpPr>
          <p:cNvPr id="12" name="TextBox 12"/>
          <p:cNvSpPr txBox="1"/>
          <p:nvPr/>
        </p:nvSpPr>
        <p:spPr>
          <a:xfrm>
            <a:off x="5891903" y="6210300"/>
            <a:ext cx="8288758" cy="1721497"/>
          </a:xfrm>
          <a:prstGeom prst="rect">
            <a:avLst/>
          </a:prstGeom>
        </p:spPr>
        <p:txBody>
          <a:bodyPr wrap="square" lIns="0" tIns="0" rIns="0" bIns="0" rtlCol="0" anchor="t">
            <a:spAutoFit/>
          </a:bodyPr>
          <a:lstStyle/>
          <a:p>
            <a:pPr algn="l">
              <a:lnSpc>
                <a:spcPts val="13383"/>
              </a:lnSpc>
            </a:pPr>
            <a:r>
              <a:rPr lang="en-US" sz="16100" spc="334" dirty="0">
                <a:solidFill>
                  <a:srgbClr val="31403D"/>
                </a:solidFill>
                <a:latin typeface="Brans-DemiBold"/>
                <a:ea typeface="Brans-DemiBold"/>
                <a:cs typeface="Brans-DemiBold"/>
                <a:sym typeface="Brans-DemiBold"/>
              </a:rPr>
              <a:t>ORIENTATION</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a:solidFill>
                  <a:srgbClr val="31403D"/>
                </a:solidFill>
                <a:latin typeface="Noto Sans Bold"/>
                <a:ea typeface="Noto Sans Bold"/>
                <a:cs typeface="Noto Sans Bold"/>
                <a:sym typeface="Noto Sans Bold"/>
              </a:rPr>
              <a:t>Central Luzon Provinces Mission</a:t>
            </a:r>
          </a:p>
          <a:p>
            <a:pPr algn="l">
              <a:lnSpc>
                <a:spcPts val="3249"/>
              </a:lnSpc>
            </a:pPr>
            <a:r>
              <a:rPr lang="en-US" sz="2499" b="1">
                <a:solidFill>
                  <a:srgbClr val="31403D"/>
                </a:solidFill>
                <a:latin typeface="Noto Sans Bold"/>
                <a:ea typeface="Noto Sans Bold"/>
                <a:cs typeface="Noto Sans Bold"/>
                <a:sym typeface="Noto Sans Bold"/>
              </a:rPr>
              <a:t>of the Seventh-day Adventists</a:t>
            </a:r>
          </a:p>
        </p:txBody>
      </p:sp>
      <p:pic>
        <p:nvPicPr>
          <p:cNvPr id="16" name="Picture 15" descr="A green and white logo&#10;&#10;AI-generated content may be incorrect.">
            <a:extLst>
              <a:ext uri="{FF2B5EF4-FFF2-40B4-BE49-F238E27FC236}">
                <a16:creationId xmlns:a16="http://schemas.microsoft.com/office/drawing/2014/main" id="{DEDB8D6C-959D-B4EB-725B-8328091B00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1257300"/>
            <a:ext cx="1052214" cy="1066800"/>
          </a:xfrm>
          <a:prstGeom prst="rect">
            <a:avLst/>
          </a:prstGeom>
        </p:spPr>
      </p:pic>
      <p:pic>
        <p:nvPicPr>
          <p:cNvPr id="1026" name="Picture 2" descr="God-First">
            <a:extLst>
              <a:ext uri="{FF2B5EF4-FFF2-40B4-BE49-F238E27FC236}">
                <a16:creationId xmlns:a16="http://schemas.microsoft.com/office/drawing/2014/main" id="{33E895F8-AEBB-8342-323D-AFA0759ABA9D}"/>
              </a:ext>
            </a:extLst>
          </p:cNvPr>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07166" y="2397484"/>
            <a:ext cx="2688634" cy="9172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dventist Stewardship - Stewardship Logo Transparent Png,Seventh Day Adventist  Logo - free transparent png images - pngaaa.com">
            <a:extLst>
              <a:ext uri="{FF2B5EF4-FFF2-40B4-BE49-F238E27FC236}">
                <a16:creationId xmlns:a16="http://schemas.microsoft.com/office/drawing/2014/main" id="{BD2E8FF3-5E5C-9444-F086-EB8CCDD2EC6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301" t="2995" r="3461" b="3396"/>
          <a:stretch>
            <a:fillRect/>
          </a:stretch>
        </p:blipFill>
        <p:spPr bwMode="auto">
          <a:xfrm>
            <a:off x="1905000" y="2474342"/>
            <a:ext cx="533400" cy="535558"/>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41D28-807B-BA2A-27B4-9C12AFC61730}"/>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D2E7645E-95BF-ACEB-6C40-DFD9B7B64168}"/>
              </a:ext>
            </a:extLst>
          </p:cNvPr>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2"/>
            <a:stretch>
              <a:fillRect l="-267300" t="-7576" r="-92100" b="-8790"/>
            </a:stretch>
          </a:blipFill>
        </p:spPr>
        <p:txBody>
          <a:bodyPr/>
          <a:lstStyle/>
          <a:p>
            <a:endParaRPr lang="en-US"/>
          </a:p>
        </p:txBody>
      </p:sp>
      <p:sp>
        <p:nvSpPr>
          <p:cNvPr id="4" name="AutoShape 4">
            <a:extLst>
              <a:ext uri="{FF2B5EF4-FFF2-40B4-BE49-F238E27FC236}">
                <a16:creationId xmlns:a16="http://schemas.microsoft.com/office/drawing/2014/main" id="{000763C8-7B9D-D671-0ED7-0327E33DC6FA}"/>
              </a:ext>
            </a:extLst>
          </p:cNvPr>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a:extLst>
              <a:ext uri="{FF2B5EF4-FFF2-40B4-BE49-F238E27FC236}">
                <a16:creationId xmlns:a16="http://schemas.microsoft.com/office/drawing/2014/main" id="{1614D23B-14E3-1348-DC59-527C8E219ED6}"/>
              </a:ext>
            </a:extLst>
          </p:cNvPr>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3"/>
            <a:stretch>
              <a:fillRect/>
            </a:stretch>
          </a:blipFill>
        </p:spPr>
        <p:txBody>
          <a:bodyPr/>
          <a:lstStyle/>
          <a:p>
            <a:endParaRPr lang="en-US"/>
          </a:p>
        </p:txBody>
      </p:sp>
      <p:sp>
        <p:nvSpPr>
          <p:cNvPr id="7" name="Freeform 7">
            <a:extLst>
              <a:ext uri="{FF2B5EF4-FFF2-40B4-BE49-F238E27FC236}">
                <a16:creationId xmlns:a16="http://schemas.microsoft.com/office/drawing/2014/main" id="{F4B85C06-5C1D-D161-AF87-BC8EBF9741CA}"/>
              </a:ext>
            </a:extLst>
          </p:cNvPr>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a:extLst>
              <a:ext uri="{FF2B5EF4-FFF2-40B4-BE49-F238E27FC236}">
                <a16:creationId xmlns:a16="http://schemas.microsoft.com/office/drawing/2014/main" id="{7E384088-9938-AFCC-625C-F4D1454A45D4}"/>
              </a:ext>
            </a:extLst>
          </p:cNvPr>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a:solidFill>
                  <a:srgbClr val="EDEAD0"/>
                </a:solidFill>
                <a:latin typeface="Noto Sans Bold"/>
                <a:ea typeface="Noto Sans Bold"/>
                <a:cs typeface="Noto Sans Bold"/>
                <a:sym typeface="Noto Sans Bold"/>
              </a:rPr>
              <a:t>JANUARY 12-14</a:t>
            </a:r>
            <a:r>
              <a:rPr lang="en-US" sz="2500" b="1" dirty="0">
                <a:solidFill>
                  <a:srgbClr val="EDEAD0"/>
                </a:solidFill>
                <a:latin typeface="Noto Sans Bold"/>
                <a:ea typeface="Noto Sans Bold"/>
                <a:cs typeface="Noto Sans Bold"/>
                <a:sym typeface="Noto Sans Bold"/>
              </a:rPr>
              <a:t>, 2026</a:t>
            </a:r>
          </a:p>
        </p:txBody>
      </p:sp>
      <p:sp>
        <p:nvSpPr>
          <p:cNvPr id="9" name="Freeform 9">
            <a:extLst>
              <a:ext uri="{FF2B5EF4-FFF2-40B4-BE49-F238E27FC236}">
                <a16:creationId xmlns:a16="http://schemas.microsoft.com/office/drawing/2014/main" id="{671F22D7-9949-F990-C935-E02EDF309532}"/>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10" name="TextBox 10">
            <a:extLst>
              <a:ext uri="{FF2B5EF4-FFF2-40B4-BE49-F238E27FC236}">
                <a16:creationId xmlns:a16="http://schemas.microsoft.com/office/drawing/2014/main" id="{5005ECB5-2A89-0A74-41A4-773D3011B447}"/>
              </a:ext>
            </a:extLst>
          </p:cNvPr>
          <p:cNvSpPr txBox="1"/>
          <p:nvPr/>
        </p:nvSpPr>
        <p:spPr>
          <a:xfrm>
            <a:off x="3467106" y="4076700"/>
            <a:ext cx="11353787" cy="1718419"/>
          </a:xfrm>
          <a:prstGeom prst="rect">
            <a:avLst/>
          </a:prstGeom>
        </p:spPr>
        <p:txBody>
          <a:bodyPr wrap="square" lIns="0" tIns="0" rIns="0" bIns="0" rtlCol="0" anchor="t">
            <a:spAutoFit/>
          </a:bodyPr>
          <a:lstStyle/>
          <a:p>
            <a:pPr algn="l">
              <a:lnSpc>
                <a:spcPts val="13383"/>
              </a:lnSpc>
            </a:pPr>
            <a:r>
              <a:rPr lang="en-US" sz="11200" spc="334" dirty="0">
                <a:solidFill>
                  <a:srgbClr val="31403D"/>
                </a:solidFill>
                <a:latin typeface="Brans-DemiBold"/>
                <a:ea typeface="Brans-DemiBold"/>
                <a:cs typeface="Brans-DemiBold"/>
                <a:sym typeface="Brans-DemiBold"/>
              </a:rPr>
              <a:t>ADVENTIST STEWARDSHIP</a:t>
            </a:r>
          </a:p>
        </p:txBody>
      </p:sp>
      <p:sp>
        <p:nvSpPr>
          <p:cNvPr id="13" name="TextBox 13">
            <a:extLst>
              <a:ext uri="{FF2B5EF4-FFF2-40B4-BE49-F238E27FC236}">
                <a16:creationId xmlns:a16="http://schemas.microsoft.com/office/drawing/2014/main" id="{8D412C36-B390-70D0-A4F1-C4F038F7B4A4}"/>
              </a:ext>
            </a:extLst>
          </p:cNvPr>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a:solidFill>
                  <a:srgbClr val="31403D"/>
                </a:solidFill>
                <a:latin typeface="Noto Sans Bold"/>
                <a:ea typeface="Noto Sans Bold"/>
                <a:cs typeface="Noto Sans Bold"/>
                <a:sym typeface="Noto Sans Bold"/>
              </a:rPr>
              <a:t>Central Luzon Provinces Mission</a:t>
            </a:r>
          </a:p>
          <a:p>
            <a:pPr algn="l">
              <a:lnSpc>
                <a:spcPts val="3249"/>
              </a:lnSpc>
            </a:pPr>
            <a:r>
              <a:rPr lang="en-US" sz="2499" b="1">
                <a:solidFill>
                  <a:srgbClr val="31403D"/>
                </a:solidFill>
                <a:latin typeface="Noto Sans Bold"/>
                <a:ea typeface="Noto Sans Bold"/>
                <a:cs typeface="Noto Sans Bold"/>
                <a:sym typeface="Noto Sans Bold"/>
              </a:rPr>
              <a:t>of the Seventh-day Adventists</a:t>
            </a:r>
          </a:p>
        </p:txBody>
      </p:sp>
      <p:pic>
        <p:nvPicPr>
          <p:cNvPr id="16" name="Picture 15" descr="A green and white logo&#10;&#10;AI-generated content may be incorrect.">
            <a:extLst>
              <a:ext uri="{FF2B5EF4-FFF2-40B4-BE49-F238E27FC236}">
                <a16:creationId xmlns:a16="http://schemas.microsoft.com/office/drawing/2014/main" id="{02D53DFF-1B1F-B299-9766-2C809FF142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1257300"/>
            <a:ext cx="1052214" cy="1066800"/>
          </a:xfrm>
          <a:prstGeom prst="rect">
            <a:avLst/>
          </a:prstGeom>
        </p:spPr>
      </p:pic>
      <p:pic>
        <p:nvPicPr>
          <p:cNvPr id="2" name="Picture 1" descr="A white cover with green text&#10;&#10;AI-generated content may be incorrect.">
            <a:extLst>
              <a:ext uri="{FF2B5EF4-FFF2-40B4-BE49-F238E27FC236}">
                <a16:creationId xmlns:a16="http://schemas.microsoft.com/office/drawing/2014/main" id="{B3D22298-49FC-2A90-7B2F-01A8C913F5F4}"/>
              </a:ext>
            </a:extLst>
          </p:cNvPr>
          <p:cNvPicPr>
            <a:picLocks noChangeAspect="1"/>
          </p:cNvPicPr>
          <p:nvPr/>
        </p:nvPicPr>
        <p:blipFill>
          <a:blip r:embed="rId6">
            <a:extLst>
              <a:ext uri="{28A0092B-C50C-407E-A947-70E740481C1C}">
                <a14:useLocalDpi xmlns:a14="http://schemas.microsoft.com/office/drawing/2010/main" val="0"/>
              </a:ext>
            </a:extLst>
          </a:blip>
          <a:srcRect l="9870" t="25906" r="75466" b="66176"/>
          <a:stretch>
            <a:fillRect/>
          </a:stretch>
        </p:blipFill>
        <p:spPr>
          <a:xfrm>
            <a:off x="1967677" y="2385264"/>
            <a:ext cx="2528123" cy="853236"/>
          </a:xfrm>
          <a:prstGeom prst="rect">
            <a:avLst/>
          </a:prstGeom>
        </p:spPr>
      </p:pic>
    </p:spTree>
    <p:extLst>
      <p:ext uri="{BB962C8B-B14F-4D97-AF65-F5344CB8AC3E}">
        <p14:creationId xmlns:p14="http://schemas.microsoft.com/office/powerpoint/2010/main" val="2850192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271143"/>
            <a:ext cx="5421843" cy="554787"/>
            <a:chOff x="0" y="-9525"/>
            <a:chExt cx="1427975" cy="146117"/>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2727412" y="3882506"/>
            <a:ext cx="11972083" cy="3299878"/>
          </a:xfrm>
          <a:prstGeom prst="rect">
            <a:avLst/>
          </a:prstGeom>
        </p:spPr>
        <p:txBody>
          <a:bodyPr lIns="0" tIns="0" rIns="0" bIns="0" rtlCol="0" anchor="t">
            <a:spAutoFit/>
          </a:bodyPr>
          <a:lstStyle/>
          <a:p>
            <a:pPr algn="l">
              <a:lnSpc>
                <a:spcPts val="5199"/>
              </a:lnSpc>
            </a:pPr>
            <a:r>
              <a:rPr lang="en-US" sz="3999" b="1" dirty="0">
                <a:solidFill>
                  <a:srgbClr val="1A2C00"/>
                </a:solidFill>
                <a:latin typeface="Noto Sans Bold"/>
                <a:ea typeface="Noto Sans Bold"/>
                <a:cs typeface="Noto Sans Bold"/>
                <a:sym typeface="Noto Sans Bold"/>
              </a:rPr>
              <a:t>We are God’s stewards, entrusted by Him with time and opportunities, abilities and possessions, and the blessings of the earth and its resources. We are responsible to Him for their proper use.</a:t>
            </a:r>
          </a:p>
        </p:txBody>
      </p:sp>
      <p:sp>
        <p:nvSpPr>
          <p:cNvPr id="12" name="TextBox 12"/>
          <p:cNvSpPr txBox="1"/>
          <p:nvPr/>
        </p:nvSpPr>
        <p:spPr>
          <a:xfrm>
            <a:off x="2895600" y="2896838"/>
            <a:ext cx="10611303" cy="407740"/>
          </a:xfrm>
          <a:prstGeom prst="rect">
            <a:avLst/>
          </a:prstGeom>
        </p:spPr>
        <p:txBody>
          <a:bodyPr wrap="square" lIns="0" tIns="0" rIns="0" bIns="0" rtlCol="0" anchor="t">
            <a:spAutoFit/>
          </a:bodyPr>
          <a:lstStyle/>
          <a:p>
            <a:pPr algn="l">
              <a:lnSpc>
                <a:spcPts val="2999"/>
              </a:lnSpc>
            </a:pPr>
            <a:r>
              <a:rPr lang="en-US" sz="3600" b="1" spc="62" dirty="0">
                <a:solidFill>
                  <a:srgbClr val="2B8500"/>
                </a:solidFill>
                <a:latin typeface="Noto Sans Bold"/>
                <a:ea typeface="Noto Sans Bold"/>
                <a:cs typeface="Noto Sans Bold"/>
                <a:sym typeface="Noto Sans Bold"/>
              </a:rPr>
              <a:t>FUNDAMENTAL BELIEF # 21 - STEWARDSHIP</a:t>
            </a:r>
          </a:p>
        </p:txBody>
      </p:sp>
      <p:pic>
        <p:nvPicPr>
          <p:cNvPr id="13" name="Picture 12" descr="A green and white logo&#10;&#10;AI-generated content may be incorrect.">
            <a:extLst>
              <a:ext uri="{FF2B5EF4-FFF2-40B4-BE49-F238E27FC236}">
                <a16:creationId xmlns:a16="http://schemas.microsoft.com/office/drawing/2014/main" id="{C46DF4D0-A860-67CB-AE6D-E7AB65A95D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1257300"/>
            <a:ext cx="1052214" cy="1066800"/>
          </a:xfrm>
          <a:prstGeom prst="rect">
            <a:avLst/>
          </a:prstGeom>
        </p:spPr>
      </p:pic>
      <p:pic>
        <p:nvPicPr>
          <p:cNvPr id="14" name="Picture 13" descr="A white cover with green text&#10;&#10;AI-generated content may be incorrect.">
            <a:extLst>
              <a:ext uri="{FF2B5EF4-FFF2-40B4-BE49-F238E27FC236}">
                <a16:creationId xmlns:a16="http://schemas.microsoft.com/office/drawing/2014/main" id="{BDE36C7E-5F42-DCFE-D60A-F76A5D3153CF}"/>
              </a:ext>
            </a:extLst>
          </p:cNvPr>
          <p:cNvPicPr>
            <a:picLocks noChangeAspect="1"/>
          </p:cNvPicPr>
          <p:nvPr/>
        </p:nvPicPr>
        <p:blipFill>
          <a:blip r:embed="rId9">
            <a:extLst>
              <a:ext uri="{28A0092B-C50C-407E-A947-70E740481C1C}">
                <a14:useLocalDpi xmlns:a14="http://schemas.microsoft.com/office/drawing/2010/main" val="0"/>
              </a:ext>
            </a:extLst>
          </a:blip>
          <a:srcRect l="9870" t="25906" r="75466" b="66176"/>
          <a:stretch>
            <a:fillRect/>
          </a:stretch>
        </p:blipFill>
        <p:spPr>
          <a:xfrm>
            <a:off x="2926705" y="1382281"/>
            <a:ext cx="2528123" cy="85323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7B14B-B59E-9781-A572-35092CCD73D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88F83C-1F6E-6B9D-341E-CACA4D97869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EAD4FE6B-3484-1362-FCD9-0707E86D11C4}"/>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A7525C34-D84B-9A19-1FAF-6575D2665A4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FCF9498F-64C1-C6AD-600D-1D877660B35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F3BD8C55-9898-BCFC-1D39-C0F90F3E7960}"/>
              </a:ext>
            </a:extLst>
          </p:cNvPr>
          <p:cNvGrpSpPr/>
          <p:nvPr/>
        </p:nvGrpSpPr>
        <p:grpSpPr>
          <a:xfrm>
            <a:off x="9775493" y="9271143"/>
            <a:ext cx="5421843" cy="554787"/>
            <a:chOff x="0" y="-9525"/>
            <a:chExt cx="1427975" cy="146117"/>
          </a:xfrm>
        </p:grpSpPr>
        <p:sp>
          <p:nvSpPr>
            <p:cNvPr id="7" name="Freeform 7">
              <a:extLst>
                <a:ext uri="{FF2B5EF4-FFF2-40B4-BE49-F238E27FC236}">
                  <a16:creationId xmlns:a16="http://schemas.microsoft.com/office/drawing/2014/main" id="{1436EAA7-C4FA-BF10-0127-90C7CDBC5C47}"/>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48ED877-8104-9B4F-F5F5-EBEC49EB5889}"/>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137975A0-58AC-F274-2D48-B32746C587A1}"/>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a:extLst>
              <a:ext uri="{FF2B5EF4-FFF2-40B4-BE49-F238E27FC236}">
                <a16:creationId xmlns:a16="http://schemas.microsoft.com/office/drawing/2014/main" id="{490C9233-9234-BBBA-B034-892AEDE8233B}"/>
              </a:ext>
            </a:extLst>
          </p:cNvPr>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a:extLst>
              <a:ext uri="{FF2B5EF4-FFF2-40B4-BE49-F238E27FC236}">
                <a16:creationId xmlns:a16="http://schemas.microsoft.com/office/drawing/2014/main" id="{E7697D50-4E0D-FD1F-8F02-446E7723FCA5}"/>
              </a:ext>
            </a:extLst>
          </p:cNvPr>
          <p:cNvSpPr txBox="1"/>
          <p:nvPr/>
        </p:nvSpPr>
        <p:spPr>
          <a:xfrm>
            <a:off x="2727412" y="3543300"/>
            <a:ext cx="11972083" cy="3299878"/>
          </a:xfrm>
          <a:prstGeom prst="rect">
            <a:avLst/>
          </a:prstGeom>
        </p:spPr>
        <p:txBody>
          <a:bodyPr lIns="0" tIns="0" rIns="0" bIns="0" rtlCol="0" anchor="t">
            <a:spAutoFit/>
          </a:bodyPr>
          <a:lstStyle/>
          <a:p>
            <a:pPr algn="l">
              <a:lnSpc>
                <a:spcPts val="5199"/>
              </a:lnSpc>
            </a:pPr>
            <a:r>
              <a:rPr lang="en-US" sz="3999" b="1" dirty="0">
                <a:solidFill>
                  <a:srgbClr val="1A2C00"/>
                </a:solidFill>
                <a:latin typeface="Noto Sans Bold"/>
                <a:ea typeface="Noto Sans Bold"/>
                <a:cs typeface="Noto Sans Bold"/>
                <a:sym typeface="Noto Sans Bold"/>
              </a:rPr>
              <a:t>We acknowledge God’s ownership by faithful service to Him and our fellow human beings and by returning tithe and giving offerings for the proclamation of His gospel and the support and growth of His church.</a:t>
            </a:r>
          </a:p>
        </p:txBody>
      </p:sp>
      <p:pic>
        <p:nvPicPr>
          <p:cNvPr id="13" name="Picture 12" descr="A green and white logo&#10;&#10;AI-generated content may be incorrect.">
            <a:extLst>
              <a:ext uri="{FF2B5EF4-FFF2-40B4-BE49-F238E27FC236}">
                <a16:creationId xmlns:a16="http://schemas.microsoft.com/office/drawing/2014/main" id="{B310B699-CC3F-6B6E-2289-D130001735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28800" y="1257300"/>
            <a:ext cx="1052214" cy="1066800"/>
          </a:xfrm>
          <a:prstGeom prst="rect">
            <a:avLst/>
          </a:prstGeom>
        </p:spPr>
      </p:pic>
      <p:pic>
        <p:nvPicPr>
          <p:cNvPr id="12" name="Picture 11" descr="A white cover with green text&#10;&#10;AI-generated content may be incorrect.">
            <a:extLst>
              <a:ext uri="{FF2B5EF4-FFF2-40B4-BE49-F238E27FC236}">
                <a16:creationId xmlns:a16="http://schemas.microsoft.com/office/drawing/2014/main" id="{77460E87-9D18-4F55-8BC5-5992289680C5}"/>
              </a:ext>
            </a:extLst>
          </p:cNvPr>
          <p:cNvPicPr>
            <a:picLocks noChangeAspect="1"/>
          </p:cNvPicPr>
          <p:nvPr/>
        </p:nvPicPr>
        <p:blipFill>
          <a:blip r:embed="rId10">
            <a:extLst>
              <a:ext uri="{28A0092B-C50C-407E-A947-70E740481C1C}">
                <a14:useLocalDpi xmlns:a14="http://schemas.microsoft.com/office/drawing/2010/main" val="0"/>
              </a:ext>
            </a:extLst>
          </a:blip>
          <a:srcRect l="9870" t="25906" r="75466" b="66176"/>
          <a:stretch>
            <a:fillRect/>
          </a:stretch>
        </p:blipFill>
        <p:spPr>
          <a:xfrm>
            <a:off x="2923657" y="1328435"/>
            <a:ext cx="2528123" cy="853236"/>
          </a:xfrm>
          <a:prstGeom prst="rect">
            <a:avLst/>
          </a:prstGeom>
        </p:spPr>
      </p:pic>
    </p:spTree>
    <p:extLst>
      <p:ext uri="{BB962C8B-B14F-4D97-AF65-F5344CB8AC3E}">
        <p14:creationId xmlns:p14="http://schemas.microsoft.com/office/powerpoint/2010/main" val="2927461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C3D9-7303-E5D6-A1D4-C20F24DBE5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0332E09-20CC-2D3F-6BFD-6DBCFCC876F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3CC1121-FCA3-CE9A-BBC4-CA723505230A}"/>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50B7EEF-B9CA-D51E-9227-3A1DDF8B54C4}"/>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60002EAC-6B06-330D-3722-9CAB76FA26B8}"/>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6364F861-9C48-B768-F303-D7E1C0959B43}"/>
              </a:ext>
            </a:extLst>
          </p:cNvPr>
          <p:cNvGrpSpPr/>
          <p:nvPr/>
        </p:nvGrpSpPr>
        <p:grpSpPr>
          <a:xfrm>
            <a:off x="9775493" y="9271143"/>
            <a:ext cx="5421843" cy="554787"/>
            <a:chOff x="0" y="-9525"/>
            <a:chExt cx="1427975" cy="146117"/>
          </a:xfrm>
        </p:grpSpPr>
        <p:sp>
          <p:nvSpPr>
            <p:cNvPr id="7" name="Freeform 7">
              <a:extLst>
                <a:ext uri="{FF2B5EF4-FFF2-40B4-BE49-F238E27FC236}">
                  <a16:creationId xmlns:a16="http://schemas.microsoft.com/office/drawing/2014/main" id="{51503FAD-735C-961D-8DD7-8E29B574E510}"/>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114A872C-8019-7DF4-D3E4-FE81BD513C35}"/>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EC44C351-448A-1B9A-20B0-1E3336B07137}"/>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a:extLst>
              <a:ext uri="{FF2B5EF4-FFF2-40B4-BE49-F238E27FC236}">
                <a16:creationId xmlns:a16="http://schemas.microsoft.com/office/drawing/2014/main" id="{FD7B5CD0-FA93-1CCB-4A20-952B08F2550B}"/>
              </a:ext>
            </a:extLst>
          </p:cNvPr>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a:extLst>
              <a:ext uri="{FF2B5EF4-FFF2-40B4-BE49-F238E27FC236}">
                <a16:creationId xmlns:a16="http://schemas.microsoft.com/office/drawing/2014/main" id="{AD5EBB04-BAA1-E637-C86A-9035C3A465A6}"/>
              </a:ext>
            </a:extLst>
          </p:cNvPr>
          <p:cNvSpPr txBox="1"/>
          <p:nvPr/>
        </p:nvSpPr>
        <p:spPr>
          <a:xfrm>
            <a:off x="3115516" y="2828669"/>
            <a:ext cx="11972083" cy="3299878"/>
          </a:xfrm>
          <a:prstGeom prst="rect">
            <a:avLst/>
          </a:prstGeom>
        </p:spPr>
        <p:txBody>
          <a:bodyPr lIns="0" tIns="0" rIns="0" bIns="0" rtlCol="0" anchor="t">
            <a:spAutoFit/>
          </a:bodyPr>
          <a:lstStyle/>
          <a:p>
            <a:pPr>
              <a:lnSpc>
                <a:spcPts val="5199"/>
              </a:lnSpc>
            </a:pPr>
            <a:r>
              <a:rPr lang="en-US" sz="3999" b="1" dirty="0">
                <a:solidFill>
                  <a:srgbClr val="1A2C00"/>
                </a:solidFill>
                <a:latin typeface="Noto Sans Bold"/>
                <a:ea typeface="Noto Sans Bold"/>
                <a:cs typeface="Noto Sans Bold"/>
                <a:sym typeface="Noto Sans Bold"/>
              </a:rPr>
              <a:t>Stewardship is a privilege given to us by God for nurture in love and the victory over selfishness and covetousness. Stewards rejoice in the blessings that come to others as a result of their faithfulness.</a:t>
            </a:r>
          </a:p>
        </p:txBody>
      </p:sp>
      <p:sp>
        <p:nvSpPr>
          <p:cNvPr id="12" name="TextBox 11">
            <a:extLst>
              <a:ext uri="{FF2B5EF4-FFF2-40B4-BE49-F238E27FC236}">
                <a16:creationId xmlns:a16="http://schemas.microsoft.com/office/drawing/2014/main" id="{39569B43-963A-E54D-BAFD-8130707C7501}"/>
              </a:ext>
            </a:extLst>
          </p:cNvPr>
          <p:cNvSpPr txBox="1"/>
          <p:nvPr/>
        </p:nvSpPr>
        <p:spPr>
          <a:xfrm>
            <a:off x="3115516" y="6607339"/>
            <a:ext cx="11972083" cy="1290097"/>
          </a:xfrm>
          <a:prstGeom prst="rect">
            <a:avLst/>
          </a:prstGeom>
        </p:spPr>
        <p:txBody>
          <a:bodyPr lIns="0" tIns="0" rIns="0" bIns="0" rtlCol="0" anchor="t">
            <a:spAutoFit/>
          </a:bodyPr>
          <a:lstStyle/>
          <a:p>
            <a:pPr algn="l">
              <a:lnSpc>
                <a:spcPts val="5199"/>
              </a:lnSpc>
            </a:pPr>
            <a:r>
              <a:rPr lang="en-US" sz="3200" dirty="0">
                <a:solidFill>
                  <a:srgbClr val="1A2C00"/>
                </a:solidFill>
                <a:latin typeface="Avenir Next Medium" panose="020B0503020202020204" pitchFamily="34" charset="0"/>
                <a:ea typeface="Noto Sans Bold"/>
                <a:cs typeface="Noto Sans Bold"/>
                <a:sym typeface="Noto Sans Bold"/>
              </a:rPr>
              <a:t>(Gen. 1:26-28; 2:15; I Chron. 29:14; Haggai 1:3-11; Mal. 3:8-12; Matt 23:23; Rom. 15:26,27; I Cor. 9:9-14; 2 Cor. 8:1-15; 9:7.)</a:t>
            </a:r>
          </a:p>
        </p:txBody>
      </p:sp>
      <p:pic>
        <p:nvPicPr>
          <p:cNvPr id="13" name="Picture 12" descr="A green and white logo&#10;&#10;AI-generated content may be incorrect.">
            <a:extLst>
              <a:ext uri="{FF2B5EF4-FFF2-40B4-BE49-F238E27FC236}">
                <a16:creationId xmlns:a16="http://schemas.microsoft.com/office/drawing/2014/main" id="{F142786E-B35E-A6B0-A578-A92F85D92B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1257300"/>
            <a:ext cx="1052214" cy="1066800"/>
          </a:xfrm>
          <a:prstGeom prst="rect">
            <a:avLst/>
          </a:prstGeom>
        </p:spPr>
      </p:pic>
      <p:pic>
        <p:nvPicPr>
          <p:cNvPr id="14" name="Picture 13" descr="A white cover with green text&#10;&#10;AI-generated content may be incorrect.">
            <a:extLst>
              <a:ext uri="{FF2B5EF4-FFF2-40B4-BE49-F238E27FC236}">
                <a16:creationId xmlns:a16="http://schemas.microsoft.com/office/drawing/2014/main" id="{EF22FAC2-6F98-1361-9FA3-AC8870870AB5}"/>
              </a:ext>
            </a:extLst>
          </p:cNvPr>
          <p:cNvPicPr>
            <a:picLocks noChangeAspect="1"/>
          </p:cNvPicPr>
          <p:nvPr/>
        </p:nvPicPr>
        <p:blipFill>
          <a:blip r:embed="rId9">
            <a:extLst>
              <a:ext uri="{28A0092B-C50C-407E-A947-70E740481C1C}">
                <a14:useLocalDpi xmlns:a14="http://schemas.microsoft.com/office/drawing/2010/main" val="0"/>
              </a:ext>
            </a:extLst>
          </a:blip>
          <a:srcRect l="9870" t="25906" r="75466" b="66176"/>
          <a:stretch>
            <a:fillRect/>
          </a:stretch>
        </p:blipFill>
        <p:spPr>
          <a:xfrm>
            <a:off x="2944993" y="1374842"/>
            <a:ext cx="2528123" cy="853236"/>
          </a:xfrm>
          <a:prstGeom prst="rect">
            <a:avLst/>
          </a:prstGeom>
        </p:spPr>
      </p:pic>
    </p:spTree>
    <p:extLst>
      <p:ext uri="{BB962C8B-B14F-4D97-AF65-F5344CB8AC3E}">
        <p14:creationId xmlns:p14="http://schemas.microsoft.com/office/powerpoint/2010/main" val="3754888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473A5-681B-E40B-4929-F070791D33A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0B9C46B-51AB-6C8E-CE3F-B8BBEB3B290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F4F665C-C910-928B-6D65-FF4C61B4AA4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33CFAD4-1C8B-7913-D8AC-3670B5D84470}"/>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59E7C477-439B-35D7-09C6-1D0DBA45C1CD}"/>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A0F7E3A5-4C45-A70C-9C15-805F4D9092D5}"/>
              </a:ext>
            </a:extLst>
          </p:cNvPr>
          <p:cNvGrpSpPr/>
          <p:nvPr/>
        </p:nvGrpSpPr>
        <p:grpSpPr>
          <a:xfrm>
            <a:off x="9775493" y="9271143"/>
            <a:ext cx="5421843" cy="554787"/>
            <a:chOff x="0" y="-9525"/>
            <a:chExt cx="1427975" cy="146117"/>
          </a:xfrm>
        </p:grpSpPr>
        <p:sp>
          <p:nvSpPr>
            <p:cNvPr id="7" name="Freeform 7">
              <a:extLst>
                <a:ext uri="{FF2B5EF4-FFF2-40B4-BE49-F238E27FC236}">
                  <a16:creationId xmlns:a16="http://schemas.microsoft.com/office/drawing/2014/main" id="{6848951D-B7A3-44DE-36FC-B4DFB95260BC}"/>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884B009B-C688-3C06-455E-3C2BD0E425EA}"/>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B17E6F6C-A5ED-52BC-6C6F-D924F6F0EA3F}"/>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a:extLst>
              <a:ext uri="{FF2B5EF4-FFF2-40B4-BE49-F238E27FC236}">
                <a16:creationId xmlns:a16="http://schemas.microsoft.com/office/drawing/2014/main" id="{FF0B2DAF-0934-3A50-1125-12AE483FF475}"/>
              </a:ext>
            </a:extLst>
          </p:cNvPr>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a:extLst>
              <a:ext uri="{FF2B5EF4-FFF2-40B4-BE49-F238E27FC236}">
                <a16:creationId xmlns:a16="http://schemas.microsoft.com/office/drawing/2014/main" id="{E77F6A8B-2CC9-3A56-08A4-055E04E87978}"/>
              </a:ext>
            </a:extLst>
          </p:cNvPr>
          <p:cNvSpPr txBox="1"/>
          <p:nvPr/>
        </p:nvSpPr>
        <p:spPr>
          <a:xfrm>
            <a:off x="3115516" y="2828669"/>
            <a:ext cx="11972083" cy="2633028"/>
          </a:xfrm>
          <a:prstGeom prst="rect">
            <a:avLst/>
          </a:prstGeom>
        </p:spPr>
        <p:txBody>
          <a:bodyPr lIns="0" tIns="0" rIns="0" bIns="0" rtlCol="0" anchor="t">
            <a:spAutoFit/>
          </a:bodyPr>
          <a:lstStyle/>
          <a:p>
            <a:pPr algn="l">
              <a:lnSpc>
                <a:spcPts val="5199"/>
              </a:lnSpc>
            </a:pPr>
            <a:r>
              <a:rPr lang="en-US" sz="3999" b="1" dirty="0">
                <a:solidFill>
                  <a:srgbClr val="1A2C00"/>
                </a:solidFill>
                <a:latin typeface="Noto Sans Bold"/>
                <a:ea typeface="Noto Sans Bold"/>
                <a:cs typeface="Noto Sans Bold"/>
                <a:sym typeface="Noto Sans Bold"/>
              </a:rPr>
              <a:t>Stewardship is the lifestyle of the one who accept Christ’s lordship and walks in partnership with God, acting as His agent in managing His affairs on earth.</a:t>
            </a:r>
          </a:p>
        </p:txBody>
      </p:sp>
      <p:pic>
        <p:nvPicPr>
          <p:cNvPr id="13" name="Picture 12" descr="A green and white logo&#10;&#10;AI-generated content may be incorrect.">
            <a:extLst>
              <a:ext uri="{FF2B5EF4-FFF2-40B4-BE49-F238E27FC236}">
                <a16:creationId xmlns:a16="http://schemas.microsoft.com/office/drawing/2014/main" id="{19CEB541-9829-2227-4766-491D57F189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28800" y="1257300"/>
            <a:ext cx="1052214" cy="1066800"/>
          </a:xfrm>
          <a:prstGeom prst="rect">
            <a:avLst/>
          </a:prstGeom>
        </p:spPr>
      </p:pic>
      <p:pic>
        <p:nvPicPr>
          <p:cNvPr id="12" name="Picture 11" descr="A white cover with green text&#10;&#10;AI-generated content may be incorrect.">
            <a:extLst>
              <a:ext uri="{FF2B5EF4-FFF2-40B4-BE49-F238E27FC236}">
                <a16:creationId xmlns:a16="http://schemas.microsoft.com/office/drawing/2014/main" id="{7D28DD77-922C-1A4B-8224-7F17CFC9A2CF}"/>
              </a:ext>
            </a:extLst>
          </p:cNvPr>
          <p:cNvPicPr>
            <a:picLocks noChangeAspect="1"/>
          </p:cNvPicPr>
          <p:nvPr/>
        </p:nvPicPr>
        <p:blipFill>
          <a:blip r:embed="rId10">
            <a:extLst>
              <a:ext uri="{28A0092B-C50C-407E-A947-70E740481C1C}">
                <a14:useLocalDpi xmlns:a14="http://schemas.microsoft.com/office/drawing/2010/main" val="0"/>
              </a:ext>
            </a:extLst>
          </a:blip>
          <a:srcRect l="9870" t="25906" r="75466" b="66176"/>
          <a:stretch>
            <a:fillRect/>
          </a:stretch>
        </p:blipFill>
        <p:spPr>
          <a:xfrm>
            <a:off x="2945676" y="1328435"/>
            <a:ext cx="2528123" cy="853236"/>
          </a:xfrm>
          <a:prstGeom prst="rect">
            <a:avLst/>
          </a:prstGeom>
        </p:spPr>
      </p:pic>
    </p:spTree>
    <p:extLst>
      <p:ext uri="{BB962C8B-B14F-4D97-AF65-F5344CB8AC3E}">
        <p14:creationId xmlns:p14="http://schemas.microsoft.com/office/powerpoint/2010/main" val="3988636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914400" y="2583411"/>
            <a:ext cx="13771014"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t>
            </a:r>
            <a:r>
              <a:rPr lang="en-US" sz="7200" spc="334" dirty="0">
                <a:latin typeface="Brans-DemiBold"/>
                <a:ea typeface="Brans-DemiBold"/>
                <a:cs typeface="Brans-DemiBold"/>
                <a:sym typeface="Brans-DemiBold"/>
              </a:rPr>
              <a:t>Philosophy</a:t>
            </a:r>
            <a:r>
              <a:rPr lang="en-US" sz="7200" spc="334" dirty="0">
                <a:solidFill>
                  <a:srgbClr val="00B050"/>
                </a:solidFill>
                <a:latin typeface="Brans-DemiBold"/>
                <a:ea typeface="Brans-DemiBold"/>
                <a:cs typeface="Brans-DemiBold"/>
                <a:sym typeface="Brans-DemiBold"/>
              </a:rPr>
              <a:t>     All of me in response to all of God</a:t>
            </a:r>
          </a:p>
        </p:txBody>
      </p:sp>
      <p:sp>
        <p:nvSpPr>
          <p:cNvPr id="16" name="TextBox 12">
            <a:extLst>
              <a:ext uri="{FF2B5EF4-FFF2-40B4-BE49-F238E27FC236}">
                <a16:creationId xmlns:a16="http://schemas.microsoft.com/office/drawing/2014/main" id="{8898125A-E4A2-169F-45E6-71AB033D041B}"/>
              </a:ext>
            </a:extLst>
          </p:cNvPr>
          <p:cNvSpPr txBox="1"/>
          <p:nvPr/>
        </p:nvSpPr>
        <p:spPr>
          <a:xfrm>
            <a:off x="1219200" y="4381500"/>
            <a:ext cx="11806779"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t>
            </a:r>
            <a:r>
              <a:rPr lang="en-US" sz="7200" spc="334" dirty="0">
                <a:latin typeface="Brans-DemiBold"/>
                <a:ea typeface="Brans-DemiBold"/>
                <a:cs typeface="Brans-DemiBold"/>
                <a:sym typeface="Brans-DemiBold"/>
              </a:rPr>
              <a:t>Vision</a:t>
            </a:r>
            <a:r>
              <a:rPr lang="en-US" sz="7200" spc="334" dirty="0">
                <a:solidFill>
                  <a:srgbClr val="00B050"/>
                </a:solidFill>
                <a:latin typeface="Brans-DemiBold"/>
                <a:ea typeface="Brans-DemiBold"/>
                <a:cs typeface="Brans-DemiBold"/>
                <a:sym typeface="Brans-DemiBold"/>
              </a:rPr>
              <a:t>           People putting God First</a:t>
            </a:r>
          </a:p>
        </p:txBody>
      </p:sp>
      <p:pic>
        <p:nvPicPr>
          <p:cNvPr id="17" name="Picture 16" descr="A green and white logo&#10;&#10;AI-generated content may be incorrect.">
            <a:extLst>
              <a:ext uri="{FF2B5EF4-FFF2-40B4-BE49-F238E27FC236}">
                <a16:creationId xmlns:a16="http://schemas.microsoft.com/office/drawing/2014/main" id="{B829F82E-E67F-72F6-66D5-2A79163D32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1257300"/>
            <a:ext cx="1052214" cy="1066800"/>
          </a:xfrm>
          <a:prstGeom prst="rect">
            <a:avLst/>
          </a:prstGeom>
        </p:spPr>
      </p:pic>
      <p:pic>
        <p:nvPicPr>
          <p:cNvPr id="10" name="Picture 9" descr="A white cover with green text&#10;&#10;AI-generated content may be incorrect.">
            <a:extLst>
              <a:ext uri="{FF2B5EF4-FFF2-40B4-BE49-F238E27FC236}">
                <a16:creationId xmlns:a16="http://schemas.microsoft.com/office/drawing/2014/main" id="{4703A798-B5AB-A350-95B6-D9DD441E0ABE}"/>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2934885" y="1345740"/>
            <a:ext cx="2528123" cy="85323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54AD9-8471-4EA3-15A1-24F33A54CA5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ACB55B7-DB6C-73B2-D8EA-C59AB9F30EB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1A1EDD6-42B6-5F19-847B-04DBA6BD56E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A478F86-4334-09D4-4025-70AEA69410F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642D700-DAE7-784A-5AFC-0C22A36ED0D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D71F33E0-6A81-7E75-FA2E-212B4AF90E51}"/>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ECA2941C-7CDD-8DA5-E1E2-F7082E0C8FC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2FC54DA7-BCE1-A9E0-F759-D1BDBAAD826C}"/>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521C8D28-1E35-4740-0288-F7C1A42BE4B1}"/>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C32E156A-5FB3-EE17-E4BA-AD0696BBEE97}"/>
              </a:ext>
            </a:extLst>
          </p:cNvPr>
          <p:cNvSpPr/>
          <p:nvPr/>
        </p:nvSpPr>
        <p:spPr>
          <a:xfrm>
            <a:off x="2516270" y="3086100"/>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3AF6FD95-8AAD-3F6F-415A-514BF5164426}"/>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MISSION STATEMENT</a:t>
            </a:r>
          </a:p>
        </p:txBody>
      </p:sp>
      <p:sp>
        <p:nvSpPr>
          <p:cNvPr id="13" name="TextBox 11">
            <a:extLst>
              <a:ext uri="{FF2B5EF4-FFF2-40B4-BE49-F238E27FC236}">
                <a16:creationId xmlns:a16="http://schemas.microsoft.com/office/drawing/2014/main" id="{109707B8-E8F0-5335-0037-1CE20A3D725A}"/>
              </a:ext>
            </a:extLst>
          </p:cNvPr>
          <p:cNvSpPr txBox="1"/>
          <p:nvPr/>
        </p:nvSpPr>
        <p:spPr>
          <a:xfrm>
            <a:off x="3733810" y="2569359"/>
            <a:ext cx="11463526" cy="5352747"/>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The mission of Stewardship Ministries is to emphasize the lordship of Jesus Christ, to enhance the integration of the gospel into the Christian lifestyle, to encourage faithful stewardship, and to facilitate the individual, leadership, and corporate dimensions of stewardship as a partnership with God.</a:t>
            </a:r>
          </a:p>
        </p:txBody>
      </p:sp>
      <p:pic>
        <p:nvPicPr>
          <p:cNvPr id="10" name="Picture 9" descr="A green and white logo&#10;&#10;AI-generated content may be incorrect.">
            <a:extLst>
              <a:ext uri="{FF2B5EF4-FFF2-40B4-BE49-F238E27FC236}">
                <a16:creationId xmlns:a16="http://schemas.microsoft.com/office/drawing/2014/main" id="{F641E23E-815B-5B16-99FC-B507502B75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798" y="993506"/>
            <a:ext cx="1052214" cy="1066800"/>
          </a:xfrm>
          <a:prstGeom prst="rect">
            <a:avLst/>
          </a:prstGeom>
        </p:spPr>
      </p:pic>
      <p:pic>
        <p:nvPicPr>
          <p:cNvPr id="14" name="Picture 13" descr="A white cover with green text&#10;&#10;AI-generated content may be incorrect.">
            <a:extLst>
              <a:ext uri="{FF2B5EF4-FFF2-40B4-BE49-F238E27FC236}">
                <a16:creationId xmlns:a16="http://schemas.microsoft.com/office/drawing/2014/main" id="{9EF6D770-BEF0-FECC-19E4-A85B52ADB3B8}"/>
              </a:ext>
            </a:extLst>
          </p:cNvPr>
          <p:cNvPicPr>
            <a:picLocks noChangeAspect="1"/>
          </p:cNvPicPr>
          <p:nvPr/>
        </p:nvPicPr>
        <p:blipFill>
          <a:blip r:embed="rId8">
            <a:extLst>
              <a:ext uri="{28A0092B-C50C-407E-A947-70E740481C1C}">
                <a14:useLocalDpi xmlns:a14="http://schemas.microsoft.com/office/drawing/2010/main" val="0"/>
              </a:ext>
            </a:extLst>
          </a:blip>
          <a:srcRect l="9870" t="25906" r="75466" b="66176"/>
          <a:stretch>
            <a:fillRect/>
          </a:stretch>
        </p:blipFill>
        <p:spPr>
          <a:xfrm>
            <a:off x="7879938" y="1141767"/>
            <a:ext cx="2528123" cy="853236"/>
          </a:xfrm>
          <a:prstGeom prst="rect">
            <a:avLst/>
          </a:prstGeom>
        </p:spPr>
      </p:pic>
      <p:sp>
        <p:nvSpPr>
          <p:cNvPr id="15" name="Freeform 5">
            <a:extLst>
              <a:ext uri="{FF2B5EF4-FFF2-40B4-BE49-F238E27FC236}">
                <a16:creationId xmlns:a16="http://schemas.microsoft.com/office/drawing/2014/main" id="{B5956B8B-5DB9-447F-C957-95393FF1281B}"/>
              </a:ext>
            </a:extLst>
          </p:cNvPr>
          <p:cNvSpPr/>
          <p:nvPr/>
        </p:nvSpPr>
        <p:spPr>
          <a:xfrm>
            <a:off x="740467" y="2103438"/>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9"/>
            <a:stretch>
              <a:fillRect/>
            </a:stretch>
          </a:blipFill>
        </p:spPr>
        <p:txBody>
          <a:bodyPr/>
          <a:lstStyle/>
          <a:p>
            <a:endParaRPr lang="en-US"/>
          </a:p>
        </p:txBody>
      </p:sp>
    </p:spTree>
    <p:extLst>
      <p:ext uri="{BB962C8B-B14F-4D97-AF65-F5344CB8AC3E}">
        <p14:creationId xmlns:p14="http://schemas.microsoft.com/office/powerpoint/2010/main" val="942064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75BEA-16DD-B8C3-BA6B-9A68784C0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134816-F808-0E38-97D5-71F5611C1C2B}"/>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02391B99-BA09-433E-E341-7826A29AABA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5D027B6-20EE-EC8E-C5EA-8F3768BE7FAA}"/>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F0A54FA4-7AFE-B811-667B-C0E2919077A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F22ECF2F-6BA9-41C3-C783-68B7F0654F2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EE9BB7C-BAF6-8385-3549-1DB167573530}"/>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522787AB-B0D5-B30B-BBE0-B93710B9A3E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F47659C0-EA4E-6900-102C-ECAD753F05C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6CB798DE-61FD-3492-6A1B-B8C75A86F4AB}"/>
              </a:ext>
            </a:extLst>
          </p:cNvPr>
          <p:cNvSpPr/>
          <p:nvPr/>
        </p:nvSpPr>
        <p:spPr>
          <a:xfrm>
            <a:off x="2516270" y="3086100"/>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8D7929A6-9951-377C-659A-825C27FB0E3B}"/>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PURPOSE AND FUNCTION</a:t>
            </a:r>
          </a:p>
        </p:txBody>
      </p:sp>
      <p:sp>
        <p:nvSpPr>
          <p:cNvPr id="13" name="TextBox 11">
            <a:extLst>
              <a:ext uri="{FF2B5EF4-FFF2-40B4-BE49-F238E27FC236}">
                <a16:creationId xmlns:a16="http://schemas.microsoft.com/office/drawing/2014/main" id="{26DB72BA-ED06-F6A2-65EC-5E44BC1A7C6C}"/>
              </a:ext>
            </a:extLst>
          </p:cNvPr>
          <p:cNvSpPr txBox="1"/>
          <p:nvPr/>
        </p:nvSpPr>
        <p:spPr>
          <a:xfrm>
            <a:off x="2900009" y="2340542"/>
            <a:ext cx="12487981" cy="6019597"/>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Stewardship Ministries assist the administration in accomplishing the mission of the Church through leadership training and the education of church members in stewardship principles. More specifically, the purpose of Stewardship Ministries is to aid in the integration of the faith walk with God into every area of life-individually and corporately.</a:t>
            </a:r>
          </a:p>
        </p:txBody>
      </p:sp>
      <p:pic>
        <p:nvPicPr>
          <p:cNvPr id="10" name="Picture 9" descr="A green and white logo&#10;&#10;AI-generated content may be incorrect.">
            <a:extLst>
              <a:ext uri="{FF2B5EF4-FFF2-40B4-BE49-F238E27FC236}">
                <a16:creationId xmlns:a16="http://schemas.microsoft.com/office/drawing/2014/main" id="{8472B996-FF26-6179-3CE3-D2D4DA515C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400" y="1032808"/>
            <a:ext cx="1052214" cy="1066800"/>
          </a:xfrm>
          <a:prstGeom prst="rect">
            <a:avLst/>
          </a:prstGeom>
        </p:spPr>
      </p:pic>
      <p:pic>
        <p:nvPicPr>
          <p:cNvPr id="14" name="Picture 13" descr="A white cover with green text&#10;&#10;AI-generated content may be incorrect.">
            <a:extLst>
              <a:ext uri="{FF2B5EF4-FFF2-40B4-BE49-F238E27FC236}">
                <a16:creationId xmlns:a16="http://schemas.microsoft.com/office/drawing/2014/main" id="{4B981552-48B0-1097-4E4E-3D9DD785557C}"/>
              </a:ext>
            </a:extLst>
          </p:cNvPr>
          <p:cNvPicPr>
            <a:picLocks noChangeAspect="1"/>
          </p:cNvPicPr>
          <p:nvPr/>
        </p:nvPicPr>
        <p:blipFill>
          <a:blip r:embed="rId8">
            <a:extLst>
              <a:ext uri="{28A0092B-C50C-407E-A947-70E740481C1C}">
                <a14:useLocalDpi xmlns:a14="http://schemas.microsoft.com/office/drawing/2010/main" val="0"/>
              </a:ext>
            </a:extLst>
          </a:blip>
          <a:srcRect l="9870" t="25906" r="75466" b="66176"/>
          <a:stretch>
            <a:fillRect/>
          </a:stretch>
        </p:blipFill>
        <p:spPr>
          <a:xfrm>
            <a:off x="8610600" y="1089864"/>
            <a:ext cx="2528123" cy="853236"/>
          </a:xfrm>
          <a:prstGeom prst="rect">
            <a:avLst/>
          </a:prstGeom>
        </p:spPr>
      </p:pic>
      <p:sp>
        <p:nvSpPr>
          <p:cNvPr id="15" name="Freeform 5">
            <a:extLst>
              <a:ext uri="{FF2B5EF4-FFF2-40B4-BE49-F238E27FC236}">
                <a16:creationId xmlns:a16="http://schemas.microsoft.com/office/drawing/2014/main" id="{94BDEC71-EB81-1709-2D0B-306C4661BB27}"/>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9"/>
            <a:stretch>
              <a:fillRect/>
            </a:stretch>
          </a:blipFill>
        </p:spPr>
        <p:txBody>
          <a:bodyPr/>
          <a:lstStyle/>
          <a:p>
            <a:endParaRPr lang="en-US"/>
          </a:p>
        </p:txBody>
      </p:sp>
    </p:spTree>
    <p:extLst>
      <p:ext uri="{BB962C8B-B14F-4D97-AF65-F5344CB8AC3E}">
        <p14:creationId xmlns:p14="http://schemas.microsoft.com/office/powerpoint/2010/main" val="3105663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59FA0-EFEF-FB63-C2C3-4199C78B74E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30C3625-A6B9-B960-A36D-A8C1CAC244B0}"/>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0212A97B-B9BC-161E-2D41-E65CDF0BBB0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F69D0D60-5DE7-A08C-7BFC-0C490FC7FE20}"/>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D088240-0DDB-7051-9516-D4EA43A9F70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A9F6D0C9-2351-D53D-9801-6BA367414CB8}"/>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6A6BC9FD-6C73-EF88-DA86-F19391CA4DF9}"/>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937EA153-A2E7-9D9C-9B6D-3B352E5128C3}"/>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9028C702-72CD-9F3E-7B83-361CA6D5B554}"/>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EBA8FCE8-8BC8-342E-F3F0-252F199AEA9C}"/>
              </a:ext>
            </a:extLst>
          </p:cNvPr>
          <p:cNvSpPr/>
          <p:nvPr/>
        </p:nvSpPr>
        <p:spPr>
          <a:xfrm>
            <a:off x="2516270" y="3086100"/>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1D01C1EC-C3D4-B081-DCA6-016607D44C10}"/>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t>
            </a:r>
          </a:p>
        </p:txBody>
      </p:sp>
      <p:pic>
        <p:nvPicPr>
          <p:cNvPr id="10" name="Picture 9" descr="A green and white logo&#10;&#10;AI-generated content may be incorrect.">
            <a:extLst>
              <a:ext uri="{FF2B5EF4-FFF2-40B4-BE49-F238E27FC236}">
                <a16:creationId xmlns:a16="http://schemas.microsoft.com/office/drawing/2014/main" id="{242C7823-C43E-B50D-6D5E-33BBE7C81F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400" y="1032808"/>
            <a:ext cx="1052214" cy="1066800"/>
          </a:xfrm>
          <a:prstGeom prst="rect">
            <a:avLst/>
          </a:prstGeom>
        </p:spPr>
      </p:pic>
      <p:pic>
        <p:nvPicPr>
          <p:cNvPr id="14" name="Picture 13" descr="A white cover with green text&#10;&#10;AI-generated content may be incorrect.">
            <a:extLst>
              <a:ext uri="{FF2B5EF4-FFF2-40B4-BE49-F238E27FC236}">
                <a16:creationId xmlns:a16="http://schemas.microsoft.com/office/drawing/2014/main" id="{107CD4EF-F0A4-18B2-81B8-F7D370099D15}"/>
              </a:ext>
            </a:extLst>
          </p:cNvPr>
          <p:cNvPicPr>
            <a:picLocks noChangeAspect="1"/>
          </p:cNvPicPr>
          <p:nvPr/>
        </p:nvPicPr>
        <p:blipFill>
          <a:blip r:embed="rId8">
            <a:extLst>
              <a:ext uri="{28A0092B-C50C-407E-A947-70E740481C1C}">
                <a14:useLocalDpi xmlns:a14="http://schemas.microsoft.com/office/drawing/2010/main" val="0"/>
              </a:ext>
            </a:extLst>
          </a:blip>
          <a:srcRect l="9870" t="25906" r="75466" b="66176"/>
          <a:stretch>
            <a:fillRect/>
          </a:stretch>
        </p:blipFill>
        <p:spPr>
          <a:xfrm>
            <a:off x="2325388" y="1171372"/>
            <a:ext cx="2528123" cy="853236"/>
          </a:xfrm>
          <a:prstGeom prst="rect">
            <a:avLst/>
          </a:prstGeom>
        </p:spPr>
      </p:pic>
      <p:sp>
        <p:nvSpPr>
          <p:cNvPr id="15" name="Freeform 5">
            <a:extLst>
              <a:ext uri="{FF2B5EF4-FFF2-40B4-BE49-F238E27FC236}">
                <a16:creationId xmlns:a16="http://schemas.microsoft.com/office/drawing/2014/main" id="{E4029C1E-25FB-660C-ADD7-ACFF082D4079}"/>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9"/>
            <a:stretch>
              <a:fillRect/>
            </a:stretch>
          </a:blipFill>
        </p:spPr>
        <p:txBody>
          <a:bodyPr/>
          <a:lstStyle/>
          <a:p>
            <a:endParaRPr lang="en-US"/>
          </a:p>
        </p:txBody>
      </p:sp>
      <p:sp>
        <p:nvSpPr>
          <p:cNvPr id="17" name="TextBox 16">
            <a:extLst>
              <a:ext uri="{FF2B5EF4-FFF2-40B4-BE49-F238E27FC236}">
                <a16:creationId xmlns:a16="http://schemas.microsoft.com/office/drawing/2014/main" id="{011D0962-D6C2-BB51-9089-255960112357}"/>
              </a:ext>
            </a:extLst>
          </p:cNvPr>
          <p:cNvSpPr txBox="1"/>
          <p:nvPr/>
        </p:nvSpPr>
        <p:spPr>
          <a:xfrm>
            <a:off x="3352804" y="2959100"/>
            <a:ext cx="11506194" cy="4524315"/>
          </a:xfrm>
          <a:prstGeom prst="rect">
            <a:avLst/>
          </a:prstGeom>
          <a:noFill/>
        </p:spPr>
        <p:txBody>
          <a:bodyPr wrap="square">
            <a:spAutoFit/>
          </a:bodyPr>
          <a:lstStyle/>
          <a:p>
            <a:pPr marL="0" marR="360045">
              <a:buNone/>
            </a:pPr>
            <a:r>
              <a:rPr lang="en-PH" sz="3600" kern="100" dirty="0">
                <a:ln w="0"/>
                <a:solidFill>
                  <a:schemeClr val="accent3">
                    <a:lumMod val="50000"/>
                  </a:schemeClr>
                </a:solidFill>
                <a:effectLst>
                  <a:outerShdw blurRad="38100" dist="19050" dir="2700000" algn="tl" rotWithShape="0">
                    <a:schemeClr val="dk1">
                      <a:alpha val="40000"/>
                    </a:schemeClr>
                  </a:outerShdw>
                </a:effectLst>
                <a:latin typeface="Avenir Book" panose="02000503020000020003" pitchFamily="2" charset="0"/>
                <a:ea typeface="Calibri" panose="020F0502020204030204" pitchFamily="34" charset="0"/>
                <a:cs typeface="Arial" panose="020B0604020202020204" pitchFamily="34" charset="0"/>
              </a:rPr>
              <a:t>The Stewardship Leader is responsible for developing and implementing programs and initiatives to educate, inspire, and empower members of the church to adopt a lifestyle of faithful and holistic stewardship. Includes managing finances, time, talents, and other resources in alignment with biblical principles and the mission of the Seventh-day Adventist Church.</a:t>
            </a:r>
            <a:endParaRPr lang="en-US" sz="4000" kern="100" dirty="0">
              <a:ln w="0"/>
              <a:solidFill>
                <a:schemeClr val="accent3">
                  <a:lumMod val="50000"/>
                </a:schemeClr>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93318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AC09B-4A21-E9EB-CBBA-A4076B4F09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8C02B04-C209-2C99-08BD-8830247E6314}"/>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33AEC9C6-DE89-AD3F-2FDB-E69618D67F4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F33725A-D8DC-D3D0-48C9-F2F9AF63A1FD}"/>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A1BC255-CA7A-7483-15AD-EE3A0762C77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24313783-F591-7851-B06A-BD282FA6BB1A}"/>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4AF577F3-4E61-9112-89A4-DB7B6294A9DC}"/>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5CFBAA69-596F-B75A-1007-0901FAAA25D6}"/>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BE7C9879-3581-6233-7F4C-3ADB9850FD0A}"/>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5D52E3DF-32B6-4B98-6AAD-2103D470A874}"/>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AREA OF EMPHASIS</a:t>
            </a:r>
          </a:p>
        </p:txBody>
      </p:sp>
      <p:pic>
        <p:nvPicPr>
          <p:cNvPr id="15" name="Picture 14" descr="A green and white logo&#10;&#10;AI-generated content may be incorrect.">
            <a:extLst>
              <a:ext uri="{FF2B5EF4-FFF2-40B4-BE49-F238E27FC236}">
                <a16:creationId xmlns:a16="http://schemas.microsoft.com/office/drawing/2014/main" id="{97B90715-86DB-B3B2-8D1F-0EBF61A93A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0" name="TextBox 11">
            <a:extLst>
              <a:ext uri="{FF2B5EF4-FFF2-40B4-BE49-F238E27FC236}">
                <a16:creationId xmlns:a16="http://schemas.microsoft.com/office/drawing/2014/main" id="{6878FA66-5964-08E8-9868-7309A1BE4220}"/>
              </a:ext>
            </a:extLst>
          </p:cNvPr>
          <p:cNvSpPr txBox="1"/>
          <p:nvPr/>
        </p:nvSpPr>
        <p:spPr>
          <a:xfrm>
            <a:off x="2485790" y="3778226"/>
            <a:ext cx="12487981" cy="2018501"/>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Stewardship Ministries focuses upon the following areas of emphasis in the fulfillment of its purpose and mission:</a:t>
            </a:r>
          </a:p>
        </p:txBody>
      </p:sp>
      <p:pic>
        <p:nvPicPr>
          <p:cNvPr id="11" name="Picture 10" descr="A white cover with green text&#10;&#10;AI-generated content may be incorrect.">
            <a:extLst>
              <a:ext uri="{FF2B5EF4-FFF2-40B4-BE49-F238E27FC236}">
                <a16:creationId xmlns:a16="http://schemas.microsoft.com/office/drawing/2014/main" id="{8242DEC5-F36C-2089-FE7A-882F319FA0E6}"/>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7612580" y="1104120"/>
            <a:ext cx="2528123" cy="853236"/>
          </a:xfrm>
          <a:prstGeom prst="rect">
            <a:avLst/>
          </a:prstGeom>
        </p:spPr>
      </p:pic>
      <p:sp>
        <p:nvSpPr>
          <p:cNvPr id="13" name="Freeform 5">
            <a:extLst>
              <a:ext uri="{FF2B5EF4-FFF2-40B4-BE49-F238E27FC236}">
                <a16:creationId xmlns:a16="http://schemas.microsoft.com/office/drawing/2014/main" id="{E62EA67B-E5DD-DD26-6DF6-2AB2366F552A}"/>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8"/>
            <a:stretch>
              <a:fillRect/>
            </a:stretch>
          </a:blipFill>
        </p:spPr>
        <p:txBody>
          <a:bodyPr/>
          <a:lstStyle/>
          <a:p>
            <a:endParaRPr lang="en-US"/>
          </a:p>
        </p:txBody>
      </p:sp>
    </p:spTree>
    <p:extLst>
      <p:ext uri="{BB962C8B-B14F-4D97-AF65-F5344CB8AC3E}">
        <p14:creationId xmlns:p14="http://schemas.microsoft.com/office/powerpoint/2010/main" val="902745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C2FAF-D663-0E2A-D641-8787B158CA1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4A10D6-6781-C2CD-62AF-591EFF45B42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A1963D63-2FD6-8205-28BA-1176D55B7A8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AC3262A8-584D-7781-554E-A1463F5CB3A4}"/>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B9E7C1F-5D5A-407B-33EE-3CADB183213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B5F8E031-A52C-11DB-9DF2-D9647FCAF8AC}"/>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4BAC9266-2FA5-B8D9-05FC-46B828A36567}"/>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088F2A02-0890-EC4F-C216-3C00CC6CBF1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B64B895E-EB04-CB5A-A4AE-57A182D940B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2E9640F6-561E-BA41-5E9A-BA5899C0835D}"/>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AREA OF EMPHASIS</a:t>
            </a:r>
          </a:p>
        </p:txBody>
      </p:sp>
      <p:pic>
        <p:nvPicPr>
          <p:cNvPr id="15" name="Picture 14" descr="A green and white logo&#10;&#10;AI-generated content may be incorrect.">
            <a:extLst>
              <a:ext uri="{FF2B5EF4-FFF2-40B4-BE49-F238E27FC236}">
                <a16:creationId xmlns:a16="http://schemas.microsoft.com/office/drawing/2014/main" id="{8B41FEC2-CCC7-3228-3325-A1E0B5D319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0" name="TextBox 11">
            <a:extLst>
              <a:ext uri="{FF2B5EF4-FFF2-40B4-BE49-F238E27FC236}">
                <a16:creationId xmlns:a16="http://schemas.microsoft.com/office/drawing/2014/main" id="{32B2E97D-1607-33FA-73C0-3A8889673326}"/>
              </a:ext>
            </a:extLst>
          </p:cNvPr>
          <p:cNvSpPr txBox="1"/>
          <p:nvPr/>
        </p:nvSpPr>
        <p:spPr>
          <a:xfrm>
            <a:off x="2485790" y="3778226"/>
            <a:ext cx="12487981" cy="2018501"/>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Stewardship Ministries focuses upon the following areas of emphasis in the fulfillment of its purpose and mission:</a:t>
            </a:r>
          </a:p>
        </p:txBody>
      </p:sp>
      <p:pic>
        <p:nvPicPr>
          <p:cNvPr id="11" name="Picture 10" descr="A white cover with green text&#10;&#10;AI-generated content may be incorrect.">
            <a:extLst>
              <a:ext uri="{FF2B5EF4-FFF2-40B4-BE49-F238E27FC236}">
                <a16:creationId xmlns:a16="http://schemas.microsoft.com/office/drawing/2014/main" id="{A6453D26-6608-B87E-26C3-EFCE8830BB06}"/>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7612580" y="1104120"/>
            <a:ext cx="2528123" cy="853236"/>
          </a:xfrm>
          <a:prstGeom prst="rect">
            <a:avLst/>
          </a:prstGeom>
        </p:spPr>
      </p:pic>
      <p:sp>
        <p:nvSpPr>
          <p:cNvPr id="13" name="Freeform 5">
            <a:extLst>
              <a:ext uri="{FF2B5EF4-FFF2-40B4-BE49-F238E27FC236}">
                <a16:creationId xmlns:a16="http://schemas.microsoft.com/office/drawing/2014/main" id="{617C5C34-0F40-D29A-F2D1-506716A91ECC}"/>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8"/>
            <a:stretch>
              <a:fillRect/>
            </a:stretch>
          </a:blipFill>
        </p:spPr>
        <p:txBody>
          <a:bodyPr/>
          <a:lstStyle/>
          <a:p>
            <a:endParaRPr lang="en-US"/>
          </a:p>
        </p:txBody>
      </p:sp>
    </p:spTree>
    <p:extLst>
      <p:ext uri="{BB962C8B-B14F-4D97-AF65-F5344CB8AC3E}">
        <p14:creationId xmlns:p14="http://schemas.microsoft.com/office/powerpoint/2010/main" val="30436218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6E595-11E2-EA02-4FB3-D9292FE8A9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B217E0F-8E30-8FBE-7EB6-DE09E5E8A67B}"/>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78B1919-6527-C17A-7FF9-C157C2B3B9F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6FC28CB3-C16F-3F0C-C438-8EFAE812DFC0}"/>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8588D4B-B8BB-6F51-3906-2E97E74E9A0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941FB648-298D-87BF-A291-B698CEEBC5BF}"/>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B15F5A25-5736-F3F7-AFBD-F871CEB86FFA}"/>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2F7092F9-7ABF-AE29-08EA-8333A78D6D3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FE681F64-CE2A-155A-6243-7F84A5719BF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7358767E-4406-A97D-149C-84B66F60B91C}"/>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AREA OF EMPHASIS</a:t>
            </a:r>
          </a:p>
        </p:txBody>
      </p:sp>
      <p:pic>
        <p:nvPicPr>
          <p:cNvPr id="15" name="Picture 14" descr="A green and white logo&#10;&#10;AI-generated content may be incorrect.">
            <a:extLst>
              <a:ext uri="{FF2B5EF4-FFF2-40B4-BE49-F238E27FC236}">
                <a16:creationId xmlns:a16="http://schemas.microsoft.com/office/drawing/2014/main" id="{F60FA843-3A82-F3A9-73CB-3E67DD67B1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0" name="TextBox 11">
            <a:extLst>
              <a:ext uri="{FF2B5EF4-FFF2-40B4-BE49-F238E27FC236}">
                <a16:creationId xmlns:a16="http://schemas.microsoft.com/office/drawing/2014/main" id="{0132BC99-EFE6-95AF-895C-D1F22802AF9A}"/>
              </a:ext>
            </a:extLst>
          </p:cNvPr>
          <p:cNvSpPr txBox="1"/>
          <p:nvPr/>
        </p:nvSpPr>
        <p:spPr>
          <a:xfrm>
            <a:off x="2478863" y="2688635"/>
            <a:ext cx="12487981" cy="1351652"/>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KATUWANG NG PASTOR SA MGA BAHAGING ITO:</a:t>
            </a:r>
          </a:p>
        </p:txBody>
      </p:sp>
      <p:pic>
        <p:nvPicPr>
          <p:cNvPr id="11" name="Picture 10" descr="A white cover with green text&#10;&#10;AI-generated content may be incorrect.">
            <a:extLst>
              <a:ext uri="{FF2B5EF4-FFF2-40B4-BE49-F238E27FC236}">
                <a16:creationId xmlns:a16="http://schemas.microsoft.com/office/drawing/2014/main" id="{8595D593-2DF8-596C-1CD9-DC7D8B0E2B69}"/>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7612580" y="1104120"/>
            <a:ext cx="2528123" cy="853236"/>
          </a:xfrm>
          <a:prstGeom prst="rect">
            <a:avLst/>
          </a:prstGeom>
        </p:spPr>
      </p:pic>
      <p:sp>
        <p:nvSpPr>
          <p:cNvPr id="13" name="Freeform 5">
            <a:extLst>
              <a:ext uri="{FF2B5EF4-FFF2-40B4-BE49-F238E27FC236}">
                <a16:creationId xmlns:a16="http://schemas.microsoft.com/office/drawing/2014/main" id="{50BFF47D-C49F-D013-E0A6-5BB502E61679}"/>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8"/>
            <a:stretch>
              <a:fillRect/>
            </a:stretch>
          </a:blipFill>
        </p:spPr>
        <p:txBody>
          <a:bodyPr/>
          <a:lstStyle/>
          <a:p>
            <a:endParaRPr lang="en-US"/>
          </a:p>
        </p:txBody>
      </p:sp>
      <p:sp>
        <p:nvSpPr>
          <p:cNvPr id="14" name="TextBox 11">
            <a:extLst>
              <a:ext uri="{FF2B5EF4-FFF2-40B4-BE49-F238E27FC236}">
                <a16:creationId xmlns:a16="http://schemas.microsoft.com/office/drawing/2014/main" id="{387345A8-10F4-49A8-908E-BD59323D2206}"/>
              </a:ext>
            </a:extLst>
          </p:cNvPr>
          <p:cNvSpPr txBox="1"/>
          <p:nvPr/>
        </p:nvSpPr>
        <p:spPr>
          <a:xfrm>
            <a:off x="3429000" y="4229100"/>
            <a:ext cx="9713138" cy="1351652"/>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Pangkalahatan</a:t>
            </a:r>
            <a:r>
              <a:rPr lang="en-US" sz="4000" dirty="0">
                <a:solidFill>
                  <a:srgbClr val="1A2C00"/>
                </a:solidFill>
                <a:latin typeface="Avenir Next Medium" panose="020B0503020202020204" pitchFamily="34" charset="0"/>
                <a:ea typeface="Noto Sans Bold"/>
                <a:cs typeface="Noto Sans Bold"/>
                <a:sym typeface="Noto Sans Bold"/>
              </a:rPr>
              <a:t> at </a:t>
            </a:r>
            <a:r>
              <a:rPr lang="en-US" sz="4000" dirty="0" err="1">
                <a:solidFill>
                  <a:srgbClr val="1A2C00"/>
                </a:solidFill>
                <a:latin typeface="Avenir Next Medium" panose="020B0503020202020204" pitchFamily="34" charset="0"/>
                <a:ea typeface="Noto Sans Bold"/>
                <a:cs typeface="Noto Sans Bold"/>
                <a:sym typeface="Noto Sans Bold"/>
              </a:rPr>
              <a:t>tiyak</a:t>
            </a:r>
            <a:r>
              <a:rPr lang="en-US" sz="4000" dirty="0">
                <a:solidFill>
                  <a:srgbClr val="1A2C00"/>
                </a:solidFill>
                <a:latin typeface="Avenir Next Medium" panose="020B0503020202020204" pitchFamily="34" charset="0"/>
                <a:ea typeface="Noto Sans Bold"/>
                <a:cs typeface="Noto Sans Bold"/>
                <a:sym typeface="Noto Sans Bold"/>
              </a:rPr>
              <a:t> na </a:t>
            </a:r>
            <a:r>
              <a:rPr lang="en-US" sz="4000" dirty="0" err="1">
                <a:solidFill>
                  <a:srgbClr val="1A2C00"/>
                </a:solidFill>
                <a:latin typeface="Avenir Next Medium" panose="020B0503020202020204" pitchFamily="34" charset="0"/>
                <a:ea typeface="Noto Sans Bold"/>
                <a:cs typeface="Noto Sans Bold"/>
                <a:sym typeface="Noto Sans Bold"/>
              </a:rPr>
              <a:t>edukasyon</a:t>
            </a:r>
            <a:r>
              <a:rPr lang="en-US" sz="4000" dirty="0">
                <a:solidFill>
                  <a:srgbClr val="1A2C00"/>
                </a:solidFill>
                <a:latin typeface="Avenir Next Medium" panose="020B0503020202020204" pitchFamily="34" charset="0"/>
                <a:ea typeface="Noto Sans Bold"/>
                <a:cs typeface="Noto Sans Bold"/>
                <a:sym typeface="Noto Sans Bold"/>
              </a:rPr>
              <a:t> ng       </a:t>
            </a:r>
            <a:r>
              <a:rPr lang="en-US" sz="4000" dirty="0" err="1">
                <a:solidFill>
                  <a:srgbClr val="1A2C00"/>
                </a:solidFill>
                <a:latin typeface="Avenir Next Medium" panose="020B0503020202020204" pitchFamily="34" charset="0"/>
                <a:ea typeface="Noto Sans Bold"/>
                <a:cs typeface="Noto Sans Bold"/>
                <a:sym typeface="Noto Sans Bold"/>
              </a:rPr>
              <a:t>pagiging</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Katiwala</a:t>
            </a:r>
            <a:r>
              <a:rPr lang="en-US" sz="4000" dirty="0">
                <a:solidFill>
                  <a:srgbClr val="1A2C00"/>
                </a:solidFill>
                <a:latin typeface="Avenir Next Medium" panose="020B0503020202020204" pitchFamily="34" charset="0"/>
                <a:ea typeface="Noto Sans Bold"/>
                <a:cs typeface="Noto Sans Bold"/>
                <a:sym typeface="Noto Sans Bold"/>
              </a:rPr>
              <a:t>.</a:t>
            </a:r>
          </a:p>
        </p:txBody>
      </p:sp>
      <p:sp>
        <p:nvSpPr>
          <p:cNvPr id="16" name="TextBox 11">
            <a:extLst>
              <a:ext uri="{FF2B5EF4-FFF2-40B4-BE49-F238E27FC236}">
                <a16:creationId xmlns:a16="http://schemas.microsoft.com/office/drawing/2014/main" id="{86F895DF-622C-8D6E-9343-884EE470B837}"/>
              </a:ext>
            </a:extLst>
          </p:cNvPr>
          <p:cNvSpPr txBox="1"/>
          <p:nvPr/>
        </p:nvSpPr>
        <p:spPr>
          <a:xfrm>
            <a:off x="3494338" y="5773048"/>
            <a:ext cx="11288462" cy="1351652"/>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Pagbibigay-</a:t>
            </a:r>
            <a:r>
              <a:rPr lang="en-US" sz="4000" dirty="0" err="1">
                <a:solidFill>
                  <a:srgbClr val="1A2C00"/>
                </a:solidFill>
                <a:latin typeface="Avenir Next Medium" panose="020B0503020202020204" pitchFamily="34" charset="0"/>
                <a:ea typeface="Noto Sans Bold"/>
                <a:cs typeface="Noto Sans Bold"/>
                <a:sym typeface="Noto Sans Bold"/>
              </a:rPr>
              <a:t>diin</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pandaigdig</a:t>
            </a:r>
            <a:r>
              <a:rPr lang="en-US" sz="4000" dirty="0">
                <a:solidFill>
                  <a:srgbClr val="1A2C00"/>
                </a:solidFill>
                <a:latin typeface="Avenir Next Medium" panose="020B0503020202020204" pitchFamily="34" charset="0"/>
                <a:ea typeface="Noto Sans Bold"/>
                <a:cs typeface="Noto Sans Bold"/>
                <a:sym typeface="Noto Sans Bold"/>
              </a:rPr>
              <a:t> na </a:t>
            </a:r>
            <a:r>
              <a:rPr lang="en-US" sz="4000" dirty="0" err="1">
                <a:solidFill>
                  <a:srgbClr val="1A2C00"/>
                </a:solidFill>
                <a:latin typeface="Avenir Next Medium" panose="020B0503020202020204" pitchFamily="34" charset="0"/>
                <a:ea typeface="Noto Sans Bold"/>
                <a:cs typeface="Noto Sans Bold"/>
                <a:sym typeface="Noto Sans Bold"/>
              </a:rPr>
              <a:t>araw</a:t>
            </a:r>
            <a:r>
              <a:rPr lang="en-US" sz="4000" dirty="0">
                <a:solidFill>
                  <a:srgbClr val="1A2C00"/>
                </a:solidFill>
                <a:latin typeface="Avenir Next Medium" panose="020B0503020202020204" pitchFamily="34" charset="0"/>
                <a:ea typeface="Noto Sans Bold"/>
                <a:cs typeface="Noto Sans Bold"/>
                <a:sym typeface="Noto Sans Bold"/>
              </a:rPr>
              <a:t> na </a:t>
            </a:r>
            <a:r>
              <a:rPr lang="en-US" sz="4000" dirty="0" err="1">
                <a:solidFill>
                  <a:srgbClr val="1A2C00"/>
                </a:solidFill>
                <a:latin typeface="Avenir Next Medium" panose="020B0503020202020204" pitchFamily="34" charset="0"/>
                <a:ea typeface="Noto Sans Bold"/>
                <a:cs typeface="Noto Sans Bold"/>
                <a:sym typeface="Noto Sans Bold"/>
              </a:rPr>
              <a:t>pagiging</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katiwala</a:t>
            </a:r>
            <a:r>
              <a:rPr lang="en-US" sz="4000" dirty="0">
                <a:solidFill>
                  <a:srgbClr val="1A2C00"/>
                </a:solidFill>
                <a:latin typeface="Avenir Next Medium" panose="020B0503020202020204" pitchFamily="34" charset="0"/>
                <a:ea typeface="Noto Sans Bold"/>
                <a:cs typeface="Noto Sans Bold"/>
                <a:sym typeface="Noto Sans Bold"/>
              </a:rPr>
              <a:t>.</a:t>
            </a:r>
          </a:p>
        </p:txBody>
      </p:sp>
      <p:sp>
        <p:nvSpPr>
          <p:cNvPr id="17" name="TextBox 11">
            <a:extLst>
              <a:ext uri="{FF2B5EF4-FFF2-40B4-BE49-F238E27FC236}">
                <a16:creationId xmlns:a16="http://schemas.microsoft.com/office/drawing/2014/main" id="{B282623D-C758-BF4C-5641-6D374C32B0F2}"/>
              </a:ext>
            </a:extLst>
          </p:cNvPr>
          <p:cNvSpPr txBox="1"/>
          <p:nvPr/>
        </p:nvSpPr>
        <p:spPr>
          <a:xfrm>
            <a:off x="3429000" y="7385075"/>
            <a:ext cx="9552357" cy="654025"/>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Pagbibigay-</a:t>
            </a:r>
            <a:r>
              <a:rPr lang="en-US" sz="4000" dirty="0" err="1">
                <a:solidFill>
                  <a:srgbClr val="1A2C00"/>
                </a:solidFill>
                <a:latin typeface="Avenir Next Medium" panose="020B0503020202020204" pitchFamily="34" charset="0"/>
                <a:ea typeface="Noto Sans Bold"/>
                <a:cs typeface="Noto Sans Bold"/>
                <a:sym typeface="Noto Sans Bold"/>
              </a:rPr>
              <a:t>klase</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pagiging</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katiwala</a:t>
            </a:r>
            <a:endParaRPr lang="en-US" sz="4000" dirty="0">
              <a:solidFill>
                <a:srgbClr val="1A2C00"/>
              </a:solidFill>
              <a:latin typeface="Avenir Next Medium" panose="020B0503020202020204" pitchFamily="34" charset="0"/>
              <a:ea typeface="Noto Sans Bold"/>
              <a:cs typeface="Noto Sans Bold"/>
              <a:sym typeface="Noto Sans Bold"/>
            </a:endParaRPr>
          </a:p>
        </p:txBody>
      </p:sp>
    </p:spTree>
    <p:extLst>
      <p:ext uri="{BB962C8B-B14F-4D97-AF65-F5344CB8AC3E}">
        <p14:creationId xmlns:p14="http://schemas.microsoft.com/office/powerpoint/2010/main" val="19456353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8CB77-F7FE-F4A7-C23C-BE0349A35F7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D1C302-D237-0506-79DF-46DAF3B66A1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2E2DA08-8D71-88D1-E73E-5A952D6A8A2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5523DA10-32D2-0408-0484-04D211A19849}"/>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141F0C6-339F-332C-ADE6-CAC0122AA6C4}"/>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B90B4806-BD99-7EA0-01D1-0758CFC0711D}"/>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131AF037-D3BD-2A19-00B6-9719AF634665}"/>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59FD6BF-F6AE-90D7-A8C4-83F69A2B618C}"/>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634955D9-CB9C-2151-372F-8D116DFBDD4A}"/>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382ECC95-81B1-8F11-20DC-E974BAC298A4}"/>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AREA OF EMPHASIS</a:t>
            </a:r>
          </a:p>
        </p:txBody>
      </p:sp>
      <p:pic>
        <p:nvPicPr>
          <p:cNvPr id="15" name="Picture 14" descr="A green and white logo&#10;&#10;AI-generated content may be incorrect.">
            <a:extLst>
              <a:ext uri="{FF2B5EF4-FFF2-40B4-BE49-F238E27FC236}">
                <a16:creationId xmlns:a16="http://schemas.microsoft.com/office/drawing/2014/main" id="{DC2AE1F3-42D6-4F52-E712-551B0E247F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0" name="TextBox 11">
            <a:extLst>
              <a:ext uri="{FF2B5EF4-FFF2-40B4-BE49-F238E27FC236}">
                <a16:creationId xmlns:a16="http://schemas.microsoft.com/office/drawing/2014/main" id="{C2673691-3B69-7748-3D38-D52412EC1680}"/>
              </a:ext>
            </a:extLst>
          </p:cNvPr>
          <p:cNvSpPr txBox="1"/>
          <p:nvPr/>
        </p:nvSpPr>
        <p:spPr>
          <a:xfrm>
            <a:off x="2478863" y="2688635"/>
            <a:ext cx="12487981" cy="1351652"/>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KATUWANG NG PASTOR SA MGA BAHAGING ITO:</a:t>
            </a:r>
          </a:p>
        </p:txBody>
      </p:sp>
      <p:pic>
        <p:nvPicPr>
          <p:cNvPr id="11" name="Picture 10" descr="A white cover with green text&#10;&#10;AI-generated content may be incorrect.">
            <a:extLst>
              <a:ext uri="{FF2B5EF4-FFF2-40B4-BE49-F238E27FC236}">
                <a16:creationId xmlns:a16="http://schemas.microsoft.com/office/drawing/2014/main" id="{4D8C186B-446D-19B5-9C0F-26C1185EF67C}"/>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7612580" y="1104120"/>
            <a:ext cx="2528123" cy="853236"/>
          </a:xfrm>
          <a:prstGeom prst="rect">
            <a:avLst/>
          </a:prstGeom>
        </p:spPr>
      </p:pic>
      <p:sp>
        <p:nvSpPr>
          <p:cNvPr id="13" name="Freeform 5">
            <a:extLst>
              <a:ext uri="{FF2B5EF4-FFF2-40B4-BE49-F238E27FC236}">
                <a16:creationId xmlns:a16="http://schemas.microsoft.com/office/drawing/2014/main" id="{E801D301-DB13-61E9-08D8-2CA594427BD9}"/>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8"/>
            <a:stretch>
              <a:fillRect/>
            </a:stretch>
          </a:blipFill>
        </p:spPr>
        <p:txBody>
          <a:bodyPr/>
          <a:lstStyle/>
          <a:p>
            <a:endParaRPr lang="en-US"/>
          </a:p>
        </p:txBody>
      </p:sp>
      <p:sp>
        <p:nvSpPr>
          <p:cNvPr id="14" name="TextBox 11">
            <a:extLst>
              <a:ext uri="{FF2B5EF4-FFF2-40B4-BE49-F238E27FC236}">
                <a16:creationId xmlns:a16="http://schemas.microsoft.com/office/drawing/2014/main" id="{E5FE1E49-03A8-E4AE-F1D8-A8955CA6DD95}"/>
              </a:ext>
            </a:extLst>
          </p:cNvPr>
          <p:cNvSpPr txBox="1"/>
          <p:nvPr/>
        </p:nvSpPr>
        <p:spPr>
          <a:xfrm>
            <a:off x="3429000" y="4229100"/>
            <a:ext cx="11353800" cy="132087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Edukasyon</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tungkol</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pagiikapu</a:t>
            </a:r>
            <a:r>
              <a:rPr lang="en-US" sz="4000" dirty="0">
                <a:solidFill>
                  <a:srgbClr val="1A2C00"/>
                </a:solidFill>
                <a:latin typeface="Avenir Next Medium" panose="020B0503020202020204" pitchFamily="34" charset="0"/>
                <a:ea typeface="Noto Sans Bold"/>
                <a:cs typeface="Noto Sans Bold"/>
                <a:sym typeface="Noto Sans Bold"/>
              </a:rPr>
              <a:t> at </a:t>
            </a:r>
            <a:r>
              <a:rPr lang="en-US" sz="4000" dirty="0" err="1">
                <a:solidFill>
                  <a:srgbClr val="1A2C00"/>
                </a:solidFill>
                <a:latin typeface="Avenir Next Medium" panose="020B0503020202020204" pitchFamily="34" charset="0"/>
                <a:ea typeface="Noto Sans Bold"/>
                <a:cs typeface="Noto Sans Bold"/>
                <a:sym typeface="Noto Sans Bold"/>
              </a:rPr>
              <a:t>paghahandog</a:t>
            </a:r>
            <a:endParaRPr lang="en-US" sz="4000" dirty="0">
              <a:solidFill>
                <a:srgbClr val="1A2C00"/>
              </a:solidFill>
              <a:latin typeface="Avenir Next Medium" panose="020B0503020202020204" pitchFamily="34" charset="0"/>
              <a:ea typeface="Noto Sans Bold"/>
              <a:cs typeface="Noto Sans Bold"/>
              <a:sym typeface="Noto Sans Bold"/>
            </a:endParaRPr>
          </a:p>
        </p:txBody>
      </p:sp>
      <p:sp>
        <p:nvSpPr>
          <p:cNvPr id="16" name="TextBox 11">
            <a:extLst>
              <a:ext uri="{FF2B5EF4-FFF2-40B4-BE49-F238E27FC236}">
                <a16:creationId xmlns:a16="http://schemas.microsoft.com/office/drawing/2014/main" id="{068ADFB9-2A91-191D-2657-1ED7DAD232FB}"/>
              </a:ext>
            </a:extLst>
          </p:cNvPr>
          <p:cNvSpPr txBox="1"/>
          <p:nvPr/>
        </p:nvSpPr>
        <p:spPr>
          <a:xfrm>
            <a:off x="3494338" y="5773048"/>
            <a:ext cx="11288462" cy="654025"/>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Gawaing </a:t>
            </a:r>
            <a:r>
              <a:rPr lang="en-US" sz="4000" dirty="0" err="1">
                <a:solidFill>
                  <a:srgbClr val="1A2C00"/>
                </a:solidFill>
                <a:latin typeface="Avenir Next Medium" panose="020B0503020202020204" pitchFamily="34" charset="0"/>
                <a:ea typeface="Noto Sans Bold"/>
                <a:cs typeface="Noto Sans Bold"/>
                <a:sym typeface="Noto Sans Bold"/>
              </a:rPr>
              <a:t>pagunlad</a:t>
            </a:r>
            <a:r>
              <a:rPr lang="en-US" sz="4000" dirty="0">
                <a:solidFill>
                  <a:srgbClr val="1A2C00"/>
                </a:solidFill>
                <a:latin typeface="Avenir Next Medium" panose="020B0503020202020204" pitchFamily="34" charset="0"/>
                <a:ea typeface="Noto Sans Bold"/>
                <a:cs typeface="Noto Sans Bold"/>
                <a:sym typeface="Noto Sans Bold"/>
              </a:rPr>
              <a:t> ng misyon/</a:t>
            </a:r>
            <a:r>
              <a:rPr lang="en-US" sz="4000" dirty="0" err="1">
                <a:solidFill>
                  <a:srgbClr val="1A2C00"/>
                </a:solidFill>
                <a:latin typeface="Avenir Next Medium" panose="020B0503020202020204" pitchFamily="34" charset="0"/>
                <a:ea typeface="Noto Sans Bold"/>
                <a:cs typeface="Noto Sans Bold"/>
                <a:sym typeface="Noto Sans Bold"/>
              </a:rPr>
              <a:t>konperensiya</a:t>
            </a:r>
            <a:endParaRPr lang="en-US" sz="4000" dirty="0">
              <a:solidFill>
                <a:srgbClr val="1A2C00"/>
              </a:solidFill>
              <a:latin typeface="Avenir Next Medium" panose="020B0503020202020204" pitchFamily="34" charset="0"/>
              <a:ea typeface="Noto Sans Bold"/>
              <a:cs typeface="Noto Sans Bold"/>
              <a:sym typeface="Noto Sans Bold"/>
            </a:endParaRPr>
          </a:p>
        </p:txBody>
      </p:sp>
      <p:sp>
        <p:nvSpPr>
          <p:cNvPr id="17" name="TextBox 11">
            <a:extLst>
              <a:ext uri="{FF2B5EF4-FFF2-40B4-BE49-F238E27FC236}">
                <a16:creationId xmlns:a16="http://schemas.microsoft.com/office/drawing/2014/main" id="{B3D37688-9B95-5D20-5A23-B8AB0F3172C3}"/>
              </a:ext>
            </a:extLst>
          </p:cNvPr>
          <p:cNvSpPr txBox="1"/>
          <p:nvPr/>
        </p:nvSpPr>
        <p:spPr>
          <a:xfrm>
            <a:off x="3477843" y="6763354"/>
            <a:ext cx="9552357" cy="132087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Pagyamanin</a:t>
            </a:r>
            <a:r>
              <a:rPr lang="en-US" sz="4000" dirty="0">
                <a:solidFill>
                  <a:srgbClr val="1A2C00"/>
                </a:solidFill>
                <a:latin typeface="Avenir Next Medium" panose="020B0503020202020204" pitchFamily="34" charset="0"/>
                <a:ea typeface="Noto Sans Bold"/>
                <a:cs typeface="Noto Sans Bold"/>
                <a:sym typeface="Noto Sans Bold"/>
              </a:rPr>
              <a:t> ang </a:t>
            </a:r>
            <a:r>
              <a:rPr lang="en-US" sz="4000" dirty="0" err="1">
                <a:solidFill>
                  <a:srgbClr val="1A2C00"/>
                </a:solidFill>
                <a:latin typeface="Avenir Next Medium" panose="020B0503020202020204" pitchFamily="34" charset="0"/>
                <a:ea typeface="Noto Sans Bold"/>
                <a:cs typeface="Noto Sans Bold"/>
                <a:sym typeface="Noto Sans Bold"/>
              </a:rPr>
              <a:t>paggamit</a:t>
            </a:r>
            <a:r>
              <a:rPr lang="en-US" sz="4000" dirty="0">
                <a:solidFill>
                  <a:srgbClr val="1A2C00"/>
                </a:solidFill>
                <a:latin typeface="Avenir Next Medium" panose="020B0503020202020204" pitchFamily="34" charset="0"/>
                <a:ea typeface="Noto Sans Bold"/>
                <a:cs typeface="Noto Sans Bold"/>
                <a:sym typeface="Noto Sans Bold"/>
              </a:rPr>
              <a:t> ng mga </a:t>
            </a:r>
            <a:r>
              <a:rPr lang="en-US" sz="4000" dirty="0" err="1">
                <a:solidFill>
                  <a:srgbClr val="1A2C00"/>
                </a:solidFill>
                <a:latin typeface="Avenir Next Medium" panose="020B0503020202020204" pitchFamily="34" charset="0"/>
                <a:ea typeface="Noto Sans Bold"/>
                <a:cs typeface="Noto Sans Bold"/>
                <a:sym typeface="Noto Sans Bold"/>
              </a:rPr>
              <a:t>pahiwatig</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ukol</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paghahandog</a:t>
            </a:r>
            <a:endParaRPr lang="en-US" sz="4000" dirty="0">
              <a:solidFill>
                <a:srgbClr val="1A2C00"/>
              </a:solidFill>
              <a:latin typeface="Avenir Next Medium" panose="020B0503020202020204" pitchFamily="34" charset="0"/>
              <a:ea typeface="Noto Sans Bold"/>
              <a:cs typeface="Noto Sans Bold"/>
              <a:sym typeface="Noto Sans Bold"/>
            </a:endParaRPr>
          </a:p>
        </p:txBody>
      </p:sp>
    </p:spTree>
    <p:extLst>
      <p:ext uri="{BB962C8B-B14F-4D97-AF65-F5344CB8AC3E}">
        <p14:creationId xmlns:p14="http://schemas.microsoft.com/office/powerpoint/2010/main" val="30142143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FA9CD-3738-69BD-BDEF-5AD1795EDC4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02DA40-FFAF-85E7-6A63-2E22271E85E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5BE414F-60F4-544A-3A8E-88456D564C4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10FC71D-AAE8-D2B6-A404-EAE82997BFED}"/>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BA06392-A5EE-AF1C-E64A-264B210DD33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87B82DC7-1EF2-BC7A-0AD8-851E14D9FCA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0F9C1D06-5AE9-A1B1-495A-F793EBFCCEED}"/>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4BC2405A-3536-51B2-B1BB-80555CCD61E7}"/>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DB050203-9CE1-C89E-F243-08B1B65F63E5}"/>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56A5327C-A0E0-329B-F7A4-AD8C5427A68B}"/>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AREA OF EMPHASIS</a:t>
            </a:r>
          </a:p>
        </p:txBody>
      </p:sp>
      <p:pic>
        <p:nvPicPr>
          <p:cNvPr id="15" name="Picture 14" descr="A green and white logo&#10;&#10;AI-generated content may be incorrect.">
            <a:extLst>
              <a:ext uri="{FF2B5EF4-FFF2-40B4-BE49-F238E27FC236}">
                <a16:creationId xmlns:a16="http://schemas.microsoft.com/office/drawing/2014/main" id="{C025525E-899D-C77C-8A3B-A543E10FE0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0" name="TextBox 11">
            <a:extLst>
              <a:ext uri="{FF2B5EF4-FFF2-40B4-BE49-F238E27FC236}">
                <a16:creationId xmlns:a16="http://schemas.microsoft.com/office/drawing/2014/main" id="{0BFC7191-DF5F-F465-6F19-D63DCBAA5509}"/>
              </a:ext>
            </a:extLst>
          </p:cNvPr>
          <p:cNvSpPr txBox="1"/>
          <p:nvPr/>
        </p:nvSpPr>
        <p:spPr>
          <a:xfrm>
            <a:off x="2478863" y="2688635"/>
            <a:ext cx="12487981" cy="1351652"/>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KATUWANG NG PASTOR SA MGA BAHAGING ITO:</a:t>
            </a:r>
          </a:p>
        </p:txBody>
      </p:sp>
      <p:pic>
        <p:nvPicPr>
          <p:cNvPr id="11" name="Picture 10" descr="A white cover with green text&#10;&#10;AI-generated content may be incorrect.">
            <a:extLst>
              <a:ext uri="{FF2B5EF4-FFF2-40B4-BE49-F238E27FC236}">
                <a16:creationId xmlns:a16="http://schemas.microsoft.com/office/drawing/2014/main" id="{5D70C954-6EEB-9DD1-9406-8C97FAAD6B51}"/>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7612580" y="1104120"/>
            <a:ext cx="2528123" cy="853236"/>
          </a:xfrm>
          <a:prstGeom prst="rect">
            <a:avLst/>
          </a:prstGeom>
        </p:spPr>
      </p:pic>
      <p:sp>
        <p:nvSpPr>
          <p:cNvPr id="13" name="Freeform 5">
            <a:extLst>
              <a:ext uri="{FF2B5EF4-FFF2-40B4-BE49-F238E27FC236}">
                <a16:creationId xmlns:a16="http://schemas.microsoft.com/office/drawing/2014/main" id="{845A1E32-38FA-D23C-F61D-C36094C2115A}"/>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8"/>
            <a:stretch>
              <a:fillRect/>
            </a:stretch>
          </a:blipFill>
        </p:spPr>
        <p:txBody>
          <a:bodyPr/>
          <a:lstStyle/>
          <a:p>
            <a:endParaRPr lang="en-US"/>
          </a:p>
        </p:txBody>
      </p:sp>
      <p:sp>
        <p:nvSpPr>
          <p:cNvPr id="14" name="TextBox 11">
            <a:extLst>
              <a:ext uri="{FF2B5EF4-FFF2-40B4-BE49-F238E27FC236}">
                <a16:creationId xmlns:a16="http://schemas.microsoft.com/office/drawing/2014/main" id="{C4CDA17D-1D18-1ECC-B5E2-75C1BD4B3CB5}"/>
              </a:ext>
            </a:extLst>
          </p:cNvPr>
          <p:cNvSpPr txBox="1"/>
          <p:nvPr/>
        </p:nvSpPr>
        <p:spPr>
          <a:xfrm>
            <a:off x="3429000" y="4229100"/>
            <a:ext cx="11353800" cy="198772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Tingnan</a:t>
            </a:r>
            <a:r>
              <a:rPr lang="en-US" sz="4000" dirty="0">
                <a:solidFill>
                  <a:srgbClr val="1A2C00"/>
                </a:solidFill>
                <a:latin typeface="Avenir Next Medium" panose="020B0503020202020204" pitchFamily="34" charset="0"/>
                <a:ea typeface="Noto Sans Bold"/>
                <a:cs typeface="Noto Sans Bold"/>
                <a:sym typeface="Noto Sans Bold"/>
              </a:rPr>
              <a:t> na ang </a:t>
            </a:r>
            <a:r>
              <a:rPr lang="en-US" sz="4000" dirty="0" err="1">
                <a:solidFill>
                  <a:srgbClr val="1A2C00"/>
                </a:solidFill>
                <a:latin typeface="Avenir Next Medium" panose="020B0503020202020204" pitchFamily="34" charset="0"/>
                <a:ea typeface="Noto Sans Bold"/>
                <a:cs typeface="Noto Sans Bold"/>
                <a:sym typeface="Noto Sans Bold"/>
              </a:rPr>
              <a:t>babasahing</a:t>
            </a:r>
            <a:r>
              <a:rPr lang="en-US" sz="4000" dirty="0">
                <a:solidFill>
                  <a:srgbClr val="1A2C00"/>
                </a:solidFill>
                <a:latin typeface="Avenir Next Medium" panose="020B0503020202020204" pitchFamily="34" charset="0"/>
                <a:ea typeface="Noto Sans Bold"/>
                <a:cs typeface="Noto Sans Bold"/>
                <a:sym typeface="Noto Sans Bold"/>
              </a:rPr>
              <a:t> may </a:t>
            </a:r>
            <a:r>
              <a:rPr lang="en-US" sz="4000" dirty="0" err="1">
                <a:solidFill>
                  <a:srgbClr val="1A2C00"/>
                </a:solidFill>
                <a:latin typeface="Avenir Next Medium" panose="020B0503020202020204" pitchFamily="34" charset="0"/>
                <a:ea typeface="Noto Sans Bold"/>
                <a:cs typeface="Noto Sans Bold"/>
                <a:sym typeface="Noto Sans Bold"/>
              </a:rPr>
              <a:t>kinalaman</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pagiging</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katiwala</a:t>
            </a:r>
            <a:r>
              <a:rPr lang="en-US" sz="4000" dirty="0">
                <a:solidFill>
                  <a:srgbClr val="1A2C00"/>
                </a:solidFill>
                <a:latin typeface="Avenir Next Medium" panose="020B0503020202020204" pitchFamily="34" charset="0"/>
                <a:ea typeface="Noto Sans Bold"/>
                <a:cs typeface="Noto Sans Bold"/>
                <a:sym typeface="Noto Sans Bold"/>
              </a:rPr>
              <a:t> ay </a:t>
            </a:r>
            <a:r>
              <a:rPr lang="en-US" sz="4000" dirty="0" err="1">
                <a:solidFill>
                  <a:srgbClr val="1A2C00"/>
                </a:solidFill>
                <a:latin typeface="Avenir Next Medium" panose="020B0503020202020204" pitchFamily="34" charset="0"/>
                <a:ea typeface="Noto Sans Bold"/>
                <a:cs typeface="Noto Sans Bold"/>
                <a:sym typeface="Noto Sans Bold"/>
              </a:rPr>
              <a:t>pinamimigay</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pana</a:t>
            </a:r>
            <a:r>
              <a:rPr lang="en-US" sz="4000" dirty="0">
                <a:solidFill>
                  <a:srgbClr val="1A2C00"/>
                </a:solidFill>
                <a:latin typeface="Avenir Next Medium" panose="020B0503020202020204" pitchFamily="34" charset="0"/>
                <a:ea typeface="Noto Sans Bold"/>
                <a:cs typeface="Noto Sans Bold"/>
                <a:sym typeface="Noto Sans Bold"/>
              </a:rPr>
              <a:t>-panahon.</a:t>
            </a:r>
          </a:p>
        </p:txBody>
      </p:sp>
      <p:sp>
        <p:nvSpPr>
          <p:cNvPr id="16" name="TextBox 11">
            <a:extLst>
              <a:ext uri="{FF2B5EF4-FFF2-40B4-BE49-F238E27FC236}">
                <a16:creationId xmlns:a16="http://schemas.microsoft.com/office/drawing/2014/main" id="{612D8390-3562-786B-35CD-6AE8EF2BD7EB}"/>
              </a:ext>
            </a:extLst>
          </p:cNvPr>
          <p:cNvSpPr txBox="1"/>
          <p:nvPr/>
        </p:nvSpPr>
        <p:spPr>
          <a:xfrm>
            <a:off x="3494338" y="6165875"/>
            <a:ext cx="11288462" cy="132087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Pasiglahin</a:t>
            </a:r>
            <a:r>
              <a:rPr lang="en-US" sz="4000" dirty="0">
                <a:solidFill>
                  <a:srgbClr val="1A2C00"/>
                </a:solidFill>
                <a:latin typeface="Avenir Next Medium" panose="020B0503020202020204" pitchFamily="34" charset="0"/>
                <a:ea typeface="Noto Sans Bold"/>
                <a:cs typeface="Noto Sans Bold"/>
                <a:sym typeface="Noto Sans Bold"/>
              </a:rPr>
              <a:t> ang </a:t>
            </a:r>
            <a:r>
              <a:rPr lang="en-US" sz="4000" dirty="0" err="1">
                <a:solidFill>
                  <a:srgbClr val="1A2C00"/>
                </a:solidFill>
                <a:latin typeface="Avenir Next Medium" panose="020B0503020202020204" pitchFamily="34" charset="0"/>
                <a:ea typeface="Noto Sans Bold"/>
                <a:cs typeface="Noto Sans Bold"/>
                <a:sym typeface="Noto Sans Bold"/>
              </a:rPr>
              <a:t>paggamit</a:t>
            </a:r>
            <a:r>
              <a:rPr lang="en-US" sz="4000" dirty="0">
                <a:solidFill>
                  <a:srgbClr val="1A2C00"/>
                </a:solidFill>
                <a:latin typeface="Avenir Next Medium" panose="020B0503020202020204" pitchFamily="34" charset="0"/>
                <a:ea typeface="Noto Sans Bold"/>
                <a:cs typeface="Noto Sans Bold"/>
                <a:sym typeface="Noto Sans Bold"/>
              </a:rPr>
              <a:t> ng mga </a:t>
            </a:r>
            <a:r>
              <a:rPr lang="en-US" sz="4000" dirty="0" err="1">
                <a:solidFill>
                  <a:srgbClr val="1A2C00"/>
                </a:solidFill>
                <a:latin typeface="Avenir Next Medium" panose="020B0503020202020204" pitchFamily="34" charset="0"/>
                <a:ea typeface="Noto Sans Bold"/>
                <a:cs typeface="Noto Sans Bold"/>
                <a:sym typeface="Noto Sans Bold"/>
              </a:rPr>
              <a:t>sobre</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ikapu</a:t>
            </a:r>
            <a:r>
              <a:rPr lang="en-US" sz="4000" dirty="0">
                <a:solidFill>
                  <a:srgbClr val="1A2C00"/>
                </a:solidFill>
                <a:latin typeface="Avenir Next Medium" panose="020B0503020202020204" pitchFamily="34" charset="0"/>
                <a:ea typeface="Noto Sans Bold"/>
                <a:cs typeface="Noto Sans Bold"/>
                <a:sym typeface="Noto Sans Bold"/>
              </a:rPr>
              <a:t> at </a:t>
            </a:r>
            <a:r>
              <a:rPr lang="en-US" sz="4000" dirty="0" err="1">
                <a:solidFill>
                  <a:srgbClr val="1A2C00"/>
                </a:solidFill>
                <a:latin typeface="Avenir Next Medium" panose="020B0503020202020204" pitchFamily="34" charset="0"/>
                <a:ea typeface="Noto Sans Bold"/>
                <a:cs typeface="Noto Sans Bold"/>
                <a:sym typeface="Noto Sans Bold"/>
              </a:rPr>
              <a:t>hando</a:t>
            </a:r>
            <a:endParaRPr lang="en-US" sz="4000" dirty="0">
              <a:solidFill>
                <a:srgbClr val="1A2C00"/>
              </a:solidFill>
              <a:latin typeface="Avenir Next Medium" panose="020B0503020202020204" pitchFamily="34" charset="0"/>
              <a:ea typeface="Noto Sans Bold"/>
              <a:cs typeface="Noto Sans Bold"/>
              <a:sym typeface="Noto Sans Bold"/>
            </a:endParaRPr>
          </a:p>
        </p:txBody>
      </p:sp>
      <p:sp>
        <p:nvSpPr>
          <p:cNvPr id="17" name="TextBox 11">
            <a:extLst>
              <a:ext uri="{FF2B5EF4-FFF2-40B4-BE49-F238E27FC236}">
                <a16:creationId xmlns:a16="http://schemas.microsoft.com/office/drawing/2014/main" id="{89E77D2C-E4E7-8A3E-EAF5-B8262A90DCCC}"/>
              </a:ext>
            </a:extLst>
          </p:cNvPr>
          <p:cNvSpPr txBox="1"/>
          <p:nvPr/>
        </p:nvSpPr>
        <p:spPr>
          <a:xfrm>
            <a:off x="4239843" y="7632626"/>
            <a:ext cx="9552357" cy="132087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Tumulong</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pagpapanukala</a:t>
            </a:r>
            <a:r>
              <a:rPr lang="en-US" sz="4000" dirty="0">
                <a:solidFill>
                  <a:srgbClr val="1A2C00"/>
                </a:solidFill>
                <a:latin typeface="Avenir Next Medium" panose="020B0503020202020204" pitchFamily="34" charset="0"/>
                <a:ea typeface="Noto Sans Bold"/>
                <a:cs typeface="Noto Sans Bold"/>
                <a:sym typeface="Noto Sans Bold"/>
              </a:rPr>
              <a:t> ng </a:t>
            </a:r>
            <a:r>
              <a:rPr lang="en-US" sz="4000" dirty="0" err="1">
                <a:solidFill>
                  <a:srgbClr val="1A2C00"/>
                </a:solidFill>
                <a:latin typeface="Avenir Next Medium" panose="020B0503020202020204" pitchFamily="34" charset="0"/>
                <a:ea typeface="Noto Sans Bold"/>
                <a:cs typeface="Noto Sans Bold"/>
                <a:sym typeface="Noto Sans Bold"/>
              </a:rPr>
              <a:t>paghahandog</a:t>
            </a:r>
            <a:r>
              <a:rPr lang="en-US" sz="4000" dirty="0">
                <a:solidFill>
                  <a:srgbClr val="1A2C00"/>
                </a:solidFill>
                <a:latin typeface="Avenir Next Medium" panose="020B0503020202020204" pitchFamily="34" charset="0"/>
                <a:ea typeface="Noto Sans Bold"/>
                <a:cs typeface="Noto Sans Bold"/>
                <a:sym typeface="Noto Sans Bold"/>
              </a:rPr>
              <a:t>.</a:t>
            </a:r>
          </a:p>
        </p:txBody>
      </p:sp>
    </p:spTree>
    <p:extLst>
      <p:ext uri="{BB962C8B-B14F-4D97-AF65-F5344CB8AC3E}">
        <p14:creationId xmlns:p14="http://schemas.microsoft.com/office/powerpoint/2010/main" val="332111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4B1FB-E2F4-3C08-987A-699FB922071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8AB6336-AD44-9425-5089-B5A1A2125C5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A5968D9F-295F-86F8-06AC-39A94293FFA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1CF66E07-3C0F-8076-9714-865AFD1067F3}"/>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BD0DF72-FDFC-86D4-CA24-D3330385D62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E5A01DE8-AEE5-ADBC-F3F5-18A3C762895E}"/>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4A19222-BBBC-8CDE-1224-7E13FD456731}"/>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AB822EF6-7730-63C2-83BF-19B3B79A0E57}"/>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CHURCH OFFICERS ORIENTATION</a:t>
              </a:r>
            </a:p>
          </p:txBody>
        </p:sp>
      </p:grpSp>
      <p:sp>
        <p:nvSpPr>
          <p:cNvPr id="9" name="AutoShape 9">
            <a:extLst>
              <a:ext uri="{FF2B5EF4-FFF2-40B4-BE49-F238E27FC236}">
                <a16:creationId xmlns:a16="http://schemas.microsoft.com/office/drawing/2014/main" id="{9E8CC53D-04A9-DECB-12A8-C8F6A17CF4E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EC4D0CF2-34DB-7E84-C308-DFEE6EC5BBA9}"/>
              </a:ext>
            </a:extLst>
          </p:cNvPr>
          <p:cNvSpPr txBox="1"/>
          <p:nvPr/>
        </p:nvSpPr>
        <p:spPr>
          <a:xfrm>
            <a:off x="2170247" y="562801"/>
            <a:ext cx="10297452" cy="1482265"/>
          </a:xfrm>
          <a:prstGeom prst="rect">
            <a:avLst/>
          </a:prstGeom>
        </p:spPr>
        <p:txBody>
          <a:bodyPr wrap="square" lIns="0" tIns="0" rIns="0" bIns="0" rtlCol="0" anchor="t">
            <a:spAutoFit/>
          </a:bodyPr>
          <a:lstStyle/>
          <a:p>
            <a:pPr algn="l">
              <a:lnSpc>
                <a:spcPts val="13383"/>
              </a:lnSpc>
            </a:pPr>
            <a:r>
              <a:rPr lang="en-US" sz="7200" spc="334" dirty="0">
                <a:solidFill>
                  <a:srgbClr val="00B050"/>
                </a:solidFill>
                <a:latin typeface="Brans-DemiBold"/>
                <a:ea typeface="Brans-DemiBold"/>
                <a:cs typeface="Brans-DemiBold"/>
                <a:sym typeface="Brans-DemiBold"/>
              </a:rPr>
              <a:t> AREA OF EMPHASIS</a:t>
            </a:r>
          </a:p>
        </p:txBody>
      </p:sp>
      <p:pic>
        <p:nvPicPr>
          <p:cNvPr id="15" name="Picture 14" descr="A green and white logo&#10;&#10;AI-generated content may be incorrect.">
            <a:extLst>
              <a:ext uri="{FF2B5EF4-FFF2-40B4-BE49-F238E27FC236}">
                <a16:creationId xmlns:a16="http://schemas.microsoft.com/office/drawing/2014/main" id="{EF119AD0-1CBD-FFAE-2BA9-F893697C07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0" name="TextBox 11">
            <a:extLst>
              <a:ext uri="{FF2B5EF4-FFF2-40B4-BE49-F238E27FC236}">
                <a16:creationId xmlns:a16="http://schemas.microsoft.com/office/drawing/2014/main" id="{F470FA05-E9ED-1F13-5340-AF192064A942}"/>
              </a:ext>
            </a:extLst>
          </p:cNvPr>
          <p:cNvSpPr txBox="1"/>
          <p:nvPr/>
        </p:nvSpPr>
        <p:spPr>
          <a:xfrm>
            <a:off x="2478863" y="2688635"/>
            <a:ext cx="12487981" cy="1351652"/>
          </a:xfrm>
          <a:prstGeom prst="rect">
            <a:avLst/>
          </a:prstGeom>
        </p:spPr>
        <p:txBody>
          <a:bodyPr wrap="square" lIns="0" tIns="0" rIns="0" bIns="0" rtlCol="0" anchor="t">
            <a:spAutoFit/>
          </a:bodyPr>
          <a:lstStyle/>
          <a:p>
            <a:pPr>
              <a:lnSpc>
                <a:spcPts val="5199"/>
              </a:lnSpc>
            </a:pPr>
            <a:r>
              <a:rPr lang="en-US" sz="4800" dirty="0">
                <a:solidFill>
                  <a:srgbClr val="1A2C00"/>
                </a:solidFill>
                <a:latin typeface="Avenir Next Medium" panose="020B0503020202020204" pitchFamily="34" charset="0"/>
                <a:ea typeface="Noto Sans Bold"/>
                <a:cs typeface="Noto Sans Bold"/>
                <a:sym typeface="Noto Sans Bold"/>
              </a:rPr>
              <a:t>KATUWANG NG PASTOR SA MGA BAHAGING ITO:</a:t>
            </a:r>
          </a:p>
        </p:txBody>
      </p:sp>
      <p:pic>
        <p:nvPicPr>
          <p:cNvPr id="11" name="Picture 10" descr="A white cover with green text&#10;&#10;AI-generated content may be incorrect.">
            <a:extLst>
              <a:ext uri="{FF2B5EF4-FFF2-40B4-BE49-F238E27FC236}">
                <a16:creationId xmlns:a16="http://schemas.microsoft.com/office/drawing/2014/main" id="{CE68733C-ED97-6E9E-10A2-ADA713999CB3}"/>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7612580" y="1104120"/>
            <a:ext cx="2528123" cy="853236"/>
          </a:xfrm>
          <a:prstGeom prst="rect">
            <a:avLst/>
          </a:prstGeom>
        </p:spPr>
      </p:pic>
      <p:sp>
        <p:nvSpPr>
          <p:cNvPr id="13" name="Freeform 5">
            <a:extLst>
              <a:ext uri="{FF2B5EF4-FFF2-40B4-BE49-F238E27FC236}">
                <a16:creationId xmlns:a16="http://schemas.microsoft.com/office/drawing/2014/main" id="{D4A16CA6-3402-5FC3-03D8-115BABE5BB70}"/>
              </a:ext>
            </a:extLst>
          </p:cNvPr>
          <p:cNvSpPr/>
          <p:nvPr/>
        </p:nvSpPr>
        <p:spPr>
          <a:xfrm>
            <a:off x="811476" y="2324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8"/>
            <a:stretch>
              <a:fillRect/>
            </a:stretch>
          </a:blipFill>
        </p:spPr>
        <p:txBody>
          <a:bodyPr/>
          <a:lstStyle/>
          <a:p>
            <a:endParaRPr lang="en-US"/>
          </a:p>
        </p:txBody>
      </p:sp>
      <p:sp>
        <p:nvSpPr>
          <p:cNvPr id="14" name="TextBox 11">
            <a:extLst>
              <a:ext uri="{FF2B5EF4-FFF2-40B4-BE49-F238E27FC236}">
                <a16:creationId xmlns:a16="http://schemas.microsoft.com/office/drawing/2014/main" id="{33A88287-8DF1-EE9D-5097-A1BF51226FE2}"/>
              </a:ext>
            </a:extLst>
          </p:cNvPr>
          <p:cNvSpPr txBox="1"/>
          <p:nvPr/>
        </p:nvSpPr>
        <p:spPr>
          <a:xfrm>
            <a:off x="3429000" y="4229100"/>
            <a:ext cx="11353800" cy="132087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Ibahagi ang mga karanasan ng </a:t>
            </a:r>
            <a:r>
              <a:rPr lang="en-US" sz="4000" dirty="0" err="1">
                <a:solidFill>
                  <a:srgbClr val="1A2C00"/>
                </a:solidFill>
                <a:latin typeface="Avenir Next Medium" panose="020B0503020202020204" pitchFamily="34" charset="0"/>
                <a:ea typeface="Noto Sans Bold"/>
                <a:cs typeface="Noto Sans Bold"/>
                <a:sym typeface="Noto Sans Bold"/>
              </a:rPr>
              <a:t>pagiging</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Katiwala</a:t>
            </a:r>
            <a:r>
              <a:rPr lang="en-US" sz="4000" dirty="0">
                <a:solidFill>
                  <a:srgbClr val="1A2C00"/>
                </a:solidFill>
                <a:latin typeface="Avenir Next Medium" panose="020B0503020202020204" pitchFamily="34" charset="0"/>
                <a:ea typeface="Noto Sans Bold"/>
                <a:cs typeface="Noto Sans Bold"/>
                <a:sym typeface="Noto Sans Bold"/>
              </a:rPr>
              <a:t>.</a:t>
            </a:r>
          </a:p>
        </p:txBody>
      </p:sp>
      <p:sp>
        <p:nvSpPr>
          <p:cNvPr id="16" name="TextBox 11">
            <a:extLst>
              <a:ext uri="{FF2B5EF4-FFF2-40B4-BE49-F238E27FC236}">
                <a16:creationId xmlns:a16="http://schemas.microsoft.com/office/drawing/2014/main" id="{7BEA5103-14B1-E35D-A6E0-6F30B0F2F757}"/>
              </a:ext>
            </a:extLst>
          </p:cNvPr>
          <p:cNvSpPr txBox="1"/>
          <p:nvPr/>
        </p:nvSpPr>
        <p:spPr>
          <a:xfrm>
            <a:off x="3494338" y="5753100"/>
            <a:ext cx="11288462" cy="132087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Pasiglahin</a:t>
            </a:r>
            <a:r>
              <a:rPr lang="en-US" sz="4000" dirty="0">
                <a:solidFill>
                  <a:srgbClr val="1A2C00"/>
                </a:solidFill>
                <a:latin typeface="Avenir Next Medium" panose="020B0503020202020204" pitchFamily="34" charset="0"/>
                <a:ea typeface="Noto Sans Bold"/>
                <a:cs typeface="Noto Sans Bold"/>
                <a:sym typeface="Noto Sans Bold"/>
              </a:rPr>
              <a:t> ang </a:t>
            </a:r>
            <a:r>
              <a:rPr lang="en-US" sz="4000" dirty="0" err="1">
                <a:solidFill>
                  <a:srgbClr val="1A2C00"/>
                </a:solidFill>
                <a:latin typeface="Avenir Next Medium" panose="020B0503020202020204" pitchFamily="34" charset="0"/>
                <a:ea typeface="Noto Sans Bold"/>
                <a:cs typeface="Noto Sans Bold"/>
                <a:sym typeface="Noto Sans Bold"/>
              </a:rPr>
              <a:t>paggamit</a:t>
            </a:r>
            <a:r>
              <a:rPr lang="en-US" sz="4000" dirty="0">
                <a:solidFill>
                  <a:srgbClr val="1A2C00"/>
                </a:solidFill>
                <a:latin typeface="Avenir Next Medium" panose="020B0503020202020204" pitchFamily="34" charset="0"/>
                <a:ea typeface="Noto Sans Bold"/>
                <a:cs typeface="Noto Sans Bold"/>
                <a:sym typeface="Noto Sans Bold"/>
              </a:rPr>
              <a:t> ng mga </a:t>
            </a:r>
            <a:r>
              <a:rPr lang="en-US" sz="4000" dirty="0" err="1">
                <a:solidFill>
                  <a:srgbClr val="1A2C00"/>
                </a:solidFill>
                <a:latin typeface="Avenir Next Medium" panose="020B0503020202020204" pitchFamily="34" charset="0"/>
                <a:ea typeface="Noto Sans Bold"/>
                <a:cs typeface="Noto Sans Bold"/>
                <a:sym typeface="Noto Sans Bold"/>
              </a:rPr>
              <a:t>sobre</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ikapu</a:t>
            </a:r>
            <a:r>
              <a:rPr lang="en-US" sz="4000" dirty="0">
                <a:solidFill>
                  <a:srgbClr val="1A2C00"/>
                </a:solidFill>
                <a:latin typeface="Avenir Next Medium" panose="020B0503020202020204" pitchFamily="34" charset="0"/>
                <a:ea typeface="Noto Sans Bold"/>
                <a:cs typeface="Noto Sans Bold"/>
                <a:sym typeface="Noto Sans Bold"/>
              </a:rPr>
              <a:t> at </a:t>
            </a:r>
            <a:r>
              <a:rPr lang="en-US" sz="4000" dirty="0" err="1">
                <a:solidFill>
                  <a:srgbClr val="1A2C00"/>
                </a:solidFill>
                <a:latin typeface="Avenir Next Medium" panose="020B0503020202020204" pitchFamily="34" charset="0"/>
                <a:ea typeface="Noto Sans Bold"/>
                <a:cs typeface="Noto Sans Bold"/>
                <a:sym typeface="Noto Sans Bold"/>
              </a:rPr>
              <a:t>handog</a:t>
            </a:r>
            <a:r>
              <a:rPr lang="en-US" sz="4000" dirty="0">
                <a:solidFill>
                  <a:srgbClr val="1A2C00"/>
                </a:solidFill>
                <a:latin typeface="Avenir Next Medium" panose="020B0503020202020204" pitchFamily="34" charset="0"/>
                <a:ea typeface="Noto Sans Bold"/>
                <a:cs typeface="Noto Sans Bold"/>
                <a:sym typeface="Noto Sans Bold"/>
              </a:rPr>
              <a:t>.</a:t>
            </a:r>
          </a:p>
        </p:txBody>
      </p:sp>
      <p:sp>
        <p:nvSpPr>
          <p:cNvPr id="17" name="TextBox 11">
            <a:extLst>
              <a:ext uri="{FF2B5EF4-FFF2-40B4-BE49-F238E27FC236}">
                <a16:creationId xmlns:a16="http://schemas.microsoft.com/office/drawing/2014/main" id="{0553377E-E406-EC40-1FE5-E68A8F90C868}"/>
              </a:ext>
            </a:extLst>
          </p:cNvPr>
          <p:cNvSpPr txBox="1"/>
          <p:nvPr/>
        </p:nvSpPr>
        <p:spPr>
          <a:xfrm>
            <a:off x="4239843" y="7353300"/>
            <a:ext cx="9552357" cy="1987724"/>
          </a:xfrm>
          <a:prstGeom prst="rect">
            <a:avLst/>
          </a:prstGeom>
        </p:spPr>
        <p:txBody>
          <a:bodyPr wrap="square" lIns="0" tIns="0" rIns="0" bIns="0" rtlCol="0" anchor="t">
            <a:spAutoFit/>
          </a:bodyPr>
          <a:lstStyle/>
          <a:p>
            <a:pPr>
              <a:lnSpc>
                <a:spcPts val="5199"/>
              </a:lnSpc>
            </a:pPr>
            <a:r>
              <a:rPr lang="en-US" sz="4000" dirty="0">
                <a:solidFill>
                  <a:srgbClr val="1A2C00"/>
                </a:solidFill>
                <a:latin typeface="Avenir Next Medium" panose="020B0503020202020204" pitchFamily="34" charset="0"/>
                <a:ea typeface="Noto Sans Bold"/>
                <a:cs typeface="Noto Sans Bold"/>
                <a:sym typeface="Noto Sans Bold"/>
              </a:rPr>
              <a:t>* May patuloy na pangangailangan para sa </a:t>
            </a:r>
            <a:r>
              <a:rPr lang="en-US" sz="4000" dirty="0" err="1">
                <a:solidFill>
                  <a:srgbClr val="1A2C00"/>
                </a:solidFill>
                <a:latin typeface="Avenir Next Medium" panose="020B0503020202020204" pitchFamily="34" charset="0"/>
                <a:ea typeface="Noto Sans Bold"/>
                <a:cs typeface="Noto Sans Bold"/>
                <a:sym typeface="Noto Sans Bold"/>
              </a:rPr>
              <a:t>palagian</a:t>
            </a:r>
            <a:r>
              <a:rPr lang="en-US" sz="4000" dirty="0">
                <a:solidFill>
                  <a:srgbClr val="1A2C00"/>
                </a:solidFill>
                <a:latin typeface="Avenir Next Medium" panose="020B0503020202020204" pitchFamily="34" charset="0"/>
                <a:ea typeface="Noto Sans Bold"/>
                <a:cs typeface="Noto Sans Bold"/>
                <a:sym typeface="Noto Sans Bold"/>
              </a:rPr>
              <a:t> at </a:t>
            </a:r>
            <a:r>
              <a:rPr lang="en-US" sz="4000" dirty="0" err="1">
                <a:solidFill>
                  <a:srgbClr val="1A2C00"/>
                </a:solidFill>
                <a:latin typeface="Avenir Next Medium" panose="020B0503020202020204" pitchFamily="34" charset="0"/>
                <a:ea typeface="Noto Sans Bold"/>
                <a:cs typeface="Noto Sans Bold"/>
                <a:sym typeface="Noto Sans Bold"/>
              </a:rPr>
              <a:t>matatag</a:t>
            </a:r>
            <a:r>
              <a:rPr lang="en-US" sz="4000" dirty="0">
                <a:solidFill>
                  <a:srgbClr val="1A2C00"/>
                </a:solidFill>
                <a:latin typeface="Avenir Next Medium" panose="020B0503020202020204" pitchFamily="34" charset="0"/>
                <a:ea typeface="Noto Sans Bold"/>
                <a:cs typeface="Noto Sans Bold"/>
                <a:sym typeface="Noto Sans Bold"/>
              </a:rPr>
              <a:t> na pagbibigay </a:t>
            </a:r>
            <a:r>
              <a:rPr lang="en-US" sz="4000" dirty="0" err="1">
                <a:solidFill>
                  <a:srgbClr val="1A2C00"/>
                </a:solidFill>
                <a:latin typeface="Avenir Next Medium" panose="020B0503020202020204" pitchFamily="34" charset="0"/>
                <a:ea typeface="Noto Sans Bold"/>
                <a:cs typeface="Noto Sans Bold"/>
                <a:sym typeface="Noto Sans Bold"/>
              </a:rPr>
              <a:t>diin</a:t>
            </a:r>
            <a:r>
              <a:rPr lang="en-US" sz="4000" dirty="0">
                <a:solidFill>
                  <a:srgbClr val="1A2C00"/>
                </a:solidFill>
                <a:latin typeface="Avenir Next Medium" panose="020B0503020202020204" pitchFamily="34" charset="0"/>
                <a:ea typeface="Noto Sans Bold"/>
                <a:cs typeface="Noto Sans Bold"/>
                <a:sym typeface="Noto Sans Bold"/>
              </a:rPr>
              <a:t> sa </a:t>
            </a:r>
            <a:r>
              <a:rPr lang="en-US" sz="4000" dirty="0" err="1">
                <a:solidFill>
                  <a:srgbClr val="1A2C00"/>
                </a:solidFill>
                <a:latin typeface="Avenir Next Medium" panose="020B0503020202020204" pitchFamily="34" charset="0"/>
                <a:ea typeface="Noto Sans Bold"/>
                <a:cs typeface="Noto Sans Bold"/>
                <a:sym typeface="Noto Sans Bold"/>
              </a:rPr>
              <a:t>pagiging</a:t>
            </a:r>
            <a:r>
              <a:rPr lang="en-US" sz="4000" dirty="0">
                <a:solidFill>
                  <a:srgbClr val="1A2C00"/>
                </a:solidFill>
                <a:latin typeface="Avenir Next Medium" panose="020B0503020202020204" pitchFamily="34" charset="0"/>
                <a:ea typeface="Noto Sans Bold"/>
                <a:cs typeface="Noto Sans Bold"/>
                <a:sym typeface="Noto Sans Bold"/>
              </a:rPr>
              <a:t> </a:t>
            </a:r>
            <a:r>
              <a:rPr lang="en-US" sz="4000" dirty="0" err="1">
                <a:solidFill>
                  <a:srgbClr val="1A2C00"/>
                </a:solidFill>
                <a:latin typeface="Avenir Next Medium" panose="020B0503020202020204" pitchFamily="34" charset="0"/>
                <a:ea typeface="Noto Sans Bold"/>
                <a:cs typeface="Noto Sans Bold"/>
                <a:sym typeface="Noto Sans Bold"/>
              </a:rPr>
              <a:t>tapat</a:t>
            </a:r>
            <a:r>
              <a:rPr lang="en-US" sz="4000" dirty="0">
                <a:solidFill>
                  <a:srgbClr val="1A2C00"/>
                </a:solidFill>
                <a:latin typeface="Avenir Next Medium" panose="020B0503020202020204" pitchFamily="34" charset="0"/>
                <a:ea typeface="Noto Sans Bold"/>
                <a:cs typeface="Noto Sans Bold"/>
                <a:sym typeface="Noto Sans Bold"/>
              </a:rPr>
              <a:t> na </a:t>
            </a:r>
            <a:r>
              <a:rPr lang="en-US" sz="4000" dirty="0" err="1">
                <a:solidFill>
                  <a:srgbClr val="1A2C00"/>
                </a:solidFill>
                <a:latin typeface="Avenir Next Medium" panose="020B0503020202020204" pitchFamily="34" charset="0"/>
                <a:ea typeface="Noto Sans Bold"/>
                <a:cs typeface="Noto Sans Bold"/>
                <a:sym typeface="Noto Sans Bold"/>
              </a:rPr>
              <a:t>katiwala</a:t>
            </a:r>
            <a:r>
              <a:rPr lang="en-US" sz="4000" dirty="0">
                <a:solidFill>
                  <a:srgbClr val="1A2C00"/>
                </a:solidFill>
                <a:latin typeface="Avenir Next Medium" panose="020B0503020202020204" pitchFamily="34" charset="0"/>
                <a:ea typeface="Noto Sans Bold"/>
                <a:cs typeface="Noto Sans Bold"/>
                <a:sym typeface="Noto Sans Bold"/>
              </a:rPr>
              <a:t>.</a:t>
            </a:r>
          </a:p>
        </p:txBody>
      </p:sp>
    </p:spTree>
    <p:extLst>
      <p:ext uri="{BB962C8B-B14F-4D97-AF65-F5344CB8AC3E}">
        <p14:creationId xmlns:p14="http://schemas.microsoft.com/office/powerpoint/2010/main" val="6533498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56095-4467-0290-F62B-2FD4CCFC28E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04A28B-890A-04EA-3F6B-99DC2D665560}"/>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C4C9584E-DDDB-7319-7A90-D3F19E1AEA3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6413307-6048-4D9D-C8D3-DE5AD6A60F52}"/>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96D3DD4-9304-0860-CBCA-8D4E2E53A57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grpSp>
        <p:nvGrpSpPr>
          <p:cNvPr id="6" name="Group 6">
            <a:extLst>
              <a:ext uri="{FF2B5EF4-FFF2-40B4-BE49-F238E27FC236}">
                <a16:creationId xmlns:a16="http://schemas.microsoft.com/office/drawing/2014/main" id="{B4F075AC-6C4B-3C93-173F-26B466997950}"/>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000B5319-FE90-156F-DD22-3A9FAA6BDFF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3C030A8E-8237-264D-7641-B3808C1D345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8DA4A4AD-0A0A-9BB7-D3EE-CD9E715E63C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a:extLst>
              <a:ext uri="{FF2B5EF4-FFF2-40B4-BE49-F238E27FC236}">
                <a16:creationId xmlns:a16="http://schemas.microsoft.com/office/drawing/2014/main" id="{E69B7333-1745-53A5-0C8B-E54EDCCF5C8C}"/>
              </a:ext>
            </a:extLst>
          </p:cNvPr>
          <p:cNvSpPr/>
          <p:nvPr/>
        </p:nvSpPr>
        <p:spPr>
          <a:xfrm>
            <a:off x="990600" y="3815901"/>
            <a:ext cx="799576" cy="2470599"/>
          </a:xfrm>
          <a:custGeom>
            <a:avLst/>
            <a:gdLst/>
            <a:ahLst/>
            <a:cxnLst/>
            <a:rect l="l" t="t" r="r" b="b"/>
            <a:pathLst>
              <a:path w="799576" h="2470599">
                <a:moveTo>
                  <a:pt x="0" y="0"/>
                </a:moveTo>
                <a:lnTo>
                  <a:pt x="799575" y="0"/>
                </a:lnTo>
                <a:lnTo>
                  <a:pt x="799575" y="2470599"/>
                </a:lnTo>
                <a:lnTo>
                  <a:pt x="0" y="24705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AutoShape 11">
            <a:extLst>
              <a:ext uri="{FF2B5EF4-FFF2-40B4-BE49-F238E27FC236}">
                <a16:creationId xmlns:a16="http://schemas.microsoft.com/office/drawing/2014/main" id="{CE4DA3C2-4337-8AE0-204B-DDB08CEA5743}"/>
              </a:ext>
            </a:extLst>
          </p:cNvPr>
          <p:cNvSpPr/>
          <p:nvPr/>
        </p:nvSpPr>
        <p:spPr>
          <a:xfrm>
            <a:off x="2895600" y="2846071"/>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FEF41CA0-C082-D71D-F13B-9902F91FF919}"/>
              </a:ext>
            </a:extLst>
          </p:cNvPr>
          <p:cNvSpPr txBox="1"/>
          <p:nvPr/>
        </p:nvSpPr>
        <p:spPr>
          <a:xfrm>
            <a:off x="4425605" y="720380"/>
            <a:ext cx="10710378" cy="1525354"/>
          </a:xfrm>
          <a:prstGeom prst="rect">
            <a:avLst/>
          </a:prstGeom>
        </p:spPr>
        <p:txBody>
          <a:bodyPr wrap="square" lIns="0" tIns="0" rIns="0" bIns="0" rtlCol="0" anchor="t">
            <a:spAutoFit/>
          </a:bodyPr>
          <a:lstStyle/>
          <a:p>
            <a:pPr algn="l">
              <a:lnSpc>
                <a:spcPts val="13383"/>
              </a:lnSpc>
            </a:pPr>
            <a:r>
              <a:rPr lang="en-US" sz="8800" spc="334" dirty="0">
                <a:solidFill>
                  <a:srgbClr val="31403D"/>
                </a:solidFill>
                <a:latin typeface="Brans-DemiBold"/>
                <a:ea typeface="Brans-DemiBold"/>
                <a:cs typeface="Brans-DemiBold"/>
                <a:sym typeface="Brans-DemiBold"/>
              </a:rPr>
              <a:t>DAILY SPIRITUAL EMPOWERMENT</a:t>
            </a:r>
          </a:p>
        </p:txBody>
      </p:sp>
      <p:sp>
        <p:nvSpPr>
          <p:cNvPr id="13" name="TextBox 11">
            <a:extLst>
              <a:ext uri="{FF2B5EF4-FFF2-40B4-BE49-F238E27FC236}">
                <a16:creationId xmlns:a16="http://schemas.microsoft.com/office/drawing/2014/main" id="{7651FE78-F130-5E11-F041-3E3E1A547E71}"/>
              </a:ext>
            </a:extLst>
          </p:cNvPr>
          <p:cNvSpPr txBox="1"/>
          <p:nvPr/>
        </p:nvSpPr>
        <p:spPr>
          <a:xfrm>
            <a:off x="3251453" y="2569359"/>
            <a:ext cx="12064501" cy="5321970"/>
          </a:xfrm>
          <a:prstGeom prst="rect">
            <a:avLst/>
          </a:prstGeom>
        </p:spPr>
        <p:txBody>
          <a:bodyPr wrap="square" lIns="0" tIns="0" rIns="0" bIns="0" rtlCol="0" anchor="t">
            <a:spAutoFit/>
          </a:bodyPr>
          <a:lstStyle/>
          <a:p>
            <a:pPr>
              <a:lnSpc>
                <a:spcPts val="5199"/>
              </a:lnSpc>
            </a:pPr>
            <a:r>
              <a:rPr lang="en-US" sz="4000" b="1" dirty="0">
                <a:solidFill>
                  <a:srgbClr val="1A2C00"/>
                </a:solidFill>
                <a:latin typeface="Avenir Next Medium" panose="020B0503020202020204" pitchFamily="34" charset="0"/>
                <a:ea typeface="Noto Sans Bold"/>
                <a:cs typeface="Noto Sans Bold"/>
                <a:sym typeface="Noto Sans Bold"/>
              </a:rPr>
              <a:t>Daily Spiritual Empowerment is to nurture a living, consistent relationship with God that shapes the believer’s understanding that everything belongs to God. Through daily communion prayer, Bible study, and reflection, the steward is spiritually strengthened to faithfully manage time, talents, treasures, and body according to God’s will, not human impulse.</a:t>
            </a:r>
          </a:p>
        </p:txBody>
      </p:sp>
      <p:pic>
        <p:nvPicPr>
          <p:cNvPr id="14" name="Picture 13" descr="A white cover with green text&#10;&#10;AI-generated content may be incorrect.">
            <a:extLst>
              <a:ext uri="{FF2B5EF4-FFF2-40B4-BE49-F238E27FC236}">
                <a16:creationId xmlns:a16="http://schemas.microsoft.com/office/drawing/2014/main" id="{7F9B797E-4C85-D34B-B7C8-F939A2C458C5}"/>
              </a:ext>
            </a:extLst>
          </p:cNvPr>
          <p:cNvPicPr>
            <a:picLocks noChangeAspect="1"/>
          </p:cNvPicPr>
          <p:nvPr/>
        </p:nvPicPr>
        <p:blipFill>
          <a:blip r:embed="rId9">
            <a:extLst>
              <a:ext uri="{28A0092B-C50C-407E-A947-70E740481C1C}">
                <a14:useLocalDpi xmlns:a14="http://schemas.microsoft.com/office/drawing/2010/main" val="0"/>
              </a:ext>
            </a:extLst>
          </a:blip>
          <a:srcRect l="9870" t="25906" r="75466" b="66176"/>
          <a:stretch>
            <a:fillRect/>
          </a:stretch>
        </p:blipFill>
        <p:spPr>
          <a:xfrm>
            <a:off x="152400" y="2156664"/>
            <a:ext cx="2528123" cy="853236"/>
          </a:xfrm>
          <a:prstGeom prst="rect">
            <a:avLst/>
          </a:prstGeom>
        </p:spPr>
      </p:pic>
      <p:pic>
        <p:nvPicPr>
          <p:cNvPr id="15" name="Picture 14" descr="A green and white logo&#10;&#10;AI-generated content may be incorrect.">
            <a:extLst>
              <a:ext uri="{FF2B5EF4-FFF2-40B4-BE49-F238E27FC236}">
                <a16:creationId xmlns:a16="http://schemas.microsoft.com/office/drawing/2014/main" id="{F4609CE0-A433-5544-5CFC-2F63DB175A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6" name="Freeform 5">
            <a:extLst>
              <a:ext uri="{FF2B5EF4-FFF2-40B4-BE49-F238E27FC236}">
                <a16:creationId xmlns:a16="http://schemas.microsoft.com/office/drawing/2014/main" id="{189A3540-9B73-3FDF-7B70-6239E81EC64F}"/>
              </a:ext>
            </a:extLst>
          </p:cNvPr>
          <p:cNvSpPr/>
          <p:nvPr/>
        </p:nvSpPr>
        <p:spPr>
          <a:xfrm>
            <a:off x="2082800" y="800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11"/>
            <a:stretch>
              <a:fillRect/>
            </a:stretch>
          </a:blipFill>
        </p:spPr>
        <p:txBody>
          <a:bodyPr/>
          <a:lstStyle/>
          <a:p>
            <a:endParaRPr lang="en-US"/>
          </a:p>
        </p:txBody>
      </p:sp>
    </p:spTree>
    <p:extLst>
      <p:ext uri="{BB962C8B-B14F-4D97-AF65-F5344CB8AC3E}">
        <p14:creationId xmlns:p14="http://schemas.microsoft.com/office/powerpoint/2010/main" val="435502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E8061-8BC8-73B4-3B2B-A3C9FDC4AD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6D5BC10-0ABD-2275-9AC9-A9A78BECED24}"/>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47FDCD8D-7E46-3F45-FEC9-D308E5013C1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11E40984-3C52-574E-C1F4-E6873CA29436}"/>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A6C3FA6B-C173-37B7-69E2-4BC7185D192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sp>
        <p:nvSpPr>
          <p:cNvPr id="9" name="AutoShape 9">
            <a:extLst>
              <a:ext uri="{FF2B5EF4-FFF2-40B4-BE49-F238E27FC236}">
                <a16:creationId xmlns:a16="http://schemas.microsoft.com/office/drawing/2014/main" id="{EFB988E2-2A99-7D8A-256B-50E615A5D78E}"/>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D2A29E2B-99CD-A25C-F589-9345C2B84494}"/>
              </a:ext>
            </a:extLst>
          </p:cNvPr>
          <p:cNvSpPr/>
          <p:nvPr/>
        </p:nvSpPr>
        <p:spPr>
          <a:xfrm>
            <a:off x="2895600" y="2846071"/>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BF3E1E7C-D1E6-BC5D-8B46-148B7677CAD2}"/>
              </a:ext>
            </a:extLst>
          </p:cNvPr>
          <p:cNvSpPr txBox="1"/>
          <p:nvPr/>
        </p:nvSpPr>
        <p:spPr>
          <a:xfrm>
            <a:off x="4425605" y="720380"/>
            <a:ext cx="10710378" cy="1525354"/>
          </a:xfrm>
          <a:prstGeom prst="rect">
            <a:avLst/>
          </a:prstGeom>
        </p:spPr>
        <p:txBody>
          <a:bodyPr wrap="square" lIns="0" tIns="0" rIns="0" bIns="0" rtlCol="0" anchor="t">
            <a:spAutoFit/>
          </a:bodyPr>
          <a:lstStyle/>
          <a:p>
            <a:pPr algn="l">
              <a:lnSpc>
                <a:spcPts val="13383"/>
              </a:lnSpc>
            </a:pPr>
            <a:r>
              <a:rPr lang="en-US" sz="8800" spc="334" dirty="0">
                <a:solidFill>
                  <a:srgbClr val="31403D"/>
                </a:solidFill>
                <a:latin typeface="Brans-DemiBold"/>
                <a:ea typeface="Brans-DemiBold"/>
                <a:cs typeface="Brans-DemiBold"/>
                <a:sym typeface="Brans-DemiBold"/>
              </a:rPr>
              <a:t>DAILY SPIRITUAL EMPOWERMENT</a:t>
            </a:r>
          </a:p>
        </p:txBody>
      </p:sp>
      <p:pic>
        <p:nvPicPr>
          <p:cNvPr id="14" name="Picture 13" descr="A white cover with green text&#10;&#10;AI-generated content may be incorrect.">
            <a:extLst>
              <a:ext uri="{FF2B5EF4-FFF2-40B4-BE49-F238E27FC236}">
                <a16:creationId xmlns:a16="http://schemas.microsoft.com/office/drawing/2014/main" id="{341C0A5F-6582-F894-2AA4-92D1DA15A4FF}"/>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152400" y="2156664"/>
            <a:ext cx="2528123" cy="853236"/>
          </a:xfrm>
          <a:prstGeom prst="rect">
            <a:avLst/>
          </a:prstGeom>
        </p:spPr>
      </p:pic>
      <p:pic>
        <p:nvPicPr>
          <p:cNvPr id="15" name="Picture 14" descr="A green and white logo&#10;&#10;AI-generated content may be incorrect.">
            <a:extLst>
              <a:ext uri="{FF2B5EF4-FFF2-40B4-BE49-F238E27FC236}">
                <a16:creationId xmlns:a16="http://schemas.microsoft.com/office/drawing/2014/main" id="{C787C52B-5303-2A9D-9341-F65A1E5A71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6" name="Freeform 5">
            <a:extLst>
              <a:ext uri="{FF2B5EF4-FFF2-40B4-BE49-F238E27FC236}">
                <a16:creationId xmlns:a16="http://schemas.microsoft.com/office/drawing/2014/main" id="{BB2FE01E-8DFB-3541-EE55-69D50926EBB5}"/>
              </a:ext>
            </a:extLst>
          </p:cNvPr>
          <p:cNvSpPr/>
          <p:nvPr/>
        </p:nvSpPr>
        <p:spPr>
          <a:xfrm>
            <a:off x="2082800" y="800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9"/>
            <a:stretch>
              <a:fillRect/>
            </a:stretch>
          </a:blipFill>
        </p:spPr>
        <p:txBody>
          <a:bodyPr/>
          <a:lstStyle/>
          <a:p>
            <a:endParaRPr lang="en-US"/>
          </a:p>
        </p:txBody>
      </p:sp>
      <p:pic>
        <p:nvPicPr>
          <p:cNvPr id="18" name="Picture 17" descr="A black table with white text&#10;&#10;AI-generated content may be incorrect.">
            <a:extLst>
              <a:ext uri="{FF2B5EF4-FFF2-40B4-BE49-F238E27FC236}">
                <a16:creationId xmlns:a16="http://schemas.microsoft.com/office/drawing/2014/main" id="{BB391F6A-8EF9-3C7F-17F3-5466AA4822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48000" y="2525192"/>
            <a:ext cx="7772400" cy="5657850"/>
          </a:xfrm>
          <a:prstGeom prst="rect">
            <a:avLst/>
          </a:prstGeom>
        </p:spPr>
      </p:pic>
      <p:pic>
        <p:nvPicPr>
          <p:cNvPr id="20" name="Picture 19" descr="A list of religious events&#10;&#10;AI-generated content may be incorrect.">
            <a:extLst>
              <a:ext uri="{FF2B5EF4-FFF2-40B4-BE49-F238E27FC236}">
                <a16:creationId xmlns:a16="http://schemas.microsoft.com/office/drawing/2014/main" id="{F1EC4C01-C5DC-E5D6-156D-6142F8258C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96600" y="2533650"/>
            <a:ext cx="4569342" cy="5657850"/>
          </a:xfrm>
          <a:prstGeom prst="rect">
            <a:avLst/>
          </a:prstGeom>
        </p:spPr>
      </p:pic>
    </p:spTree>
    <p:extLst>
      <p:ext uri="{BB962C8B-B14F-4D97-AF65-F5344CB8AC3E}">
        <p14:creationId xmlns:p14="http://schemas.microsoft.com/office/powerpoint/2010/main" val="326367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115200" y="2967033"/>
            <a:ext cx="1540755" cy="2470599"/>
          </a:xfrm>
          <a:custGeom>
            <a:avLst/>
            <a:gdLst/>
            <a:ahLst/>
            <a:cxnLst/>
            <a:rect l="l" t="t" r="r" b="b"/>
            <a:pathLst>
              <a:path w="1540755" h="2470599">
                <a:moveTo>
                  <a:pt x="0" y="0"/>
                </a:moveTo>
                <a:lnTo>
                  <a:pt x="1540755" y="0"/>
                </a:lnTo>
                <a:lnTo>
                  <a:pt x="1540755"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8" y="2536936"/>
            <a:ext cx="9736169" cy="3436838"/>
          </a:xfrm>
          <a:prstGeom prst="rect">
            <a:avLst/>
          </a:prstGeom>
        </p:spPr>
        <p:txBody>
          <a:bodyPr wrap="square" lIns="0" tIns="0" rIns="0" bIns="0" rtlCol="0" anchor="t">
            <a:spAutoFit/>
          </a:bodyPr>
          <a:lstStyle/>
          <a:p>
            <a:pPr algn="ctr">
              <a:lnSpc>
                <a:spcPts val="13383"/>
              </a:lnSpc>
            </a:pPr>
            <a:r>
              <a:rPr lang="en-US" sz="13383" spc="334" dirty="0">
                <a:solidFill>
                  <a:srgbClr val="31403D"/>
                </a:solidFill>
                <a:latin typeface="Brans-DemiBold"/>
                <a:ea typeface="Brans-DemiBold"/>
                <a:cs typeface="Brans-DemiBold"/>
                <a:sym typeface="Brans-DemiBold"/>
              </a:rPr>
              <a:t>AREA STEWARDSHIP VISITATION</a:t>
            </a:r>
          </a:p>
        </p:txBody>
      </p:sp>
      <p:pic>
        <p:nvPicPr>
          <p:cNvPr id="13" name="Picture 12" descr="A white cover with green text&#10;&#10;AI-generated content may be incorrect.">
            <a:extLst>
              <a:ext uri="{FF2B5EF4-FFF2-40B4-BE49-F238E27FC236}">
                <a16:creationId xmlns:a16="http://schemas.microsoft.com/office/drawing/2014/main" id="{1927E8AC-00B3-BEFC-674F-D289C43EA008}"/>
              </a:ext>
            </a:extLst>
          </p:cNvPr>
          <p:cNvPicPr>
            <a:picLocks noChangeAspect="1"/>
          </p:cNvPicPr>
          <p:nvPr/>
        </p:nvPicPr>
        <p:blipFill>
          <a:blip r:embed="rId8">
            <a:extLst>
              <a:ext uri="{28A0092B-C50C-407E-A947-70E740481C1C}">
                <a14:useLocalDpi xmlns:a14="http://schemas.microsoft.com/office/drawing/2010/main" val="0"/>
              </a:ext>
            </a:extLst>
          </a:blip>
          <a:srcRect l="9870" t="25906" r="75466" b="66176"/>
          <a:stretch>
            <a:fillRect/>
          </a:stretch>
        </p:blipFill>
        <p:spPr>
          <a:xfrm>
            <a:off x="3581400" y="964049"/>
            <a:ext cx="2528123" cy="853236"/>
          </a:xfrm>
          <a:prstGeom prst="rect">
            <a:avLst/>
          </a:prstGeom>
        </p:spPr>
      </p:pic>
      <p:pic>
        <p:nvPicPr>
          <p:cNvPr id="14" name="Picture 13" descr="A green and white logo&#10;&#10;AI-generated content may be incorrect.">
            <a:extLst>
              <a:ext uri="{FF2B5EF4-FFF2-40B4-BE49-F238E27FC236}">
                <a16:creationId xmlns:a16="http://schemas.microsoft.com/office/drawing/2014/main" id="{0B4C90A0-695A-A66E-2CE1-5AF938867E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5" name="Freeform 5">
            <a:extLst>
              <a:ext uri="{FF2B5EF4-FFF2-40B4-BE49-F238E27FC236}">
                <a16:creationId xmlns:a16="http://schemas.microsoft.com/office/drawing/2014/main" id="{32A34470-EA45-9588-68BB-E969C3F4EAA5}"/>
              </a:ext>
            </a:extLst>
          </p:cNvPr>
          <p:cNvSpPr/>
          <p:nvPr/>
        </p:nvSpPr>
        <p:spPr>
          <a:xfrm>
            <a:off x="2082800" y="800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10"/>
            <a:stretch>
              <a:fillRect/>
            </a:stretch>
          </a:blipFill>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030666" y="2290266"/>
            <a:ext cx="12523534" cy="4308872"/>
          </a:xfrm>
          <a:prstGeom prst="rect">
            <a:avLst/>
          </a:prstGeom>
        </p:spPr>
        <p:txBody>
          <a:bodyPr wrap="square" lIns="0" tIns="0" rIns="0" bIns="0" rtlCol="0" anchor="t">
            <a:spAutoFit/>
          </a:bodyPr>
          <a:lstStyle/>
          <a:p>
            <a:r>
              <a:rPr lang="en-US" sz="4000" b="1" spc="187" dirty="0">
                <a:solidFill>
                  <a:srgbClr val="2B8500"/>
                </a:solidFill>
                <a:latin typeface="Avenir Next Medium" panose="020B0503020202020204" pitchFamily="34" charset="0"/>
                <a:ea typeface="Brans-DemiBold"/>
                <a:cs typeface="Brans-DemiBold"/>
                <a:sym typeface="Brans-DemiBold"/>
              </a:rPr>
              <a:t>Stewardship visitation is more than a routine activity; it is a spiritual ministry of encouragement and renewal. Through these visits, the brethren are strengthened to live as faithful stewards of God, marked by trust, obedience, generosity, and commitment to His mission until Christ's return.</a:t>
            </a:r>
          </a:p>
        </p:txBody>
      </p:sp>
      <p:sp>
        <p:nvSpPr>
          <p:cNvPr id="12" name="AutoShape 12"/>
          <p:cNvSpPr/>
          <p:nvPr/>
        </p:nvSpPr>
        <p:spPr>
          <a:xfrm flipH="1">
            <a:off x="1524000" y="2476500"/>
            <a:ext cx="32195" cy="3932984"/>
          </a:xfrm>
          <a:prstGeom prst="line">
            <a:avLst/>
          </a:prstGeom>
          <a:ln w="95250" cap="rnd">
            <a:solidFill>
              <a:srgbClr val="5BAB5A"/>
            </a:solidFill>
            <a:prstDash val="sysDot"/>
            <a:headEnd type="none" w="sm" len="sm"/>
            <a:tailEnd type="none" w="sm" len="sm"/>
          </a:ln>
        </p:spPr>
        <p:txBody>
          <a:bodyPr/>
          <a:lstStyle/>
          <a:p>
            <a:endParaRPr lang="en-US"/>
          </a:p>
        </p:txBody>
      </p:sp>
      <p:pic>
        <p:nvPicPr>
          <p:cNvPr id="13" name="Picture 12" descr="A white cover with green text&#10;&#10;AI-generated content may be incorrect.">
            <a:extLst>
              <a:ext uri="{FF2B5EF4-FFF2-40B4-BE49-F238E27FC236}">
                <a16:creationId xmlns:a16="http://schemas.microsoft.com/office/drawing/2014/main" id="{D66C5220-F2B1-E6A5-0383-642D96DBC11E}"/>
              </a:ext>
            </a:extLst>
          </p:cNvPr>
          <p:cNvPicPr>
            <a:picLocks noChangeAspect="1"/>
          </p:cNvPicPr>
          <p:nvPr/>
        </p:nvPicPr>
        <p:blipFill>
          <a:blip r:embed="rId7">
            <a:extLst>
              <a:ext uri="{28A0092B-C50C-407E-A947-70E740481C1C}">
                <a14:useLocalDpi xmlns:a14="http://schemas.microsoft.com/office/drawing/2010/main" val="0"/>
              </a:ext>
            </a:extLst>
          </a:blip>
          <a:srcRect l="9870" t="25906" r="75466" b="66176"/>
          <a:stretch>
            <a:fillRect/>
          </a:stretch>
        </p:blipFill>
        <p:spPr>
          <a:xfrm>
            <a:off x="3733800" y="1059285"/>
            <a:ext cx="2528123" cy="853236"/>
          </a:xfrm>
          <a:prstGeom prst="rect">
            <a:avLst/>
          </a:prstGeom>
        </p:spPr>
      </p:pic>
      <p:pic>
        <p:nvPicPr>
          <p:cNvPr id="11" name="Picture 10" descr="A green and white logo&#10;&#10;AI-generated content may be incorrect.">
            <a:extLst>
              <a:ext uri="{FF2B5EF4-FFF2-40B4-BE49-F238E27FC236}">
                <a16:creationId xmlns:a16="http://schemas.microsoft.com/office/drawing/2014/main" id="{18B04635-00BB-CD33-26D9-B7F90A1647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4" name="Freeform 5">
            <a:extLst>
              <a:ext uri="{FF2B5EF4-FFF2-40B4-BE49-F238E27FC236}">
                <a16:creationId xmlns:a16="http://schemas.microsoft.com/office/drawing/2014/main" id="{70D24C5A-8CB2-EAA7-33F9-C66809B672FB}"/>
              </a:ext>
            </a:extLst>
          </p:cNvPr>
          <p:cNvSpPr/>
          <p:nvPr/>
        </p:nvSpPr>
        <p:spPr>
          <a:xfrm>
            <a:off x="2159000" y="800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9"/>
            <a:stretch>
              <a:fillRect/>
            </a:stretch>
          </a:blipFill>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C51C5-A4FE-249F-FF71-4634831A05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BFF05C2-8BD7-D1A5-F8AF-E5983104A555}"/>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102044A-44E3-8381-D456-5EEFCC3A0EE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9B346E9-71C4-B74F-192A-D4F590463A5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B7BD0CBA-DF79-C68B-885F-ED2BB8E5FF51}"/>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BDB9A929-A7A5-3785-8F7E-642301E46BD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078C83F1-72E6-040F-90B3-3A4AB9D74E77}"/>
              </a:ext>
            </a:extLst>
          </p:cNvPr>
          <p:cNvSpPr txBox="1"/>
          <p:nvPr/>
        </p:nvSpPr>
        <p:spPr>
          <a:xfrm>
            <a:off x="1742348" y="548213"/>
            <a:ext cx="12777534" cy="2031325"/>
          </a:xfrm>
          <a:prstGeom prst="rect">
            <a:avLst/>
          </a:prstGeom>
          <a:noFill/>
        </p:spPr>
        <p:txBody>
          <a:bodyPr wrap="square" lIns="0" tIns="0" rIns="0" bIns="0" rtlCol="0" anchor="t">
            <a:spAutoFit/>
          </a:bodyPr>
          <a:lstStyle/>
          <a:p>
            <a:pPr algn="ctr"/>
            <a:r>
              <a:rPr lang="en-US" sz="4400" b="1" spc="187" dirty="0">
                <a:solidFill>
                  <a:srgbClr val="00B050"/>
                </a:solidFill>
                <a:latin typeface="Avenir Next Heavy" panose="020B0503020202020204" pitchFamily="34" charset="0"/>
                <a:ea typeface="Brans-DemiBold"/>
                <a:cs typeface="Brans-DemiBold"/>
                <a:sym typeface="Brans-DemiBold"/>
              </a:rPr>
              <a:t>CLPM ADMIN &amp; DIRECTORS </a:t>
            </a:r>
          </a:p>
          <a:p>
            <a:pPr algn="ctr"/>
            <a:r>
              <a:rPr lang="en-US" sz="4400" b="1" spc="187" dirty="0">
                <a:solidFill>
                  <a:srgbClr val="00B050"/>
                </a:solidFill>
                <a:latin typeface="Avenir Next Heavy" panose="020B0503020202020204" pitchFamily="34" charset="0"/>
                <a:ea typeface="Brans-DemiBold"/>
                <a:cs typeface="Brans-DemiBold"/>
                <a:sym typeface="Brans-DemiBold"/>
              </a:rPr>
              <a:t>SCHEDULE OF STEWARDSHIP </a:t>
            </a:r>
          </a:p>
          <a:p>
            <a:pPr algn="ctr"/>
            <a:r>
              <a:rPr lang="en-US" sz="4400" b="1" spc="187" dirty="0">
                <a:solidFill>
                  <a:srgbClr val="00B050"/>
                </a:solidFill>
                <a:latin typeface="Avenir Next Heavy" panose="020B0503020202020204" pitchFamily="34" charset="0"/>
                <a:ea typeface="Brans-DemiBold"/>
                <a:cs typeface="Brans-DemiBold"/>
                <a:sym typeface="Brans-DemiBold"/>
              </a:rPr>
              <a:t>AREA VISITATION 2026</a:t>
            </a:r>
          </a:p>
        </p:txBody>
      </p:sp>
      <p:sp>
        <p:nvSpPr>
          <p:cNvPr id="12" name="AutoShape 12">
            <a:extLst>
              <a:ext uri="{FF2B5EF4-FFF2-40B4-BE49-F238E27FC236}">
                <a16:creationId xmlns:a16="http://schemas.microsoft.com/office/drawing/2014/main" id="{3F100C2A-76C4-90E5-1F4D-4D0234C5F16A}"/>
              </a:ext>
            </a:extLst>
          </p:cNvPr>
          <p:cNvSpPr/>
          <p:nvPr/>
        </p:nvSpPr>
        <p:spPr>
          <a:xfrm>
            <a:off x="1556195" y="2048716"/>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0F31356E-3B7E-AE95-4D51-FC3B2054787B}"/>
              </a:ext>
            </a:extLst>
          </p:cNvPr>
          <p:cNvGraphicFramePr>
            <a:graphicFrameLocks noGrp="1"/>
          </p:cNvGraphicFramePr>
          <p:nvPr>
            <p:extLst>
              <p:ext uri="{D42A27DB-BD31-4B8C-83A1-F6EECF244321}">
                <p14:modId xmlns:p14="http://schemas.microsoft.com/office/powerpoint/2010/main" val="3251929416"/>
              </p:ext>
            </p:extLst>
          </p:nvPr>
        </p:nvGraphicFramePr>
        <p:xfrm>
          <a:off x="2042042" y="2880932"/>
          <a:ext cx="12192000" cy="4632960"/>
        </p:xfrm>
        <a:graphic>
          <a:graphicData uri="http://schemas.openxmlformats.org/drawingml/2006/table">
            <a:tbl>
              <a:tblPr firstRow="1" bandRow="1">
                <a:tableStyleId>{16D9F66E-5EB9-4882-86FB-DCBF35E3C3E4}</a:tableStyleId>
              </a:tblPr>
              <a:tblGrid>
                <a:gridCol w="1914802">
                  <a:extLst>
                    <a:ext uri="{9D8B030D-6E8A-4147-A177-3AD203B41FA5}">
                      <a16:colId xmlns:a16="http://schemas.microsoft.com/office/drawing/2014/main" val="888797889"/>
                    </a:ext>
                  </a:extLst>
                </a:gridCol>
                <a:gridCol w="5105400">
                  <a:extLst>
                    <a:ext uri="{9D8B030D-6E8A-4147-A177-3AD203B41FA5}">
                      <a16:colId xmlns:a16="http://schemas.microsoft.com/office/drawing/2014/main" val="2940747746"/>
                    </a:ext>
                  </a:extLst>
                </a:gridCol>
                <a:gridCol w="5171798">
                  <a:extLst>
                    <a:ext uri="{9D8B030D-6E8A-4147-A177-3AD203B41FA5}">
                      <a16:colId xmlns:a16="http://schemas.microsoft.com/office/drawing/2014/main" val="3443560957"/>
                    </a:ext>
                  </a:extLst>
                </a:gridCol>
              </a:tblGrid>
              <a:tr h="370840">
                <a:tc>
                  <a:txBody>
                    <a:bodyPr/>
                    <a:lstStyle/>
                    <a:p>
                      <a:pPr algn="ctr"/>
                      <a:r>
                        <a:rPr lang="en-US" sz="3200" b="1" i="0" dirty="0">
                          <a:latin typeface="Avenir Next Medium" panose="020B0503020202020204" pitchFamily="34" charset="0"/>
                        </a:rPr>
                        <a:t>AREA </a:t>
                      </a:r>
                    </a:p>
                  </a:txBody>
                  <a:tcPr/>
                </a:tc>
                <a:tc>
                  <a:txBody>
                    <a:bodyPr/>
                    <a:lstStyle/>
                    <a:p>
                      <a:pPr algn="ctr"/>
                      <a:r>
                        <a:rPr lang="en-US" sz="3200" b="1" i="0" dirty="0">
                          <a:latin typeface="Avenir Next Medium" panose="020B0503020202020204" pitchFamily="34" charset="0"/>
                        </a:rPr>
                        <a:t>DATE</a:t>
                      </a:r>
                    </a:p>
                  </a:txBody>
                  <a:tcPr/>
                </a:tc>
                <a:tc>
                  <a:txBody>
                    <a:bodyPr/>
                    <a:lstStyle/>
                    <a:p>
                      <a:pPr algn="ctr"/>
                      <a:r>
                        <a:rPr lang="en-US" sz="32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3200" b="0" i="0" dirty="0">
                          <a:latin typeface="Avenir Next" panose="020B0503020202020204" pitchFamily="34" charset="0"/>
                        </a:rPr>
                        <a:t>1</a:t>
                      </a:r>
                    </a:p>
                  </a:txBody>
                  <a:tcPr/>
                </a:tc>
                <a:tc>
                  <a:txBody>
                    <a:bodyPr/>
                    <a:lstStyle/>
                    <a:p>
                      <a:pPr algn="l"/>
                      <a:r>
                        <a:rPr lang="en-US" sz="3200" b="0" i="0" dirty="0">
                          <a:latin typeface="Avenir Next" panose="020B0503020202020204" pitchFamily="34" charset="0"/>
                        </a:rPr>
                        <a:t>      FEBRUARY    7</a:t>
                      </a:r>
                    </a:p>
                  </a:txBody>
                  <a:tcPr/>
                </a:tc>
                <a:tc>
                  <a:txBody>
                    <a:bodyPr/>
                    <a:lstStyle/>
                    <a:p>
                      <a:pPr algn="just"/>
                      <a:r>
                        <a:rPr lang="en-US" sz="3200" b="0" i="0" dirty="0">
                          <a:latin typeface="Avenir Next" panose="020B0503020202020204" pitchFamily="34" charset="0"/>
                        </a:rPr>
                        <a:t>      JULY                 4</a:t>
                      </a:r>
                    </a:p>
                  </a:txBody>
                  <a:tcPr/>
                </a:tc>
                <a:extLst>
                  <a:ext uri="{0D108BD9-81ED-4DB2-BD59-A6C34878D82A}">
                    <a16:rowId xmlns:a16="http://schemas.microsoft.com/office/drawing/2014/main" val="1568529949"/>
                  </a:ext>
                </a:extLst>
              </a:tr>
              <a:tr h="370840">
                <a:tc>
                  <a:txBody>
                    <a:bodyPr/>
                    <a:lstStyle/>
                    <a:p>
                      <a:pPr algn="ctr"/>
                      <a:r>
                        <a:rPr lang="en-US" sz="3200" b="0" i="0" dirty="0">
                          <a:latin typeface="Avenir Next" panose="020B0503020202020204" pitchFamily="34" charset="0"/>
                        </a:rPr>
                        <a:t>2</a:t>
                      </a:r>
                    </a:p>
                  </a:txBody>
                  <a:tcPr/>
                </a:tc>
                <a:tc>
                  <a:txBody>
                    <a:bodyPr/>
                    <a:lstStyle/>
                    <a:p>
                      <a:pPr algn="l"/>
                      <a:r>
                        <a:rPr lang="en-US" sz="3200" b="0" i="0" dirty="0">
                          <a:latin typeface="Avenir Next" panose="020B0503020202020204" pitchFamily="34" charset="0"/>
                        </a:rPr>
                        <a:t>      MARCH        14</a:t>
                      </a:r>
                    </a:p>
                  </a:txBody>
                  <a:tcPr/>
                </a:tc>
                <a:tc>
                  <a:txBody>
                    <a:bodyPr/>
                    <a:lstStyle/>
                    <a:p>
                      <a:pPr algn="just"/>
                      <a:r>
                        <a:rPr lang="en-US" sz="3200" b="0" i="0" dirty="0">
                          <a:latin typeface="Avenir Next" panose="020B0503020202020204" pitchFamily="34" charset="0"/>
                        </a:rPr>
                        <a:t>     AUGUST           8</a:t>
                      </a:r>
                    </a:p>
                  </a:txBody>
                  <a:tcPr/>
                </a:tc>
                <a:extLst>
                  <a:ext uri="{0D108BD9-81ED-4DB2-BD59-A6C34878D82A}">
                    <a16:rowId xmlns:a16="http://schemas.microsoft.com/office/drawing/2014/main" val="952162132"/>
                  </a:ext>
                </a:extLst>
              </a:tr>
              <a:tr h="370840">
                <a:tc>
                  <a:txBody>
                    <a:bodyPr/>
                    <a:lstStyle/>
                    <a:p>
                      <a:pPr algn="ctr"/>
                      <a:r>
                        <a:rPr lang="en-US" sz="3200" b="0" i="0" dirty="0">
                          <a:latin typeface="Avenir Next" panose="020B0503020202020204" pitchFamily="34" charset="0"/>
                        </a:rPr>
                        <a:t>3</a:t>
                      </a:r>
                    </a:p>
                  </a:txBody>
                  <a:tcPr/>
                </a:tc>
                <a:tc>
                  <a:txBody>
                    <a:bodyPr/>
                    <a:lstStyle/>
                    <a:p>
                      <a:pPr algn="l"/>
                      <a:r>
                        <a:rPr lang="en-US" sz="3200" b="0" i="0" dirty="0">
                          <a:latin typeface="Avenir Next" panose="020B0503020202020204" pitchFamily="34" charset="0"/>
                        </a:rPr>
                        <a:t>      APRIL            11</a:t>
                      </a:r>
                    </a:p>
                  </a:txBody>
                  <a:tcPr/>
                </a:tc>
                <a:tc>
                  <a:txBody>
                    <a:bodyPr/>
                    <a:lstStyle/>
                    <a:p>
                      <a:pPr algn="just"/>
                      <a:r>
                        <a:rPr lang="en-US" sz="3200" b="0" i="0" dirty="0">
                          <a:latin typeface="Avenir Next" panose="020B0503020202020204" pitchFamily="34" charset="0"/>
                        </a:rPr>
                        <a:t>     SEPTEMBER    5</a:t>
                      </a:r>
                    </a:p>
                  </a:txBody>
                  <a:tcPr/>
                </a:tc>
                <a:extLst>
                  <a:ext uri="{0D108BD9-81ED-4DB2-BD59-A6C34878D82A}">
                    <a16:rowId xmlns:a16="http://schemas.microsoft.com/office/drawing/2014/main" val="2158349470"/>
                  </a:ext>
                </a:extLst>
              </a:tr>
              <a:tr h="370840">
                <a:tc>
                  <a:txBody>
                    <a:bodyPr/>
                    <a:lstStyle/>
                    <a:p>
                      <a:pPr algn="ctr"/>
                      <a:r>
                        <a:rPr lang="en-US" sz="3200" b="0" i="0" dirty="0">
                          <a:latin typeface="Avenir Next" panose="020B0503020202020204" pitchFamily="34" charset="0"/>
                        </a:rPr>
                        <a:t>4</a:t>
                      </a:r>
                    </a:p>
                  </a:txBody>
                  <a:tcPr/>
                </a:tc>
                <a:tc>
                  <a:txBody>
                    <a:bodyPr/>
                    <a:lstStyle/>
                    <a:p>
                      <a:pPr algn="l"/>
                      <a:r>
                        <a:rPr lang="en-US" sz="3200" b="0" i="0" dirty="0">
                          <a:latin typeface="Avenir Next" panose="020B0503020202020204" pitchFamily="34" charset="0"/>
                        </a:rPr>
                        <a:t>      MAY               9</a:t>
                      </a:r>
                    </a:p>
                  </a:txBody>
                  <a:tcPr/>
                </a:tc>
                <a:tc>
                  <a:txBody>
                    <a:bodyPr/>
                    <a:lstStyle/>
                    <a:p>
                      <a:pPr algn="just"/>
                      <a:r>
                        <a:rPr lang="en-US" sz="3200" b="0" i="0" dirty="0">
                          <a:latin typeface="Avenir Next" panose="020B0503020202020204" pitchFamily="34" charset="0"/>
                        </a:rPr>
                        <a:t>     OCTOBER       10</a:t>
                      </a:r>
                    </a:p>
                  </a:txBody>
                  <a:tcPr/>
                </a:tc>
                <a:extLst>
                  <a:ext uri="{0D108BD9-81ED-4DB2-BD59-A6C34878D82A}">
                    <a16:rowId xmlns:a16="http://schemas.microsoft.com/office/drawing/2014/main" val="2922023659"/>
                  </a:ext>
                </a:extLst>
              </a:tr>
              <a:tr h="370840">
                <a:tc>
                  <a:txBody>
                    <a:bodyPr/>
                    <a:lstStyle/>
                    <a:p>
                      <a:pPr algn="ctr"/>
                      <a:r>
                        <a:rPr lang="en-US" sz="3200" b="0" i="0" dirty="0">
                          <a:latin typeface="Avenir Next" panose="020B0503020202020204" pitchFamily="34" charset="0"/>
                        </a:rPr>
                        <a:t>5</a:t>
                      </a:r>
                    </a:p>
                  </a:txBody>
                  <a:tcPr/>
                </a:tc>
                <a:tc>
                  <a:txBody>
                    <a:bodyPr/>
                    <a:lstStyle/>
                    <a:p>
                      <a:pPr algn="l"/>
                      <a:r>
                        <a:rPr lang="en-US" sz="3200" b="0" i="0" dirty="0">
                          <a:latin typeface="Avenir Next" panose="020B0503020202020204" pitchFamily="34" charset="0"/>
                        </a:rPr>
                        <a:t>      JUNE             6</a:t>
                      </a:r>
                    </a:p>
                  </a:txBody>
                  <a:tcPr/>
                </a:tc>
                <a:tc>
                  <a:txBody>
                    <a:bodyPr/>
                    <a:lstStyle/>
                    <a:p>
                      <a:pPr algn="just"/>
                      <a:r>
                        <a:rPr lang="en-US" sz="3200" b="0" i="0" dirty="0">
                          <a:latin typeface="Avenir Next" panose="020B0503020202020204" pitchFamily="34" charset="0"/>
                        </a:rPr>
                        <a:t>     NOVEMBER     7</a:t>
                      </a:r>
                    </a:p>
                  </a:txBody>
                  <a:tcPr/>
                </a:tc>
                <a:extLst>
                  <a:ext uri="{0D108BD9-81ED-4DB2-BD59-A6C34878D82A}">
                    <a16:rowId xmlns:a16="http://schemas.microsoft.com/office/drawing/2014/main" val="2007591698"/>
                  </a:ext>
                </a:extLst>
              </a:tr>
              <a:tr h="370840">
                <a:tc gridSpan="3">
                  <a:txBody>
                    <a:bodyPr/>
                    <a:lstStyle/>
                    <a:p>
                      <a:r>
                        <a:rPr lang="en-US" sz="3200" b="0" i="0" dirty="0">
                          <a:latin typeface="Avenir Next" panose="020B0503020202020204" pitchFamily="34" charset="0"/>
                        </a:rPr>
                        <a:t>  DECEMBER   5                GC STEWARDSHIP SABBATH</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extLst>
                  <a:ext uri="{0D108BD9-81ED-4DB2-BD59-A6C34878D82A}">
                    <a16:rowId xmlns:a16="http://schemas.microsoft.com/office/drawing/2014/main" val="2156517075"/>
                  </a:ext>
                </a:extLst>
              </a:tr>
              <a:tr h="370840">
                <a:tc gridSpan="3">
                  <a:txBody>
                    <a:bodyPr/>
                    <a:lstStyle/>
                    <a:p>
                      <a:r>
                        <a:rPr lang="en-US" sz="3200" b="0" i="0" dirty="0">
                          <a:latin typeface="Avenir Next" panose="020B0503020202020204" pitchFamily="34" charset="0"/>
                        </a:rPr>
                        <a:t>  DECEMBER  6-12          STEWARDSHIP REVIVAL WEEK</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813790"/>
                  </a:ext>
                </a:extLst>
              </a:tr>
            </a:tbl>
          </a:graphicData>
        </a:graphic>
      </p:graphicFrame>
    </p:spTree>
    <p:extLst>
      <p:ext uri="{BB962C8B-B14F-4D97-AF65-F5344CB8AC3E}">
        <p14:creationId xmlns:p14="http://schemas.microsoft.com/office/powerpoint/2010/main" val="3838532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64A00-B969-B3EC-E9BA-1DB375886E5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11F931-8204-F72C-037C-7223F9AE27AF}"/>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6CCC6B3-C01D-1730-7E7B-CABEAF02826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DDBB2192-11F9-F8C5-FD9C-E9E71DA061C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F135ECB-A797-41E5-0454-3842082435D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6A3ACAFF-A784-BA26-05C5-81F51CF062F1}"/>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D8ED4BC9-D29C-2E06-1FDD-A69606F52742}"/>
              </a:ext>
            </a:extLst>
          </p:cNvPr>
          <p:cNvSpPr txBox="1"/>
          <p:nvPr/>
        </p:nvSpPr>
        <p:spPr>
          <a:xfrm>
            <a:off x="2030666" y="489109"/>
            <a:ext cx="12777534" cy="2215991"/>
          </a:xfrm>
          <a:prstGeom prst="rect">
            <a:avLst/>
          </a:prstGeom>
          <a:noFill/>
        </p:spPr>
        <p:txBody>
          <a:bodyPr wrap="square" lIns="0" tIns="0" rIns="0" bIns="0" rtlCol="0" anchor="t">
            <a:spAutoFit/>
          </a:bodyPr>
          <a:lstStyle/>
          <a:p>
            <a:pPr algn="ctr"/>
            <a:r>
              <a:rPr lang="en-US" sz="4800" b="1" spc="187" dirty="0">
                <a:solidFill>
                  <a:srgbClr val="00B050"/>
                </a:solidFill>
                <a:latin typeface="Avenir Next Heavy" panose="020B0503020202020204" pitchFamily="34" charset="0"/>
                <a:ea typeface="Brans-DemiBold"/>
                <a:cs typeface="Brans-DemiBold"/>
                <a:sym typeface="Brans-DemiBold"/>
              </a:rPr>
              <a:t>SCHEDULE OF CLPM ADMIN &amp; DIRECTORS STEWARDSHIP </a:t>
            </a:r>
          </a:p>
          <a:p>
            <a:pPr algn="ctr"/>
            <a:r>
              <a:rPr lang="en-US" sz="4800" b="1" spc="187" dirty="0">
                <a:solidFill>
                  <a:srgbClr val="00B050"/>
                </a:solidFill>
                <a:latin typeface="Avenir Next Heavy" panose="020B0503020202020204" pitchFamily="34" charset="0"/>
                <a:ea typeface="Brans-DemiBold"/>
                <a:cs typeface="Brans-DemiBold"/>
                <a:sym typeface="Brans-DemiBold"/>
              </a:rPr>
              <a:t>AREA VISITATION 2026</a:t>
            </a:r>
          </a:p>
        </p:txBody>
      </p:sp>
      <p:sp>
        <p:nvSpPr>
          <p:cNvPr id="12" name="AutoShape 12">
            <a:extLst>
              <a:ext uri="{FF2B5EF4-FFF2-40B4-BE49-F238E27FC236}">
                <a16:creationId xmlns:a16="http://schemas.microsoft.com/office/drawing/2014/main" id="{C21797B4-D61E-A3B4-865F-C774D4CC489D}"/>
              </a:ext>
            </a:extLst>
          </p:cNvPr>
          <p:cNvSpPr/>
          <p:nvPr/>
        </p:nvSpPr>
        <p:spPr>
          <a:xfrm>
            <a:off x="1556195" y="2048716"/>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C47DD207-8122-5C4D-8D5C-F9EAAAD8A1C0}"/>
              </a:ext>
            </a:extLst>
          </p:cNvPr>
          <p:cNvGraphicFramePr>
            <a:graphicFrameLocks noGrp="1"/>
          </p:cNvGraphicFramePr>
          <p:nvPr>
            <p:extLst>
              <p:ext uri="{D42A27DB-BD31-4B8C-83A1-F6EECF244321}">
                <p14:modId xmlns:p14="http://schemas.microsoft.com/office/powerpoint/2010/main" val="4184961783"/>
              </p:ext>
            </p:extLst>
          </p:nvPr>
        </p:nvGraphicFramePr>
        <p:xfrm>
          <a:off x="2323433" y="3712416"/>
          <a:ext cx="12192000" cy="3388360"/>
        </p:xfrm>
        <a:graphic>
          <a:graphicData uri="http://schemas.openxmlformats.org/drawingml/2006/table">
            <a:tbl>
              <a:tblPr firstRow="1" bandRow="1">
                <a:tableStyleId>{16D9F66E-5EB9-4882-86FB-DCBF35E3C3E4}</a:tableStyleId>
              </a:tblPr>
              <a:tblGrid>
                <a:gridCol w="1029367">
                  <a:extLst>
                    <a:ext uri="{9D8B030D-6E8A-4147-A177-3AD203B41FA5}">
                      <a16:colId xmlns:a16="http://schemas.microsoft.com/office/drawing/2014/main" val="888797889"/>
                    </a:ext>
                  </a:extLst>
                </a:gridCol>
                <a:gridCol w="3899871">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1</a:t>
                      </a:r>
                    </a:p>
                  </a:txBody>
                  <a:tcPr/>
                </a:tc>
                <a:tc>
                  <a:txBody>
                    <a:bodyPr/>
                    <a:lstStyle/>
                    <a:p>
                      <a:pPr algn="l"/>
                      <a:r>
                        <a:rPr lang="en-US" sz="1800" b="0" i="0" dirty="0">
                          <a:latin typeface="Avenir Next" panose="020B0503020202020204" pitchFamily="34" charset="0"/>
                        </a:rPr>
                        <a:t>CENTRAL AURORA  1 - BALER</a:t>
                      </a:r>
                    </a:p>
                  </a:txBody>
                  <a:tcPr/>
                </a:tc>
                <a:tc>
                  <a:txBody>
                    <a:bodyPr/>
                    <a:lstStyle/>
                    <a:p>
                      <a:pPr algn="just"/>
                      <a:r>
                        <a:rPr lang="en-US" sz="1800" b="0" i="0" dirty="0">
                          <a:latin typeface="Avenir Next" panose="020B0503020202020204" pitchFamily="34" charset="0"/>
                        </a:rPr>
                        <a:t>GERRY, ERNIE</a:t>
                      </a:r>
                    </a:p>
                  </a:txBody>
                  <a:tcPr/>
                </a:tc>
                <a:tc>
                  <a:txBody>
                    <a:bodyPr/>
                    <a:lstStyle/>
                    <a:p>
                      <a:pPr algn="just"/>
                      <a:r>
                        <a:rPr lang="en-US" sz="1800" b="0" i="0" dirty="0">
                          <a:latin typeface="Avenir Next" panose="020B0503020202020204" pitchFamily="34" charset="0"/>
                        </a:rPr>
                        <a:t>DOMS, ABI</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PALANAN </a:t>
                      </a:r>
                    </a:p>
                  </a:txBody>
                  <a:tcPr/>
                </a:tc>
                <a:tc>
                  <a:txBody>
                    <a:bodyPr/>
                    <a:lstStyle/>
                    <a:p>
                      <a:pPr algn="just"/>
                      <a:r>
                        <a:rPr lang="en-US" sz="1800" b="0" i="0" dirty="0">
                          <a:latin typeface="Avenir Next" panose="020B0503020202020204" pitchFamily="34" charset="0"/>
                        </a:rPr>
                        <a:t>REYLOURD</a:t>
                      </a:r>
                    </a:p>
                  </a:txBody>
                  <a:tcPr/>
                </a:tc>
                <a:tc>
                  <a:txBody>
                    <a:bodyPr/>
                    <a:lstStyle/>
                    <a:p>
                      <a:pPr algn="just"/>
                      <a:endParaRPr lang="en-US" sz="1800" b="0" i="0" dirty="0">
                        <a:latin typeface="Avenir Next" panose="020B0503020202020204" pitchFamily="34" charset="0"/>
                      </a:endParaRPr>
                    </a:p>
                  </a:txBody>
                  <a:tcPr/>
                </a:tc>
                <a:extLst>
                  <a:ext uri="{0D108BD9-81ED-4DB2-BD59-A6C34878D82A}">
                    <a16:rowId xmlns:a16="http://schemas.microsoft.com/office/drawing/2014/main" val="3168945078"/>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AURORA  2 -DIPACULAO                                  </a:t>
                      </a:r>
                    </a:p>
                  </a:txBody>
                  <a:tcPr/>
                </a:tc>
                <a:tc>
                  <a:txBody>
                    <a:bodyPr/>
                    <a:lstStyle/>
                    <a:p>
                      <a:pPr algn="just"/>
                      <a:r>
                        <a:rPr lang="en-US" sz="1800" b="0" i="0" dirty="0">
                          <a:latin typeface="Avenir Next" panose="020B0503020202020204" pitchFamily="34" charset="0"/>
                        </a:rPr>
                        <a:t>NELSON</a:t>
                      </a:r>
                    </a:p>
                  </a:txBody>
                  <a:tcPr/>
                </a:tc>
                <a:tc>
                  <a:txBody>
                    <a:bodyPr/>
                    <a:lstStyle/>
                    <a:p>
                      <a:pPr algn="just"/>
                      <a:r>
                        <a:rPr lang="en-US" sz="1800" b="0" i="0" dirty="0">
                          <a:latin typeface="Avenir Next" panose="020B0503020202020204" pitchFamily="34" charset="0"/>
                        </a:rPr>
                        <a:t>LUISA, JOY</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AURORA - BACONG</a:t>
                      </a:r>
                    </a:p>
                  </a:txBody>
                  <a:tcPr/>
                </a:tc>
                <a:tc>
                  <a:txBody>
                    <a:bodyPr/>
                    <a:lstStyle/>
                    <a:p>
                      <a:pPr algn="just"/>
                      <a:r>
                        <a:rPr lang="en-US" sz="1800" b="0" i="0" dirty="0">
                          <a:latin typeface="Avenir Next" panose="020B0503020202020204" pitchFamily="34" charset="0"/>
                        </a:rPr>
                        <a:t>JHUN, LAUDIMER</a:t>
                      </a:r>
                    </a:p>
                  </a:txBody>
                  <a:tcPr/>
                </a:tc>
                <a:tc>
                  <a:txBody>
                    <a:bodyPr/>
                    <a:lstStyle/>
                    <a:p>
                      <a:pPr algn="just"/>
                      <a:r>
                        <a:rPr lang="en-US" sz="1800" b="0" i="0" dirty="0">
                          <a:latin typeface="Avenir Next" panose="020B0503020202020204" pitchFamily="34" charset="0"/>
                        </a:rPr>
                        <a:t>MICO, FRED</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AURORA - CASIGURAN</a:t>
                      </a:r>
                    </a:p>
                  </a:txBody>
                  <a:tcPr/>
                </a:tc>
                <a:tc>
                  <a:txBody>
                    <a:bodyPr/>
                    <a:lstStyle/>
                    <a:p>
                      <a:pPr algn="just"/>
                      <a:r>
                        <a:rPr lang="en-US" sz="1800" b="0" i="0" dirty="0">
                          <a:latin typeface="Avenir Next" panose="020B0503020202020204" pitchFamily="34" charset="0"/>
                        </a:rPr>
                        <a:t>SUSIE , JOSEPHINE</a:t>
                      </a:r>
                    </a:p>
                  </a:txBody>
                  <a:tcPr/>
                </a:tc>
                <a:tc>
                  <a:txBody>
                    <a:bodyPr/>
                    <a:lstStyle/>
                    <a:p>
                      <a:pPr algn="just"/>
                      <a:r>
                        <a:rPr lang="en-US" sz="1800" b="0" i="0" dirty="0">
                          <a:latin typeface="Avenir Next" panose="020B0503020202020204" pitchFamily="34" charset="0"/>
                        </a:rPr>
                        <a:t>JANETH</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COAST    - DILASAG                         </a:t>
                      </a:r>
                    </a:p>
                  </a:txBody>
                  <a:tcPr/>
                </a:tc>
                <a:tc>
                  <a:txBody>
                    <a:bodyPr/>
                    <a:lstStyle/>
                    <a:p>
                      <a:pPr algn="just"/>
                      <a:r>
                        <a:rPr lang="en-US" sz="1800" b="0" i="0" dirty="0">
                          <a:latin typeface="Avenir Next" panose="020B0503020202020204" pitchFamily="34" charset="0"/>
                        </a:rPr>
                        <a:t>JOEL, WINNIE</a:t>
                      </a:r>
                    </a:p>
                  </a:txBody>
                  <a:tcPr/>
                </a:tc>
                <a:tc>
                  <a:txBody>
                    <a:bodyPr/>
                    <a:lstStyle/>
                    <a:p>
                      <a:pPr algn="just"/>
                      <a:r>
                        <a:rPr lang="en-US" sz="1800" b="0" i="0" dirty="0">
                          <a:latin typeface="Avenir Next" panose="020B0503020202020204" pitchFamily="34" charset="0"/>
                        </a:rPr>
                        <a:t>ALDRIN, LOVELY, ROMMEL</a:t>
                      </a:r>
                    </a:p>
                  </a:txBody>
                  <a:tcPr/>
                </a:tc>
                <a:extLst>
                  <a:ext uri="{0D108BD9-81ED-4DB2-BD59-A6C34878D82A}">
                    <a16:rowId xmlns:a16="http://schemas.microsoft.com/office/drawing/2014/main" val="2007591698"/>
                  </a:ext>
                </a:extLst>
              </a:tr>
              <a:tr h="370840">
                <a:tc gridSpan="4">
                  <a:txBody>
                    <a:bodyPr/>
                    <a:lstStyle/>
                    <a:p>
                      <a:r>
                        <a:rPr lang="en-US" sz="2000" b="0" i="0" dirty="0">
                          <a:latin typeface="Avenir Next" panose="020B0503020202020204" pitchFamily="34" charset="0"/>
                        </a:rPr>
                        <a:t>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Sabbath School: Lecture 2,3 </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Divine – Sermon – Lecture 4 </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CC15D74A-2C85-B3B4-17C0-3174857EBE62}"/>
              </a:ext>
            </a:extLst>
          </p:cNvPr>
          <p:cNvSpPr/>
          <p:nvPr/>
        </p:nvSpPr>
        <p:spPr>
          <a:xfrm>
            <a:off x="6388606" y="2636103"/>
            <a:ext cx="3619901" cy="830997"/>
          </a:xfrm>
          <a:prstGeom prst="rect">
            <a:avLst/>
          </a:prstGeom>
          <a:noFill/>
        </p:spPr>
        <p:txBody>
          <a:bodyPr wrap="none" lIns="91440" tIns="45720" rIns="91440" bIns="45720">
            <a:spAutoFit/>
          </a:bodyPr>
          <a:lstStyle/>
          <a:p>
            <a:pPr algn="ctr"/>
            <a:r>
              <a:rPr lang="en-US" sz="48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FEBRUARY 7</a:t>
            </a:r>
          </a:p>
        </p:txBody>
      </p:sp>
      <p:sp>
        <p:nvSpPr>
          <p:cNvPr id="11" name="TextBox 10">
            <a:extLst>
              <a:ext uri="{FF2B5EF4-FFF2-40B4-BE49-F238E27FC236}">
                <a16:creationId xmlns:a16="http://schemas.microsoft.com/office/drawing/2014/main" id="{5E9FCB17-B677-BE9E-6F12-ED5258F63E50}"/>
              </a:ext>
            </a:extLst>
          </p:cNvPr>
          <p:cNvSpPr txBox="1"/>
          <p:nvPr/>
        </p:nvSpPr>
        <p:spPr>
          <a:xfrm>
            <a:off x="1905000" y="7517368"/>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3015873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528EC-A123-1B92-8CE3-AFD2D0B42C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C38261D-6161-CA92-3121-DACEB670205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C2161C3D-D804-C9DC-21A0-3F383E34FAA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6CDD3F7E-3015-4468-03BB-F4DE07A67AB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E60EC0F-7344-F38E-1037-4B69581BB34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450BD4C8-7058-7E51-E5FC-86E7209A3F25}"/>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B15A9D04-7914-BAF3-AC96-D540EEAFA6DD}"/>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59D6980C-A256-144F-E1FE-1B44783F86BF}"/>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0BEF2E80-B30D-B150-EA5F-89440E892475}"/>
              </a:ext>
            </a:extLst>
          </p:cNvPr>
          <p:cNvGraphicFramePr>
            <a:graphicFrameLocks noGrp="1"/>
          </p:cNvGraphicFramePr>
          <p:nvPr>
            <p:extLst>
              <p:ext uri="{D42A27DB-BD31-4B8C-83A1-F6EECF244321}">
                <p14:modId xmlns:p14="http://schemas.microsoft.com/office/powerpoint/2010/main" val="2737987436"/>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            WEST NUEVA ECIJA</a:t>
                      </a:r>
                    </a:p>
                  </a:txBody>
                  <a:tcPr/>
                </a:tc>
                <a:tc>
                  <a:txBody>
                    <a:bodyPr/>
                    <a:lstStyle/>
                    <a:p>
                      <a:pPr algn="just"/>
                      <a:r>
                        <a:rPr lang="en-US" sz="1800" b="0" i="0" dirty="0">
                          <a:latin typeface="Avenir Next" panose="020B0503020202020204" pitchFamily="34" charset="0"/>
                        </a:rPr>
                        <a:t>JHUN, LAUDIMER</a:t>
                      </a:r>
                    </a:p>
                  </a:txBody>
                  <a:tcPr/>
                </a:tc>
                <a:tc>
                  <a:txBody>
                    <a:bodyPr/>
                    <a:lstStyle/>
                    <a:p>
                      <a:pPr algn="just"/>
                      <a:r>
                        <a:rPr lang="en-US" sz="1800" b="0" i="0" dirty="0">
                          <a:latin typeface="Avenir Next" panose="020B0503020202020204" pitchFamily="34" charset="0"/>
                        </a:rPr>
                        <a:t>MICO</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        CENTRAL NUEVA ECIJA</a:t>
                      </a:r>
                    </a:p>
                  </a:txBody>
                  <a:tcPr/>
                </a:tc>
                <a:tc>
                  <a:txBody>
                    <a:bodyPr/>
                    <a:lstStyle/>
                    <a:p>
                      <a:pPr algn="just"/>
                      <a:r>
                        <a:rPr lang="en-US" sz="1800" b="0" i="0" dirty="0">
                          <a:latin typeface="Avenir Next" panose="020B0503020202020204" pitchFamily="34" charset="0"/>
                        </a:rPr>
                        <a:t>NELSON, SUSIE</a:t>
                      </a:r>
                    </a:p>
                  </a:txBody>
                  <a:tcPr/>
                </a:tc>
                <a:tc>
                  <a:txBody>
                    <a:bodyPr/>
                    <a:lstStyle/>
                    <a:p>
                      <a:pPr algn="just"/>
                      <a:r>
                        <a:rPr lang="en-US" sz="1800" b="0" i="0" dirty="0">
                          <a:latin typeface="Avenir Next" panose="020B0503020202020204" pitchFamily="34" charset="0"/>
                        </a:rPr>
                        <a:t>JANETH</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NUEVA ECIJA         2</a:t>
                      </a:r>
                    </a:p>
                  </a:txBody>
                  <a:tcPr/>
                </a:tc>
                <a:tc>
                  <a:txBody>
                    <a:bodyPr/>
                    <a:lstStyle/>
                    <a:p>
                      <a:pPr algn="just"/>
                      <a:r>
                        <a:rPr lang="en-US" sz="1800" b="0" i="0" dirty="0">
                          <a:latin typeface="Avenir Next" panose="020B0503020202020204" pitchFamily="34" charset="0"/>
                        </a:rPr>
                        <a:t>GERRY, JOSEPHINE</a:t>
                      </a:r>
                    </a:p>
                  </a:txBody>
                  <a:tcPr/>
                </a:tc>
                <a:tc>
                  <a:txBody>
                    <a:bodyPr/>
                    <a:lstStyle/>
                    <a:p>
                      <a:pPr algn="just"/>
                      <a:r>
                        <a:rPr lang="en-US" sz="1800" b="0" i="0" dirty="0">
                          <a:latin typeface="Avenir Next" panose="020B0503020202020204" pitchFamily="34" charset="0"/>
                        </a:rPr>
                        <a:t>ALDRIN</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EAST NUEVA ECIJA             1</a:t>
                      </a:r>
                    </a:p>
                  </a:txBody>
                  <a:tcPr/>
                </a:tc>
                <a:tc>
                  <a:txBody>
                    <a:bodyPr/>
                    <a:lstStyle/>
                    <a:p>
                      <a:pPr algn="just"/>
                      <a:r>
                        <a:rPr lang="en-US" sz="1800" b="0" i="0" dirty="0">
                          <a:latin typeface="Avenir Next" panose="020B0503020202020204" pitchFamily="34" charset="0"/>
                        </a:rPr>
                        <a:t>ERNIE,  REYLOURD</a:t>
                      </a:r>
                    </a:p>
                  </a:txBody>
                  <a:tcPr/>
                </a:tc>
                <a:tc>
                  <a:txBody>
                    <a:bodyPr/>
                    <a:lstStyle/>
                    <a:p>
                      <a:pPr algn="just"/>
                      <a:r>
                        <a:rPr lang="en-US" sz="1800" b="0" i="0" dirty="0">
                          <a:latin typeface="Avenir Next" panose="020B0503020202020204" pitchFamily="34" charset="0"/>
                        </a:rPr>
                        <a:t>ABI, LOVELY</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EAST NUEVA ECIJA             2             </a:t>
                      </a:r>
                    </a:p>
                  </a:txBody>
                  <a:tcPr/>
                </a:tc>
                <a:tc>
                  <a:txBody>
                    <a:bodyPr/>
                    <a:lstStyle/>
                    <a:p>
                      <a:pPr algn="just"/>
                      <a:r>
                        <a:rPr lang="en-US" sz="1800" b="0" i="0" dirty="0">
                          <a:latin typeface="Avenir Next" panose="020B0503020202020204" pitchFamily="34" charset="0"/>
                        </a:rPr>
                        <a:t>JOEL, WINNIE</a:t>
                      </a:r>
                    </a:p>
                  </a:txBody>
                  <a:tcPr/>
                </a:tc>
                <a:tc>
                  <a:txBody>
                    <a:bodyPr/>
                    <a:lstStyle/>
                    <a:p>
                      <a:pPr algn="just"/>
                      <a:r>
                        <a:rPr lang="en-US" sz="1800" b="0" i="0" dirty="0">
                          <a:latin typeface="Avenir Next" panose="020B0503020202020204" pitchFamily="34" charset="0"/>
                        </a:rPr>
                        <a:t>JOY, LUISA</a:t>
                      </a:r>
                    </a:p>
                  </a:txBody>
                  <a:tcPr/>
                </a:tc>
                <a:extLst>
                  <a:ext uri="{0D108BD9-81ED-4DB2-BD59-A6C34878D82A}">
                    <a16:rowId xmlns:a16="http://schemas.microsoft.com/office/drawing/2014/main" val="2007591698"/>
                  </a:ext>
                </a:extLst>
              </a:tr>
              <a:tr h="370840">
                <a:tc gridSpan="4">
                  <a:txBody>
                    <a:bodyPr/>
                    <a:lstStyle/>
                    <a:p>
                      <a:r>
                        <a:rPr lang="en-US" sz="2000" b="0" i="0" dirty="0">
                          <a:latin typeface="Avenir Next" panose="020B0503020202020204" pitchFamily="34" charset="0"/>
                        </a:rPr>
                        <a:t>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Sabbath School: Lecture 2,3 </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Divine: Sermon 4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D2C7C4C2-7ABB-9328-80ED-88F2A25CB3A5}"/>
              </a:ext>
            </a:extLst>
          </p:cNvPr>
          <p:cNvSpPr/>
          <p:nvPr/>
        </p:nvSpPr>
        <p:spPr>
          <a:xfrm>
            <a:off x="6640345" y="2043710"/>
            <a:ext cx="3047629" cy="769441"/>
          </a:xfrm>
          <a:prstGeom prst="rect">
            <a:avLst/>
          </a:prstGeom>
          <a:noFill/>
        </p:spPr>
        <p:txBody>
          <a:bodyPr wrap="none" lIns="91440" tIns="45720" rIns="91440" bIns="45720">
            <a:spAutoFit/>
          </a:bodyPr>
          <a:lstStyle/>
          <a:p>
            <a:pPr algn="ctr"/>
            <a:r>
              <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MARCH 14</a:t>
            </a:r>
          </a:p>
        </p:txBody>
      </p:sp>
      <p:sp>
        <p:nvSpPr>
          <p:cNvPr id="11" name="TextBox 10">
            <a:extLst>
              <a:ext uri="{FF2B5EF4-FFF2-40B4-BE49-F238E27FC236}">
                <a16:creationId xmlns:a16="http://schemas.microsoft.com/office/drawing/2014/main" id="{AC5726AF-BE76-EC60-B977-A010B4E81A64}"/>
              </a:ext>
            </a:extLst>
          </p:cNvPr>
          <p:cNvSpPr txBox="1"/>
          <p:nvPr/>
        </p:nvSpPr>
        <p:spPr>
          <a:xfrm>
            <a:off x="1981200" y="6806002"/>
            <a:ext cx="13109743" cy="369332"/>
          </a:xfrm>
          <a:prstGeom prst="rect">
            <a:avLst/>
          </a:prstGeom>
          <a:noFill/>
        </p:spPr>
        <p:txBody>
          <a:bodyPr wrap="none" rtlCol="0">
            <a:spAutoFit/>
          </a:bodyPr>
          <a:lstStyle/>
          <a:p>
            <a:r>
              <a:rPr lang="en-US"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1695189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69075-45A7-0AAC-1064-100BD8AE68F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292F38-FFB7-7562-926A-47A1D75CC42B}"/>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ED4B104-D822-952B-1A78-23D73C09CE5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3A3AFA12-D460-0E8D-9423-2361B8E57C0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EE3CA79-048B-2473-809D-79657206BFE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65D52DA0-D0B0-C1EC-9DA9-2EE0FF26A90F}"/>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0140C603-C588-00BE-689A-6A79881FFA7F}"/>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7AA74185-ED57-06DC-0B68-4920615890E8}"/>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7F1EBA13-6EFF-1AF2-930C-62426FFE945D}"/>
              </a:ext>
            </a:extLst>
          </p:cNvPr>
          <p:cNvGraphicFramePr>
            <a:graphicFrameLocks noGrp="1"/>
          </p:cNvGraphicFramePr>
          <p:nvPr>
            <p:extLst>
              <p:ext uri="{D42A27DB-BD31-4B8C-83A1-F6EECF244321}">
                <p14:modId xmlns:p14="http://schemas.microsoft.com/office/powerpoint/2010/main" val="3310697884"/>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OLONGAPO</a:t>
                      </a:r>
                    </a:p>
                  </a:txBody>
                  <a:tcPr/>
                </a:tc>
                <a:tc>
                  <a:txBody>
                    <a:bodyPr/>
                    <a:lstStyle/>
                    <a:p>
                      <a:pPr algn="just"/>
                      <a:r>
                        <a:rPr lang="en-US" sz="1800" b="0" i="0" dirty="0">
                          <a:latin typeface="Avenir Next" panose="020B0503020202020204" pitchFamily="34" charset="0"/>
                        </a:rPr>
                        <a:t>GERRY, ERNIE</a:t>
                      </a:r>
                    </a:p>
                  </a:txBody>
                  <a:tcPr/>
                </a:tc>
                <a:tc>
                  <a:txBody>
                    <a:bodyPr/>
                    <a:lstStyle/>
                    <a:p>
                      <a:pPr algn="just"/>
                      <a:r>
                        <a:rPr lang="en-US" sz="1800" b="0" i="0" dirty="0">
                          <a:latin typeface="Avenir Next" panose="020B0503020202020204" pitchFamily="34" charset="0"/>
                        </a:rPr>
                        <a:t>FRED &amp; JANETH</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ZAMBALES    2</a:t>
                      </a:r>
                    </a:p>
                  </a:txBody>
                  <a:tcPr/>
                </a:tc>
                <a:tc>
                  <a:txBody>
                    <a:bodyPr/>
                    <a:lstStyle/>
                    <a:p>
                      <a:pPr algn="just"/>
                      <a:r>
                        <a:rPr lang="en-US" sz="1800" b="0" i="0" dirty="0">
                          <a:latin typeface="Avenir Next" panose="020B0503020202020204" pitchFamily="34" charset="0"/>
                        </a:rPr>
                        <a:t>JHUN, REYLOURD</a:t>
                      </a:r>
                    </a:p>
                  </a:txBody>
                  <a:tcPr/>
                </a:tc>
                <a:tc>
                  <a:txBody>
                    <a:bodyPr/>
                    <a:lstStyle/>
                    <a:p>
                      <a:pPr algn="just"/>
                      <a:r>
                        <a:rPr lang="en-US" sz="1800" b="0" i="0" dirty="0">
                          <a:latin typeface="Avenir Next" panose="020B0503020202020204" pitchFamily="34" charset="0"/>
                        </a:rPr>
                        <a:t>JOY &amp; ABI</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ZAMBALES</a:t>
                      </a:r>
                    </a:p>
                  </a:txBody>
                  <a:tcPr/>
                </a:tc>
                <a:tc>
                  <a:txBody>
                    <a:bodyPr/>
                    <a:lstStyle/>
                    <a:p>
                      <a:pPr algn="just"/>
                      <a:r>
                        <a:rPr lang="en-US" sz="1800" b="0" i="0" dirty="0">
                          <a:latin typeface="Avenir Next" panose="020B0503020202020204" pitchFamily="34" charset="0"/>
                        </a:rPr>
                        <a:t>SUSIE, JOSEPHINE</a:t>
                      </a:r>
                    </a:p>
                  </a:txBody>
                  <a:tcPr/>
                </a:tc>
                <a:tc>
                  <a:txBody>
                    <a:bodyPr/>
                    <a:lstStyle/>
                    <a:p>
                      <a:pPr algn="just"/>
                      <a:r>
                        <a:rPr lang="en-US" sz="1800" b="0" i="0" dirty="0">
                          <a:latin typeface="Avenir Next" panose="020B0503020202020204" pitchFamily="34" charset="0"/>
                        </a:rPr>
                        <a:t>LOVELY</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ZAMBALES 1</a:t>
                      </a:r>
                    </a:p>
                  </a:txBody>
                  <a:tcPr/>
                </a:tc>
                <a:tc>
                  <a:txBody>
                    <a:bodyPr/>
                    <a:lstStyle/>
                    <a:p>
                      <a:pPr algn="just"/>
                      <a:r>
                        <a:rPr lang="en-US" sz="1800" b="0" i="0" dirty="0">
                          <a:latin typeface="Avenir Next" panose="020B0503020202020204" pitchFamily="34" charset="0"/>
                        </a:rPr>
                        <a:t>WINNIE &amp; SUSIE</a:t>
                      </a:r>
                    </a:p>
                  </a:txBody>
                  <a:tcPr/>
                </a:tc>
                <a:tc>
                  <a:txBody>
                    <a:bodyPr/>
                    <a:lstStyle/>
                    <a:p>
                      <a:pPr algn="just"/>
                      <a:r>
                        <a:rPr lang="en-US" sz="1800" b="0" i="0" dirty="0">
                          <a:latin typeface="Avenir Next" panose="020B0503020202020204" pitchFamily="34" charset="0"/>
                        </a:rPr>
                        <a:t>LUISA</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ZAMBALES</a:t>
                      </a:r>
                    </a:p>
                  </a:txBody>
                  <a:tcPr/>
                </a:tc>
                <a:tc>
                  <a:txBody>
                    <a:bodyPr/>
                    <a:lstStyle/>
                    <a:p>
                      <a:pPr algn="just"/>
                      <a:r>
                        <a:rPr lang="en-US" sz="1800" b="0" i="0" dirty="0">
                          <a:latin typeface="Avenir Next" panose="020B0503020202020204" pitchFamily="34" charset="0"/>
                        </a:rPr>
                        <a:t>JOEL &amp; LAUDIMER</a:t>
                      </a:r>
                    </a:p>
                  </a:txBody>
                  <a:tcPr/>
                </a:tc>
                <a:tc>
                  <a:txBody>
                    <a:bodyPr/>
                    <a:lstStyle/>
                    <a:p>
                      <a:pPr algn="just"/>
                      <a:r>
                        <a:rPr lang="en-US" sz="1800" b="0" i="0" dirty="0">
                          <a:latin typeface="Avenir Next" panose="020B0503020202020204" pitchFamily="34" charset="0"/>
                        </a:rPr>
                        <a:t>MICO</a:t>
                      </a:r>
                    </a:p>
                  </a:txBody>
                  <a:tcPr/>
                </a:tc>
                <a:extLst>
                  <a:ext uri="{0D108BD9-81ED-4DB2-BD59-A6C34878D82A}">
                    <a16:rowId xmlns:a16="http://schemas.microsoft.com/office/drawing/2014/main" val="2007591698"/>
                  </a:ext>
                </a:extLst>
              </a:tr>
              <a:tr h="3708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latin typeface="Avenir Next" panose="020B0503020202020204" pitchFamily="34" charset="0"/>
                        </a:rPr>
                        <a:t>THEME: 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Sabbath School: Lecture 2,3  – Divine – Sermon – Lecture 4 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7DB247EE-6066-EDFA-966C-4FDE7C896362}"/>
              </a:ext>
            </a:extLst>
          </p:cNvPr>
          <p:cNvSpPr/>
          <p:nvPr/>
        </p:nvSpPr>
        <p:spPr>
          <a:xfrm>
            <a:off x="6944915" y="2043710"/>
            <a:ext cx="2438488" cy="769441"/>
          </a:xfrm>
          <a:prstGeom prst="rect">
            <a:avLst/>
          </a:prstGeom>
          <a:noFill/>
        </p:spPr>
        <p:txBody>
          <a:bodyPr wrap="none" lIns="91440" tIns="45720" rIns="91440" bIns="45720">
            <a:spAutoFit/>
          </a:bodyPr>
          <a:lstStyle/>
          <a:p>
            <a:pPr algn="ctr"/>
            <a:r>
              <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APRIL 11</a:t>
            </a:r>
          </a:p>
        </p:txBody>
      </p:sp>
      <p:sp>
        <p:nvSpPr>
          <p:cNvPr id="11" name="TextBox 10">
            <a:extLst>
              <a:ext uri="{FF2B5EF4-FFF2-40B4-BE49-F238E27FC236}">
                <a16:creationId xmlns:a16="http://schemas.microsoft.com/office/drawing/2014/main" id="{F9ADBEE5-174A-D420-2EB3-F693D01C14DA}"/>
              </a:ext>
            </a:extLst>
          </p:cNvPr>
          <p:cNvSpPr txBox="1"/>
          <p:nvPr/>
        </p:nvSpPr>
        <p:spPr>
          <a:xfrm>
            <a:off x="2057400" y="6743700"/>
            <a:ext cx="13079286"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3317524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2C7F3-49D6-8FEA-38DF-DDBE5574912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3F7C3F-6800-1106-4BA8-3F9A1A6A84D4}"/>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7D1543EE-DFD5-A6B4-E488-E984833ECF0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FF1E7166-0A3C-C9DA-1174-C5748811C133}"/>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228DB0F-91D6-FCE3-1358-4C669DAFECF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689E35ED-3F8D-4899-49F2-6A7ECFD3210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F8CA62E9-50F2-AAC7-CB67-FB6D54962779}"/>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2D5D47B2-08A3-A21E-A573-689E25DC61D8}"/>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167D8A7F-EE5F-811C-8E8E-2A375B0EA7D3}"/>
              </a:ext>
            </a:extLst>
          </p:cNvPr>
          <p:cNvGraphicFramePr>
            <a:graphicFrameLocks noGrp="1"/>
          </p:cNvGraphicFramePr>
          <p:nvPr>
            <p:extLst>
              <p:ext uri="{D42A27DB-BD31-4B8C-83A1-F6EECF244321}">
                <p14:modId xmlns:p14="http://schemas.microsoft.com/office/powerpoint/2010/main" val="2738693683"/>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ANGELES WORSHIP CENTER</a:t>
                      </a:r>
                    </a:p>
                  </a:txBody>
                  <a:tcPr/>
                </a:tc>
                <a:tc>
                  <a:txBody>
                    <a:bodyPr/>
                    <a:lstStyle/>
                    <a:p>
                      <a:pPr algn="just"/>
                      <a:r>
                        <a:rPr lang="en-US" sz="1800" b="0" i="0" dirty="0">
                          <a:latin typeface="Avenir Next" panose="020B0503020202020204" pitchFamily="34" charset="0"/>
                        </a:rPr>
                        <a:t>JHUN, LAUDIMER</a:t>
                      </a:r>
                    </a:p>
                  </a:txBody>
                  <a:tcPr/>
                </a:tc>
                <a:tc>
                  <a:txBody>
                    <a:bodyPr/>
                    <a:lstStyle/>
                    <a:p>
                      <a:pPr algn="just"/>
                      <a:r>
                        <a:rPr lang="en-US" sz="1800" b="0" i="0" dirty="0">
                          <a:latin typeface="Avenir Next" panose="020B0503020202020204" pitchFamily="34" charset="0"/>
                        </a:rPr>
                        <a:t>FREDERICK </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PAMPANGA 1</a:t>
                      </a:r>
                    </a:p>
                  </a:txBody>
                  <a:tcPr/>
                </a:tc>
                <a:tc>
                  <a:txBody>
                    <a:bodyPr/>
                    <a:lstStyle/>
                    <a:p>
                      <a:pPr algn="just"/>
                      <a:r>
                        <a:rPr lang="en-US" sz="1800" b="0" i="0" dirty="0">
                          <a:latin typeface="Avenir Next" panose="020B0503020202020204" pitchFamily="34" charset="0"/>
                        </a:rPr>
                        <a:t>REYLOURD, SUSIE</a:t>
                      </a:r>
                    </a:p>
                  </a:txBody>
                  <a:tcPr/>
                </a:tc>
                <a:tc>
                  <a:txBody>
                    <a:bodyPr/>
                    <a:lstStyle/>
                    <a:p>
                      <a:pPr algn="just"/>
                      <a:r>
                        <a:rPr lang="en-US" sz="1800" b="0" i="0" dirty="0">
                          <a:latin typeface="Avenir Next" panose="020B0503020202020204" pitchFamily="34" charset="0"/>
                        </a:rPr>
                        <a:t>ALDRIN</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PAMPANGA 1</a:t>
                      </a:r>
                    </a:p>
                  </a:txBody>
                  <a:tcPr/>
                </a:tc>
                <a:tc>
                  <a:txBody>
                    <a:bodyPr/>
                    <a:lstStyle/>
                    <a:p>
                      <a:pPr algn="just"/>
                      <a:r>
                        <a:rPr lang="en-US" sz="1800" b="0" i="0" dirty="0">
                          <a:latin typeface="Avenir Next" panose="020B0503020202020204" pitchFamily="34" charset="0"/>
                        </a:rPr>
                        <a:t>GERRY, JOSEPHINE</a:t>
                      </a:r>
                    </a:p>
                  </a:txBody>
                  <a:tcPr/>
                </a:tc>
                <a:tc>
                  <a:txBody>
                    <a:bodyPr/>
                    <a:lstStyle/>
                    <a:p>
                      <a:pPr algn="just"/>
                      <a:r>
                        <a:rPr lang="en-US" sz="1800" b="0" i="0" dirty="0">
                          <a:latin typeface="Avenir Next" panose="020B0503020202020204" pitchFamily="34" charset="0"/>
                        </a:rPr>
                        <a:t>LUISA, JANETH</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ARAYAT DISTRICT</a:t>
                      </a:r>
                    </a:p>
                  </a:txBody>
                  <a:tcPr/>
                </a:tc>
                <a:tc>
                  <a:txBody>
                    <a:bodyPr/>
                    <a:lstStyle/>
                    <a:p>
                      <a:pPr algn="just"/>
                      <a:r>
                        <a:rPr lang="en-US" sz="1800" b="0" i="0" dirty="0">
                          <a:latin typeface="Avenir Next" panose="020B0503020202020204" pitchFamily="34" charset="0"/>
                        </a:rPr>
                        <a:t>JOEL, WINNIE</a:t>
                      </a:r>
                    </a:p>
                  </a:txBody>
                  <a:tcPr/>
                </a:tc>
                <a:tc>
                  <a:txBody>
                    <a:bodyPr/>
                    <a:lstStyle/>
                    <a:p>
                      <a:pPr algn="just"/>
                      <a:r>
                        <a:rPr lang="en-US" sz="1800" b="0" i="0" dirty="0">
                          <a:latin typeface="Avenir Next" panose="020B0503020202020204" pitchFamily="34" charset="0"/>
                        </a:rPr>
                        <a:t>LOVELY, ABI</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PAMPANGA 2</a:t>
                      </a:r>
                    </a:p>
                  </a:txBody>
                  <a:tcPr/>
                </a:tc>
                <a:tc>
                  <a:txBody>
                    <a:bodyPr/>
                    <a:lstStyle/>
                    <a:p>
                      <a:pPr algn="just"/>
                      <a:r>
                        <a:rPr lang="en-US" sz="1800" b="0" i="0" dirty="0">
                          <a:latin typeface="Avenir Next" panose="020B0503020202020204" pitchFamily="34" charset="0"/>
                        </a:rPr>
                        <a:t>NELSON, ERNIE</a:t>
                      </a:r>
                    </a:p>
                  </a:txBody>
                  <a:tcPr/>
                </a:tc>
                <a:tc>
                  <a:txBody>
                    <a:bodyPr/>
                    <a:lstStyle/>
                    <a:p>
                      <a:pPr algn="just"/>
                      <a:r>
                        <a:rPr lang="en-US" sz="1800" b="0" i="0" dirty="0">
                          <a:latin typeface="Avenir Next" panose="020B0503020202020204" pitchFamily="34" charset="0"/>
                        </a:rPr>
                        <a:t>MICO</a:t>
                      </a:r>
                    </a:p>
                  </a:txBody>
                  <a:tcPr/>
                </a:tc>
                <a:extLst>
                  <a:ext uri="{0D108BD9-81ED-4DB2-BD59-A6C34878D82A}">
                    <a16:rowId xmlns:a16="http://schemas.microsoft.com/office/drawing/2014/main" val="2007591698"/>
                  </a:ext>
                </a:extLst>
              </a:tr>
              <a:tr h="3708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latin typeface="Avenir Next" panose="020B0503020202020204" pitchFamily="34" charset="0"/>
                        </a:rPr>
                        <a:t>THEME: 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Sabbath School: Lecture 2,3  – Divine – Sermon – Lecture 4 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B52F4F68-A1B9-D7CB-DF91-C9CF8514C3EE}"/>
              </a:ext>
            </a:extLst>
          </p:cNvPr>
          <p:cNvSpPr/>
          <p:nvPr/>
        </p:nvSpPr>
        <p:spPr>
          <a:xfrm>
            <a:off x="7119640" y="2043710"/>
            <a:ext cx="2089034"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MAY 9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191B5F95-F920-4FAD-2B5A-693810F5E839}"/>
              </a:ext>
            </a:extLst>
          </p:cNvPr>
          <p:cNvSpPr txBox="1"/>
          <p:nvPr/>
        </p:nvSpPr>
        <p:spPr>
          <a:xfrm>
            <a:off x="1981200" y="6743700"/>
            <a:ext cx="13079286"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909903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42EB4-4138-9CD7-52A0-791C3E93EA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5A52569-6B12-A6AA-AA4A-F255C0D523BD}"/>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1695FF7-C5B2-7FAB-D5C0-708BA2C904D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3E6877A2-D64B-B562-A799-E2771145AF4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F870B9D-8C88-E71D-18D7-2A361314A16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42BD945F-A40C-E381-C791-C22BEFC63F1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4C22EBCF-1144-C8BD-4392-891FB5A64E94}"/>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4090CFD4-BA5B-B84B-D5CF-28FB836A564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0210DE53-F4BF-B702-5223-E927828772D8}"/>
              </a:ext>
            </a:extLst>
          </p:cNvPr>
          <p:cNvGraphicFramePr>
            <a:graphicFrameLocks noGrp="1"/>
          </p:cNvGraphicFramePr>
          <p:nvPr>
            <p:extLst>
              <p:ext uri="{D42A27DB-BD31-4B8C-83A1-F6EECF244321}">
                <p14:modId xmlns:p14="http://schemas.microsoft.com/office/powerpoint/2010/main" val="1380192304"/>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5</a:t>
                      </a:r>
                    </a:p>
                  </a:txBody>
                  <a:tcPr/>
                </a:tc>
                <a:tc>
                  <a:txBody>
                    <a:bodyPr/>
                    <a:lstStyle/>
                    <a:p>
                      <a:pPr algn="l"/>
                      <a:r>
                        <a:rPr lang="en-US" sz="1800" b="0" i="0" dirty="0">
                          <a:latin typeface="Avenir Next" panose="020B0503020202020204" pitchFamily="34" charset="0"/>
                        </a:rPr>
                        <a:t>SOUTH BULACAN 1</a:t>
                      </a:r>
                    </a:p>
                  </a:txBody>
                  <a:tcPr/>
                </a:tc>
                <a:tc>
                  <a:txBody>
                    <a:bodyPr/>
                    <a:lstStyle/>
                    <a:p>
                      <a:pPr algn="just"/>
                      <a:r>
                        <a:rPr lang="en-US" sz="1800" b="0" i="0" dirty="0">
                          <a:latin typeface="Avenir Next" panose="020B0503020202020204" pitchFamily="34" charset="0"/>
                        </a:rPr>
                        <a:t>JHUN, ERNIE</a:t>
                      </a:r>
                    </a:p>
                  </a:txBody>
                  <a:tcPr/>
                </a:tc>
                <a:tc>
                  <a:txBody>
                    <a:bodyPr/>
                    <a:lstStyle/>
                    <a:p>
                      <a:pPr algn="just"/>
                      <a:r>
                        <a:rPr lang="en-US" sz="1800" b="0" i="0" dirty="0">
                          <a:latin typeface="Avenir Next" panose="020B0503020202020204" pitchFamily="34" charset="0"/>
                        </a:rPr>
                        <a:t>LOVELY, ABI</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EAST BULACAN 3</a:t>
                      </a:r>
                    </a:p>
                  </a:txBody>
                  <a:tcPr/>
                </a:tc>
                <a:tc>
                  <a:txBody>
                    <a:bodyPr/>
                    <a:lstStyle/>
                    <a:p>
                      <a:pPr algn="just"/>
                      <a:r>
                        <a:rPr lang="en-US" sz="1800" b="0" i="0" dirty="0">
                          <a:latin typeface="Avenir Next" panose="020B0503020202020204" pitchFamily="34" charset="0"/>
                        </a:rPr>
                        <a:t>REYLOURD, LAUDIMER</a:t>
                      </a:r>
                    </a:p>
                  </a:txBody>
                  <a:tcPr/>
                </a:tc>
                <a:tc>
                  <a:txBody>
                    <a:bodyPr/>
                    <a:lstStyle/>
                    <a:p>
                      <a:pPr algn="just"/>
                      <a:r>
                        <a:rPr lang="en-US" sz="1800" b="0" i="0" dirty="0">
                          <a:latin typeface="Avenir Next" panose="020B0503020202020204" pitchFamily="34" charset="0"/>
                        </a:rPr>
                        <a:t>LUISA, JOY</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MEYCAUAYAN</a:t>
                      </a:r>
                    </a:p>
                  </a:txBody>
                  <a:tcPr/>
                </a:tc>
                <a:tc>
                  <a:txBody>
                    <a:bodyPr/>
                    <a:lstStyle/>
                    <a:p>
                      <a:pPr algn="just"/>
                      <a:r>
                        <a:rPr lang="en-US" sz="1800" b="0" i="0" dirty="0">
                          <a:latin typeface="Avenir Next" panose="020B0503020202020204" pitchFamily="34" charset="0"/>
                        </a:rPr>
                        <a:t>JOEL, WINNIE</a:t>
                      </a:r>
                    </a:p>
                  </a:txBody>
                  <a:tcPr/>
                </a:tc>
                <a:tc>
                  <a:txBody>
                    <a:bodyPr/>
                    <a:lstStyle/>
                    <a:p>
                      <a:pPr algn="just"/>
                      <a:r>
                        <a:rPr lang="en-US" sz="1800" b="0" i="0" dirty="0">
                          <a:latin typeface="Avenir Next" panose="020B0503020202020204" pitchFamily="34" charset="0"/>
                        </a:rPr>
                        <a:t>ALDRIN, FRED</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EAST BULACAN 4   (2B)</a:t>
                      </a:r>
                    </a:p>
                  </a:txBody>
                  <a:tcPr/>
                </a:tc>
                <a:tc>
                  <a:txBody>
                    <a:bodyPr/>
                    <a:lstStyle/>
                    <a:p>
                      <a:pPr algn="just"/>
                      <a:r>
                        <a:rPr lang="en-US" sz="1800" b="0" i="0" dirty="0">
                          <a:latin typeface="Avenir Next" panose="020B0503020202020204" pitchFamily="34" charset="0"/>
                        </a:rPr>
                        <a:t>GERRY, SUSIE</a:t>
                      </a:r>
                    </a:p>
                  </a:txBody>
                  <a:tcPr/>
                </a:tc>
                <a:tc>
                  <a:txBody>
                    <a:bodyPr/>
                    <a:lstStyle/>
                    <a:p>
                      <a:pPr algn="just"/>
                      <a:r>
                        <a:rPr lang="en-US" sz="1800" b="0" i="0" dirty="0">
                          <a:latin typeface="Avenir Next" panose="020B0503020202020204" pitchFamily="34" charset="0"/>
                        </a:rPr>
                        <a:t>MICO</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EAST BULACAN 2   (2A)</a:t>
                      </a:r>
                    </a:p>
                  </a:txBody>
                  <a:tcPr/>
                </a:tc>
                <a:tc>
                  <a:txBody>
                    <a:bodyPr/>
                    <a:lstStyle/>
                    <a:p>
                      <a:pPr algn="just"/>
                      <a:r>
                        <a:rPr lang="en-US" sz="1800" b="0" i="0" dirty="0">
                          <a:latin typeface="Avenir Next" panose="020B0503020202020204" pitchFamily="34" charset="0"/>
                        </a:rPr>
                        <a:t>NELSON, JOSEPHINE</a:t>
                      </a:r>
                    </a:p>
                  </a:txBody>
                  <a:tcPr/>
                </a:tc>
                <a:tc>
                  <a:txBody>
                    <a:bodyPr/>
                    <a:lstStyle/>
                    <a:p>
                      <a:pPr algn="just"/>
                      <a:r>
                        <a:rPr lang="en-US" sz="1800" b="0" i="0" dirty="0">
                          <a:latin typeface="Avenir Next" panose="020B0503020202020204" pitchFamily="34" charset="0"/>
                        </a:rPr>
                        <a:t>JANETH</a:t>
                      </a:r>
                    </a:p>
                  </a:txBody>
                  <a:tcPr/>
                </a:tc>
                <a:extLst>
                  <a:ext uri="{0D108BD9-81ED-4DB2-BD59-A6C34878D82A}">
                    <a16:rowId xmlns:a16="http://schemas.microsoft.com/office/drawing/2014/main" val="2007591698"/>
                  </a:ext>
                </a:extLst>
              </a:tr>
              <a:tr h="3708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latin typeface="Avenir Next" panose="020B0503020202020204" pitchFamily="34" charset="0"/>
                        </a:rPr>
                        <a:t>THEME: 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Sabbath School: Lecture 2,3  – Divine – Sermon – Lecture 4 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73DFEAF1-69FA-2511-DE97-1B5C1ABE67B7}"/>
              </a:ext>
            </a:extLst>
          </p:cNvPr>
          <p:cNvSpPr/>
          <p:nvPr/>
        </p:nvSpPr>
        <p:spPr>
          <a:xfrm>
            <a:off x="7085978" y="2043710"/>
            <a:ext cx="2156361"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JUNE 6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7D43FC94-8DD5-C871-5DA7-A2DE05BB0ED6}"/>
              </a:ext>
            </a:extLst>
          </p:cNvPr>
          <p:cNvSpPr txBox="1"/>
          <p:nvPr/>
        </p:nvSpPr>
        <p:spPr>
          <a:xfrm>
            <a:off x="1905000" y="6667500"/>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3259649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127B-EFEB-F2FC-D0FE-297DBBD9670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B416AAF-1E78-2875-678D-0B0F68ADB50B}"/>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41A24E0-A56C-E131-DD3F-42EF407E66E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D4267B7-4634-1F28-101C-8112ADE4D734}"/>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013F2AFE-8033-7742-C70D-9D7CCB377144}"/>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CAEEC2E3-E8D1-8C86-934B-0369BCB1E66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FAA11762-C98F-15A9-F66D-A72C5A1BF437}"/>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E210D6EB-B532-7CC2-478F-2E39288B405F}"/>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568DF856-DD98-03F1-756D-D77A94AA5244}"/>
              </a:ext>
            </a:extLst>
          </p:cNvPr>
          <p:cNvGraphicFramePr>
            <a:graphicFrameLocks noGrp="1"/>
          </p:cNvGraphicFramePr>
          <p:nvPr>
            <p:extLst>
              <p:ext uri="{D42A27DB-BD31-4B8C-83A1-F6EECF244321}">
                <p14:modId xmlns:p14="http://schemas.microsoft.com/office/powerpoint/2010/main" val="88061171"/>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1</a:t>
                      </a:r>
                    </a:p>
                  </a:txBody>
                  <a:tcPr/>
                </a:tc>
                <a:tc>
                  <a:txBody>
                    <a:bodyPr/>
                    <a:lstStyle/>
                    <a:p>
                      <a:pPr algn="l"/>
                      <a:r>
                        <a:rPr lang="en-US" sz="1800" b="0" i="0" dirty="0">
                          <a:latin typeface="Avenir Next" panose="020B0503020202020204" pitchFamily="34" charset="0"/>
                        </a:rPr>
                        <a:t>CENTRAL AURORA 1</a:t>
                      </a:r>
                    </a:p>
                  </a:txBody>
                  <a:tcPr/>
                </a:tc>
                <a:tc>
                  <a:txBody>
                    <a:bodyPr/>
                    <a:lstStyle/>
                    <a:p>
                      <a:pPr algn="just"/>
                      <a:r>
                        <a:rPr lang="en-US" sz="1800" b="0" i="0" dirty="0">
                          <a:latin typeface="Avenir Next" panose="020B0503020202020204" pitchFamily="34" charset="0"/>
                        </a:rPr>
                        <a:t>JHUN, JOSEPHINE</a:t>
                      </a:r>
                    </a:p>
                  </a:txBody>
                  <a:tcPr/>
                </a:tc>
                <a:tc>
                  <a:txBody>
                    <a:bodyPr/>
                    <a:lstStyle/>
                    <a:p>
                      <a:pPr algn="just"/>
                      <a:r>
                        <a:rPr lang="en-US" sz="1800" b="0" i="0" dirty="0">
                          <a:latin typeface="Avenir Next" panose="020B0503020202020204" pitchFamily="34" charset="0"/>
                        </a:rPr>
                        <a:t>LOVELY, ABI</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AURORA 2</a:t>
                      </a:r>
                    </a:p>
                  </a:txBody>
                  <a:tcPr/>
                </a:tc>
                <a:tc>
                  <a:txBody>
                    <a:bodyPr/>
                    <a:lstStyle/>
                    <a:p>
                      <a:pPr algn="just"/>
                      <a:r>
                        <a:rPr lang="en-US" sz="1800" b="0" i="0" dirty="0">
                          <a:latin typeface="Avenir Next" panose="020B0503020202020204" pitchFamily="34" charset="0"/>
                        </a:rPr>
                        <a:t>REYLOURD, LAUDIMER</a:t>
                      </a:r>
                    </a:p>
                  </a:txBody>
                  <a:tcPr/>
                </a:tc>
                <a:tc>
                  <a:txBody>
                    <a:bodyPr/>
                    <a:lstStyle/>
                    <a:p>
                      <a:pPr algn="just"/>
                      <a:r>
                        <a:rPr lang="en-US" sz="1800" b="0" i="0" dirty="0">
                          <a:latin typeface="Avenir Next" panose="020B0503020202020204" pitchFamily="34" charset="0"/>
                        </a:rPr>
                        <a:t>LUISA, JOY</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AURORA</a:t>
                      </a:r>
                    </a:p>
                  </a:txBody>
                  <a:tcPr/>
                </a:tc>
                <a:tc>
                  <a:txBody>
                    <a:bodyPr/>
                    <a:lstStyle/>
                    <a:p>
                      <a:pPr algn="just"/>
                      <a:r>
                        <a:rPr lang="en-US" sz="1800" b="0" i="0" dirty="0">
                          <a:latin typeface="Avenir Next" panose="020B0503020202020204" pitchFamily="34" charset="0"/>
                        </a:rPr>
                        <a:t>GERRY, ERNIE</a:t>
                      </a:r>
                    </a:p>
                  </a:txBody>
                  <a:tcPr/>
                </a:tc>
                <a:tc>
                  <a:txBody>
                    <a:bodyPr/>
                    <a:lstStyle/>
                    <a:p>
                      <a:pPr algn="just"/>
                      <a:r>
                        <a:rPr lang="en-US" sz="1800" b="0" i="0" dirty="0">
                          <a:latin typeface="Avenir Next" panose="020B0503020202020204" pitchFamily="34" charset="0"/>
                        </a:rPr>
                        <a:t>ALDRIN, FRED</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AURORA </a:t>
                      </a:r>
                    </a:p>
                  </a:txBody>
                  <a:tcPr/>
                </a:tc>
                <a:tc>
                  <a:txBody>
                    <a:bodyPr/>
                    <a:lstStyle/>
                    <a:p>
                      <a:pPr algn="just"/>
                      <a:r>
                        <a:rPr lang="en-US" sz="1800" b="0" i="0" dirty="0">
                          <a:latin typeface="Avenir Next" panose="020B0503020202020204" pitchFamily="34" charset="0"/>
                        </a:rPr>
                        <a:t>JOEL, WINNIE</a:t>
                      </a:r>
                    </a:p>
                  </a:txBody>
                  <a:tcPr/>
                </a:tc>
                <a:tc>
                  <a:txBody>
                    <a:bodyPr/>
                    <a:lstStyle/>
                    <a:p>
                      <a:pPr algn="just"/>
                      <a:r>
                        <a:rPr lang="en-US" sz="1800" b="0" i="0" dirty="0">
                          <a:latin typeface="Avenir Next" panose="020B0503020202020204" pitchFamily="34" charset="0"/>
                        </a:rPr>
                        <a:t>MICO</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COAST</a:t>
                      </a:r>
                    </a:p>
                  </a:txBody>
                  <a:tcPr/>
                </a:tc>
                <a:tc>
                  <a:txBody>
                    <a:bodyPr/>
                    <a:lstStyle/>
                    <a:p>
                      <a:pPr algn="just"/>
                      <a:r>
                        <a:rPr lang="en-US" sz="1800" b="0" i="0" dirty="0">
                          <a:latin typeface="Avenir Next" panose="020B0503020202020204" pitchFamily="34" charset="0"/>
                        </a:rPr>
                        <a:t>NELSON, SUSIE</a:t>
                      </a:r>
                    </a:p>
                  </a:txBody>
                  <a:tcPr/>
                </a:tc>
                <a:tc>
                  <a:txBody>
                    <a:bodyPr/>
                    <a:lstStyle/>
                    <a:p>
                      <a:pPr algn="just"/>
                      <a:r>
                        <a:rPr lang="en-US" sz="1800" b="0" i="0" dirty="0">
                          <a:latin typeface="Avenir Next" panose="020B0503020202020204" pitchFamily="34" charset="0"/>
                        </a:rPr>
                        <a:t>JANETH</a:t>
                      </a:r>
                    </a:p>
                  </a:txBody>
                  <a:tcPr/>
                </a:tc>
                <a:extLst>
                  <a:ext uri="{0D108BD9-81ED-4DB2-BD59-A6C34878D82A}">
                    <a16:rowId xmlns:a16="http://schemas.microsoft.com/office/drawing/2014/main" val="2007591698"/>
                  </a:ext>
                </a:extLst>
              </a:tr>
              <a:tr h="3708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latin typeface="Avenir Next" panose="020B0503020202020204" pitchFamily="34" charset="0"/>
                        </a:rPr>
                        <a:t>THEME: 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Sabbath School: Lecture 2,3  – Divine – Sermon – Lecture 4 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1AD5E4A0-7699-8D4F-E421-14033BDBA501}"/>
              </a:ext>
            </a:extLst>
          </p:cNvPr>
          <p:cNvSpPr/>
          <p:nvPr/>
        </p:nvSpPr>
        <p:spPr>
          <a:xfrm>
            <a:off x="7142083" y="2043710"/>
            <a:ext cx="204415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JULY 4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2EBC4ECD-9D68-6A4E-CFDC-A561EF24EAA8}"/>
              </a:ext>
            </a:extLst>
          </p:cNvPr>
          <p:cNvSpPr txBox="1"/>
          <p:nvPr/>
        </p:nvSpPr>
        <p:spPr>
          <a:xfrm>
            <a:off x="1905000" y="6743700"/>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3067021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F8293-AD3F-DBE7-8CD5-955F738949B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9ED60AD-5371-5A59-D55B-BE0357A0C37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8474D1A-0359-5AA3-4232-F69ED8E3A63B}"/>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BEB6B903-6254-3A70-AB00-FFFE59BB68F2}"/>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38A59D3F-6319-D8A5-A04A-A17DEA3C27B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9ABB537E-E89A-6D19-53F0-5034B22CA4C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3B522A54-5DB9-F338-A13B-0A76EBF35D32}"/>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D406BF9E-D1C3-2506-F92C-9DA6C960DAE6}"/>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7244C16F-E1A8-D508-C6D3-089DAF249611}"/>
              </a:ext>
            </a:extLst>
          </p:cNvPr>
          <p:cNvGraphicFramePr>
            <a:graphicFrameLocks noGrp="1"/>
          </p:cNvGraphicFramePr>
          <p:nvPr>
            <p:extLst>
              <p:ext uri="{D42A27DB-BD31-4B8C-83A1-F6EECF244321}">
                <p14:modId xmlns:p14="http://schemas.microsoft.com/office/powerpoint/2010/main" val="709139615"/>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 WEST NUEVA ECIJA</a:t>
                      </a:r>
                    </a:p>
                  </a:txBody>
                  <a:tcPr/>
                </a:tc>
                <a:tc>
                  <a:txBody>
                    <a:bodyPr/>
                    <a:lstStyle/>
                    <a:p>
                      <a:pPr algn="just"/>
                      <a:r>
                        <a:rPr lang="en-US" sz="1800" b="0" i="0" dirty="0">
                          <a:latin typeface="Avenir Next" panose="020B0503020202020204" pitchFamily="34" charset="0"/>
                        </a:rPr>
                        <a:t>SUSIE, JOSEPHINE</a:t>
                      </a:r>
                    </a:p>
                  </a:txBody>
                  <a:tcPr/>
                </a:tc>
                <a:tc>
                  <a:txBody>
                    <a:bodyPr/>
                    <a:lstStyle/>
                    <a:p>
                      <a:pPr algn="just"/>
                      <a:r>
                        <a:rPr lang="en-US" sz="1800" b="0" i="0" dirty="0">
                          <a:latin typeface="Avenir Next" panose="020B0503020202020204" pitchFamily="34" charset="0"/>
                        </a:rPr>
                        <a:t>JOY, JANETH</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NUEVA ECIJA 1</a:t>
                      </a:r>
                    </a:p>
                  </a:txBody>
                  <a:tcPr/>
                </a:tc>
                <a:tc>
                  <a:txBody>
                    <a:bodyPr/>
                    <a:lstStyle/>
                    <a:p>
                      <a:pPr algn="just"/>
                      <a:r>
                        <a:rPr lang="en-US" sz="1800" b="0" i="0" dirty="0">
                          <a:latin typeface="Avenir Next" panose="020B0503020202020204" pitchFamily="34" charset="0"/>
                        </a:rPr>
                        <a:t>GERRY, ERNIE</a:t>
                      </a:r>
                    </a:p>
                  </a:txBody>
                  <a:tcPr/>
                </a:tc>
                <a:tc>
                  <a:txBody>
                    <a:bodyPr/>
                    <a:lstStyle/>
                    <a:p>
                      <a:pPr algn="just"/>
                      <a:r>
                        <a:rPr lang="en-US" sz="1800" b="0" i="0" dirty="0">
                          <a:latin typeface="Avenir Next" panose="020B0503020202020204" pitchFamily="34" charset="0"/>
                        </a:rPr>
                        <a:t>JESSIE, DOMS</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NUEVA ECIJA 2</a:t>
                      </a:r>
                    </a:p>
                  </a:txBody>
                  <a:tcPr/>
                </a:tc>
                <a:tc>
                  <a:txBody>
                    <a:bodyPr/>
                    <a:lstStyle/>
                    <a:p>
                      <a:pPr algn="just"/>
                      <a:r>
                        <a:rPr lang="en-US" sz="1800" b="0" i="0" dirty="0">
                          <a:latin typeface="Avenir Next" panose="020B0503020202020204" pitchFamily="34" charset="0"/>
                        </a:rPr>
                        <a:t>JOEL,WINNIE</a:t>
                      </a:r>
                    </a:p>
                  </a:txBody>
                  <a:tcPr/>
                </a:tc>
                <a:tc>
                  <a:txBody>
                    <a:bodyPr/>
                    <a:lstStyle/>
                    <a:p>
                      <a:pPr algn="just"/>
                      <a:r>
                        <a:rPr lang="en-US" sz="1800" b="0" i="0" dirty="0">
                          <a:latin typeface="Avenir Next" panose="020B0503020202020204" pitchFamily="34" charset="0"/>
                        </a:rPr>
                        <a:t>ALDRIN, LOVELY</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NUEVA ECIJA 1</a:t>
                      </a:r>
                    </a:p>
                  </a:txBody>
                  <a:tcPr/>
                </a:tc>
                <a:tc>
                  <a:txBody>
                    <a:bodyPr/>
                    <a:lstStyle/>
                    <a:p>
                      <a:pPr algn="just"/>
                      <a:r>
                        <a:rPr lang="en-US" sz="1800" b="0" i="0" dirty="0">
                          <a:latin typeface="Avenir Next" panose="020B0503020202020204" pitchFamily="34" charset="0"/>
                        </a:rPr>
                        <a:t>REYLOURD, LAUDI</a:t>
                      </a:r>
                    </a:p>
                  </a:txBody>
                  <a:tcPr/>
                </a:tc>
                <a:tc>
                  <a:txBody>
                    <a:bodyPr/>
                    <a:lstStyle/>
                    <a:p>
                      <a:pPr algn="just"/>
                      <a:r>
                        <a:rPr lang="en-US" sz="1800" b="0" i="0" dirty="0">
                          <a:latin typeface="Avenir Next" panose="020B0503020202020204" pitchFamily="34" charset="0"/>
                        </a:rPr>
                        <a:t>MICO, FRED</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             EAST CENTRAL N.E 2</a:t>
                      </a:r>
                    </a:p>
                  </a:txBody>
                  <a:tcPr/>
                </a:tc>
                <a:tc>
                  <a:txBody>
                    <a:bodyPr/>
                    <a:lstStyle/>
                    <a:p>
                      <a:pPr algn="just"/>
                      <a:r>
                        <a:rPr lang="en-US" sz="1800" b="0" i="0" dirty="0">
                          <a:latin typeface="Avenir Next" panose="020B0503020202020204" pitchFamily="34" charset="0"/>
                        </a:rPr>
                        <a:t>JHUN, NELSON</a:t>
                      </a:r>
                    </a:p>
                  </a:txBody>
                  <a:tcPr/>
                </a:tc>
                <a:tc>
                  <a:txBody>
                    <a:bodyPr/>
                    <a:lstStyle/>
                    <a:p>
                      <a:pPr algn="just"/>
                      <a:r>
                        <a:rPr lang="en-US" sz="1800" b="0" i="0" dirty="0">
                          <a:latin typeface="Avenir Next" panose="020B0503020202020204" pitchFamily="34" charset="0"/>
                        </a:rPr>
                        <a:t>LUISA, ABY</a:t>
                      </a:r>
                    </a:p>
                  </a:txBody>
                  <a:tcPr/>
                </a:tc>
                <a:extLst>
                  <a:ext uri="{0D108BD9-81ED-4DB2-BD59-A6C34878D82A}">
                    <a16:rowId xmlns:a16="http://schemas.microsoft.com/office/drawing/2014/main" val="2007591698"/>
                  </a:ext>
                </a:extLst>
              </a:tr>
              <a:tr h="370840">
                <a:tc gridSpan="4">
                  <a:txBody>
                    <a:bodyPr/>
                    <a:lstStyle/>
                    <a:p>
                      <a:r>
                        <a:rPr lang="en-US" sz="2000" b="0" i="0" dirty="0">
                          <a:latin typeface="Avenir Next" panose="020B0503020202020204" pitchFamily="34" charset="0"/>
                        </a:rPr>
                        <a:t>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Sabbath School: Lecture 2,3 </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Divine: Sermon 4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2C227150-A79D-F3E2-BA20-2EEB51EEE5B2}"/>
              </a:ext>
            </a:extLst>
          </p:cNvPr>
          <p:cNvSpPr/>
          <p:nvPr/>
        </p:nvSpPr>
        <p:spPr>
          <a:xfrm>
            <a:off x="6763774" y="2043710"/>
            <a:ext cx="2800768" cy="769441"/>
          </a:xfrm>
          <a:prstGeom prst="rect">
            <a:avLst/>
          </a:prstGeom>
          <a:noFill/>
        </p:spPr>
        <p:txBody>
          <a:bodyPr wrap="none" lIns="91440" tIns="45720" rIns="91440" bIns="45720">
            <a:spAutoFit/>
          </a:bodyPr>
          <a:lstStyle/>
          <a:p>
            <a:pPr algn="ctr"/>
            <a:r>
              <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AUGUST 8</a:t>
            </a:r>
          </a:p>
        </p:txBody>
      </p:sp>
      <p:sp>
        <p:nvSpPr>
          <p:cNvPr id="11" name="TextBox 10">
            <a:extLst>
              <a:ext uri="{FF2B5EF4-FFF2-40B4-BE49-F238E27FC236}">
                <a16:creationId xmlns:a16="http://schemas.microsoft.com/office/drawing/2014/main" id="{73CD6E88-B8FA-9764-6F1E-DBAB5ED62BEB}"/>
              </a:ext>
            </a:extLst>
          </p:cNvPr>
          <p:cNvSpPr txBox="1"/>
          <p:nvPr/>
        </p:nvSpPr>
        <p:spPr>
          <a:xfrm>
            <a:off x="1977857" y="6806002"/>
            <a:ext cx="13109743" cy="369332"/>
          </a:xfrm>
          <a:prstGeom prst="rect">
            <a:avLst/>
          </a:prstGeom>
          <a:noFill/>
        </p:spPr>
        <p:txBody>
          <a:bodyPr wrap="none" rtlCol="0">
            <a:spAutoFit/>
          </a:bodyPr>
          <a:lstStyle/>
          <a:p>
            <a:r>
              <a:rPr lang="en-US"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1967999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379A5-3CF0-6FB4-FC79-7D358AEDB04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5B44EA-5547-0363-1625-669D2808558D}"/>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0BE276C-9D25-FEE8-0D88-6FFEE5A7DCA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4EAB8B0B-49E7-28A8-A29E-AA01910D24C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8F0DE77-A353-77F6-4B81-BC9CA2A0A30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7CDCE9CE-A98F-8F7C-9399-759DCEC79319}"/>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937B3574-49DE-D52D-70AD-ADA497A218D6}"/>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30B0D576-B163-0C2F-AE24-019FADE990B5}"/>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96B4224D-CB75-65FF-D651-7D1A0AEEC68D}"/>
              </a:ext>
            </a:extLst>
          </p:cNvPr>
          <p:cNvGraphicFramePr>
            <a:graphicFrameLocks noGrp="1"/>
          </p:cNvGraphicFramePr>
          <p:nvPr>
            <p:extLst>
              <p:ext uri="{D42A27DB-BD31-4B8C-83A1-F6EECF244321}">
                <p14:modId xmlns:p14="http://schemas.microsoft.com/office/powerpoint/2010/main" val="1159555117"/>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NORTH BATAAN</a:t>
                      </a:r>
                    </a:p>
                  </a:txBody>
                  <a:tcPr/>
                </a:tc>
                <a:tc>
                  <a:txBody>
                    <a:bodyPr/>
                    <a:lstStyle/>
                    <a:p>
                      <a:pPr algn="just"/>
                      <a:r>
                        <a:rPr lang="en-US" sz="1800" b="0" i="0" dirty="0">
                          <a:latin typeface="Avenir Next" panose="020B0503020202020204" pitchFamily="34" charset="0"/>
                        </a:rPr>
                        <a:t>SUSIE, JOSEPHINE</a:t>
                      </a:r>
                    </a:p>
                  </a:txBody>
                  <a:tcPr/>
                </a:tc>
                <a:tc>
                  <a:txBody>
                    <a:bodyPr/>
                    <a:lstStyle/>
                    <a:p>
                      <a:pPr algn="just"/>
                      <a:r>
                        <a:rPr lang="en-US" sz="1800" b="0" i="0" dirty="0">
                          <a:latin typeface="Avenir Next" panose="020B0503020202020204" pitchFamily="34" charset="0"/>
                        </a:rPr>
                        <a:t>JOY, JANETH</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BATAAN</a:t>
                      </a:r>
                    </a:p>
                  </a:txBody>
                  <a:tcPr/>
                </a:tc>
                <a:tc>
                  <a:txBody>
                    <a:bodyPr/>
                    <a:lstStyle/>
                    <a:p>
                      <a:pPr algn="just"/>
                      <a:r>
                        <a:rPr lang="en-US" sz="1800" b="0" i="0" dirty="0">
                          <a:latin typeface="Avenir Next" panose="020B0503020202020204" pitchFamily="34" charset="0"/>
                        </a:rPr>
                        <a:t>GERRY, ERNIE</a:t>
                      </a:r>
                    </a:p>
                  </a:txBody>
                  <a:tcPr/>
                </a:tc>
                <a:tc>
                  <a:txBody>
                    <a:bodyPr/>
                    <a:lstStyle/>
                    <a:p>
                      <a:pPr algn="just"/>
                      <a:r>
                        <a:rPr lang="en-US" sz="1800" b="0" i="0" dirty="0">
                          <a:latin typeface="Avenir Next" panose="020B0503020202020204" pitchFamily="34" charset="0"/>
                        </a:rPr>
                        <a:t>JESSIE, DOMS</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BATAAN</a:t>
                      </a:r>
                    </a:p>
                  </a:txBody>
                  <a:tcPr/>
                </a:tc>
                <a:tc>
                  <a:txBody>
                    <a:bodyPr/>
                    <a:lstStyle/>
                    <a:p>
                      <a:pPr algn="just"/>
                      <a:r>
                        <a:rPr lang="en-US" sz="1800" b="0" i="0" dirty="0">
                          <a:latin typeface="Avenir Next" panose="020B0503020202020204" pitchFamily="34" charset="0"/>
                        </a:rPr>
                        <a:t>JOEL,WINNIE</a:t>
                      </a:r>
                    </a:p>
                  </a:txBody>
                  <a:tcPr/>
                </a:tc>
                <a:tc>
                  <a:txBody>
                    <a:bodyPr/>
                    <a:lstStyle/>
                    <a:p>
                      <a:pPr algn="just"/>
                      <a:r>
                        <a:rPr lang="en-US" sz="1800" b="0" i="0" dirty="0">
                          <a:latin typeface="Avenir Next" panose="020B0503020202020204" pitchFamily="34" charset="0"/>
                        </a:rPr>
                        <a:t>ALDRIN, LOVELY</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OLONGAPO</a:t>
                      </a:r>
                    </a:p>
                  </a:txBody>
                  <a:tcPr/>
                </a:tc>
                <a:tc>
                  <a:txBody>
                    <a:bodyPr/>
                    <a:lstStyle/>
                    <a:p>
                      <a:pPr algn="just"/>
                      <a:r>
                        <a:rPr lang="en-US" sz="1800" b="0" i="0" dirty="0">
                          <a:latin typeface="Avenir Next" panose="020B0503020202020204" pitchFamily="34" charset="0"/>
                        </a:rPr>
                        <a:t>REYLOURD, LAUDI</a:t>
                      </a:r>
                    </a:p>
                  </a:txBody>
                  <a:tcPr/>
                </a:tc>
                <a:tc>
                  <a:txBody>
                    <a:bodyPr/>
                    <a:lstStyle/>
                    <a:p>
                      <a:pPr algn="just"/>
                      <a:r>
                        <a:rPr lang="en-US" sz="1800" b="0" i="0" dirty="0">
                          <a:latin typeface="Avenir Next" panose="020B0503020202020204" pitchFamily="34" charset="0"/>
                        </a:rPr>
                        <a:t>MICO, FRED</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ZAMBALES 1</a:t>
                      </a:r>
                    </a:p>
                  </a:txBody>
                  <a:tcPr/>
                </a:tc>
                <a:tc>
                  <a:txBody>
                    <a:bodyPr/>
                    <a:lstStyle/>
                    <a:p>
                      <a:pPr algn="just"/>
                      <a:r>
                        <a:rPr lang="en-US" sz="1800" b="0" i="0" dirty="0">
                          <a:latin typeface="Avenir Next" panose="020B0503020202020204" pitchFamily="34" charset="0"/>
                        </a:rPr>
                        <a:t>JHUN, NELSON</a:t>
                      </a:r>
                    </a:p>
                  </a:txBody>
                  <a:tcPr/>
                </a:tc>
                <a:tc>
                  <a:txBody>
                    <a:bodyPr/>
                    <a:lstStyle/>
                    <a:p>
                      <a:pPr algn="just"/>
                      <a:r>
                        <a:rPr lang="en-US" sz="1800" b="0" i="0" dirty="0">
                          <a:latin typeface="Avenir Next" panose="020B0503020202020204" pitchFamily="34" charset="0"/>
                        </a:rPr>
                        <a:t>LUISA, ABY</a:t>
                      </a:r>
                    </a:p>
                  </a:txBody>
                  <a:tcPr/>
                </a:tc>
                <a:extLst>
                  <a:ext uri="{0D108BD9-81ED-4DB2-BD59-A6C34878D82A}">
                    <a16:rowId xmlns:a16="http://schemas.microsoft.com/office/drawing/2014/main" val="2007591698"/>
                  </a:ext>
                </a:extLst>
              </a:tr>
              <a:tr h="370840">
                <a:tc gridSpan="4">
                  <a:txBody>
                    <a:bodyPr/>
                    <a:lstStyle/>
                    <a:p>
                      <a:r>
                        <a:rPr lang="en-US" sz="2000" b="0" i="0" dirty="0">
                          <a:latin typeface="Avenir Next" panose="020B0503020202020204" pitchFamily="34" charset="0"/>
                        </a:rPr>
                        <a:t>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Sabbath School: Lecture 2,3 </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Divine: Sermon 4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FEA12CF7-E6DF-9A58-6EDF-8384DFBC9C2B}"/>
              </a:ext>
            </a:extLst>
          </p:cNvPr>
          <p:cNvSpPr/>
          <p:nvPr/>
        </p:nvSpPr>
        <p:spPr>
          <a:xfrm>
            <a:off x="7265514" y="2043710"/>
            <a:ext cx="1797287"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SEPT 3</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65D9A9C8-84D1-B72B-2F55-7CA56417775D}"/>
              </a:ext>
            </a:extLst>
          </p:cNvPr>
          <p:cNvSpPr txBox="1"/>
          <p:nvPr/>
        </p:nvSpPr>
        <p:spPr>
          <a:xfrm>
            <a:off x="1981200" y="6806002"/>
            <a:ext cx="13109743" cy="369332"/>
          </a:xfrm>
          <a:prstGeom prst="rect">
            <a:avLst/>
          </a:prstGeom>
          <a:noFill/>
        </p:spPr>
        <p:txBody>
          <a:bodyPr wrap="none" rtlCol="0">
            <a:spAutoFit/>
          </a:bodyPr>
          <a:lstStyle/>
          <a:p>
            <a:r>
              <a:rPr lang="en-US"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2454283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78A86-51EA-2269-03B7-18F5F6659E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CAD5D0-3726-0543-99F4-C03E59954D9F}"/>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8E856010-E88F-F0E3-A07D-4363228DA44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356413BB-C457-87C0-B239-1A2B9E4D1A0C}"/>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50134C36-A9AA-8018-2905-1A772C22980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D0FFCCD0-4D26-3E23-F7C2-EEDA12908DD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D5A899CE-BC3A-2EE5-D785-14E169BC81A5}"/>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DD0015A0-9E38-C672-8A4C-0977119DCFD4}"/>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C6A85B6B-DE0B-7329-6C01-3A545569105B}"/>
              </a:ext>
            </a:extLst>
          </p:cNvPr>
          <p:cNvGraphicFramePr>
            <a:graphicFrameLocks noGrp="1"/>
          </p:cNvGraphicFramePr>
          <p:nvPr>
            <p:extLst>
              <p:ext uri="{D42A27DB-BD31-4B8C-83A1-F6EECF244321}">
                <p14:modId xmlns:p14="http://schemas.microsoft.com/office/powerpoint/2010/main" val="1280160472"/>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FLORIDA DISTRICT</a:t>
                      </a:r>
                    </a:p>
                  </a:txBody>
                  <a:tcPr/>
                </a:tc>
                <a:tc>
                  <a:txBody>
                    <a:bodyPr/>
                    <a:lstStyle/>
                    <a:p>
                      <a:pPr algn="just"/>
                      <a:r>
                        <a:rPr lang="en-US" sz="1800" b="0" i="0" dirty="0">
                          <a:latin typeface="Avenir Next" panose="020B0503020202020204" pitchFamily="34" charset="0"/>
                        </a:rPr>
                        <a:t>SUSIE, JOSEPHINE</a:t>
                      </a:r>
                    </a:p>
                  </a:txBody>
                  <a:tcPr/>
                </a:tc>
                <a:tc>
                  <a:txBody>
                    <a:bodyPr/>
                    <a:lstStyle/>
                    <a:p>
                      <a:pPr algn="just"/>
                      <a:r>
                        <a:rPr lang="en-US" sz="1800" b="0" i="0" dirty="0">
                          <a:latin typeface="Avenir Next" panose="020B0503020202020204" pitchFamily="34" charset="0"/>
                        </a:rPr>
                        <a:t>JOY, JANETH</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PAMPANGA</a:t>
                      </a:r>
                    </a:p>
                  </a:txBody>
                  <a:tcPr/>
                </a:tc>
                <a:tc>
                  <a:txBody>
                    <a:bodyPr/>
                    <a:lstStyle/>
                    <a:p>
                      <a:pPr algn="just"/>
                      <a:r>
                        <a:rPr lang="en-US" sz="1800" b="0" i="0" dirty="0">
                          <a:latin typeface="Avenir Next" panose="020B0503020202020204" pitchFamily="34" charset="0"/>
                        </a:rPr>
                        <a:t>GERRY, ERNIE</a:t>
                      </a:r>
                    </a:p>
                  </a:txBody>
                  <a:tcPr/>
                </a:tc>
                <a:tc>
                  <a:txBody>
                    <a:bodyPr/>
                    <a:lstStyle/>
                    <a:p>
                      <a:pPr algn="just"/>
                      <a:r>
                        <a:rPr lang="en-US" sz="1800" b="0" i="0" dirty="0">
                          <a:latin typeface="Avenir Next" panose="020B0503020202020204" pitchFamily="34" charset="0"/>
                        </a:rPr>
                        <a:t>JESSIE, DOMS</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CENTRAL TARLAC</a:t>
                      </a:r>
                    </a:p>
                  </a:txBody>
                  <a:tcPr/>
                </a:tc>
                <a:tc>
                  <a:txBody>
                    <a:bodyPr/>
                    <a:lstStyle/>
                    <a:p>
                      <a:pPr algn="just"/>
                      <a:r>
                        <a:rPr lang="en-US" sz="1800" b="0" i="0" dirty="0">
                          <a:latin typeface="Avenir Next" panose="020B0503020202020204" pitchFamily="34" charset="0"/>
                        </a:rPr>
                        <a:t>JOEL,WINNIE</a:t>
                      </a:r>
                    </a:p>
                  </a:txBody>
                  <a:tcPr/>
                </a:tc>
                <a:tc>
                  <a:txBody>
                    <a:bodyPr/>
                    <a:lstStyle/>
                    <a:p>
                      <a:pPr algn="just"/>
                      <a:r>
                        <a:rPr lang="en-US" sz="1800" b="0" i="0" dirty="0">
                          <a:latin typeface="Avenir Next" panose="020B0503020202020204" pitchFamily="34" charset="0"/>
                        </a:rPr>
                        <a:t>ALDRIN, LOVELY</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SOUTH TARLAC</a:t>
                      </a:r>
                    </a:p>
                  </a:txBody>
                  <a:tcPr/>
                </a:tc>
                <a:tc>
                  <a:txBody>
                    <a:bodyPr/>
                    <a:lstStyle/>
                    <a:p>
                      <a:pPr algn="just"/>
                      <a:r>
                        <a:rPr lang="en-US" sz="1800" b="0" i="0" dirty="0">
                          <a:latin typeface="Avenir Next" panose="020B0503020202020204" pitchFamily="34" charset="0"/>
                        </a:rPr>
                        <a:t>REYLOURD, LAUDI</a:t>
                      </a:r>
                    </a:p>
                  </a:txBody>
                  <a:tcPr/>
                </a:tc>
                <a:tc>
                  <a:txBody>
                    <a:bodyPr/>
                    <a:lstStyle/>
                    <a:p>
                      <a:pPr algn="just"/>
                      <a:r>
                        <a:rPr lang="en-US" sz="1800" b="0" i="0" dirty="0">
                          <a:latin typeface="Avenir Next" panose="020B0503020202020204" pitchFamily="34" charset="0"/>
                        </a:rPr>
                        <a:t>MICO, FRED</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TARLAC</a:t>
                      </a:r>
                    </a:p>
                  </a:txBody>
                  <a:tcPr/>
                </a:tc>
                <a:tc>
                  <a:txBody>
                    <a:bodyPr/>
                    <a:lstStyle/>
                    <a:p>
                      <a:pPr algn="just"/>
                      <a:r>
                        <a:rPr lang="en-US" sz="1800" b="0" i="0" dirty="0">
                          <a:latin typeface="Avenir Next" panose="020B0503020202020204" pitchFamily="34" charset="0"/>
                        </a:rPr>
                        <a:t>JHUN, NELSON</a:t>
                      </a:r>
                    </a:p>
                  </a:txBody>
                  <a:tcPr/>
                </a:tc>
                <a:tc>
                  <a:txBody>
                    <a:bodyPr/>
                    <a:lstStyle/>
                    <a:p>
                      <a:pPr algn="just"/>
                      <a:r>
                        <a:rPr lang="en-US" sz="1800" b="0" i="0" dirty="0">
                          <a:latin typeface="Avenir Next" panose="020B0503020202020204" pitchFamily="34" charset="0"/>
                        </a:rPr>
                        <a:t>LUISA, ABY</a:t>
                      </a:r>
                    </a:p>
                  </a:txBody>
                  <a:tcPr/>
                </a:tc>
                <a:extLst>
                  <a:ext uri="{0D108BD9-81ED-4DB2-BD59-A6C34878D82A}">
                    <a16:rowId xmlns:a16="http://schemas.microsoft.com/office/drawing/2014/main" val="2007591698"/>
                  </a:ext>
                </a:extLst>
              </a:tr>
              <a:tr h="370840">
                <a:tc gridSpan="4">
                  <a:txBody>
                    <a:bodyPr/>
                    <a:lstStyle/>
                    <a:p>
                      <a:r>
                        <a:rPr lang="en-US" sz="2000" b="0" i="0" dirty="0">
                          <a:latin typeface="Avenir Next" panose="020B0503020202020204" pitchFamily="34" charset="0"/>
                        </a:rPr>
                        <a:t>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Sabbath School: Lecture 2,3 </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Divine: Sermon 4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DE3F260F-DEAB-8921-9E12-FB79D3590ADD}"/>
              </a:ext>
            </a:extLst>
          </p:cNvPr>
          <p:cNvSpPr/>
          <p:nvPr/>
        </p:nvSpPr>
        <p:spPr>
          <a:xfrm>
            <a:off x="7102009" y="2043710"/>
            <a:ext cx="2124300" cy="769441"/>
          </a:xfrm>
          <a:prstGeom prst="rect">
            <a:avLst/>
          </a:prstGeom>
          <a:noFill/>
        </p:spPr>
        <p:txBody>
          <a:bodyPr wrap="none" lIns="91440" tIns="45720" rIns="91440" bIns="45720">
            <a:spAutoFit/>
          </a:bodyPr>
          <a:lstStyle/>
          <a:p>
            <a:pPr algn="ctr"/>
            <a:r>
              <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OCT 10</a:t>
            </a:r>
          </a:p>
        </p:txBody>
      </p:sp>
      <p:sp>
        <p:nvSpPr>
          <p:cNvPr id="11" name="TextBox 10">
            <a:extLst>
              <a:ext uri="{FF2B5EF4-FFF2-40B4-BE49-F238E27FC236}">
                <a16:creationId xmlns:a16="http://schemas.microsoft.com/office/drawing/2014/main" id="{81768336-28D3-AE15-DED3-880AF489074C}"/>
              </a:ext>
            </a:extLst>
          </p:cNvPr>
          <p:cNvSpPr txBox="1"/>
          <p:nvPr/>
        </p:nvSpPr>
        <p:spPr>
          <a:xfrm>
            <a:off x="1981200" y="6806002"/>
            <a:ext cx="13109743" cy="369332"/>
          </a:xfrm>
          <a:prstGeom prst="rect">
            <a:avLst/>
          </a:prstGeom>
          <a:noFill/>
        </p:spPr>
        <p:txBody>
          <a:bodyPr wrap="none" rtlCol="0">
            <a:spAutoFit/>
          </a:bodyPr>
          <a:lstStyle/>
          <a:p>
            <a:r>
              <a:rPr lang="en-US"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530358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C87B3-9025-F5E7-40AE-20E2F819DDD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A1F0F4-2CB3-6249-118A-786A8C730F4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0AC3B93-AB36-24A4-6874-2CBB2C0DB04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DB2D4BBB-EBBB-956A-B400-595B4FE5017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A5C0F814-97DF-30B0-1C92-61063240CA9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987D16FF-A71C-526D-CDCF-57B66AF2C74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29595864-29C3-6AE3-B4C1-903CA00BEED8}"/>
              </a:ext>
            </a:extLst>
          </p:cNvPr>
          <p:cNvSpPr txBox="1"/>
          <p:nvPr/>
        </p:nvSpPr>
        <p:spPr>
          <a:xfrm>
            <a:off x="2030666" y="1085008"/>
            <a:ext cx="12777534" cy="738664"/>
          </a:xfrm>
          <a:prstGeom prst="rect">
            <a:avLst/>
          </a:prstGeom>
          <a:noFill/>
        </p:spPr>
        <p:txBody>
          <a:bodyPr wrap="square" lIns="0" tIns="0" rIns="0" bIns="0" rtlCol="0" anchor="t">
            <a:spAutoFit/>
          </a:bodyPr>
          <a:lstStyle/>
          <a:p>
            <a:r>
              <a:rPr lang="en-US" sz="4800" b="1" spc="187" dirty="0">
                <a:solidFill>
                  <a:srgbClr val="00B050"/>
                </a:solidFill>
                <a:latin typeface="Avenir Next Heavy" panose="020B0503020202020204" pitchFamily="34" charset="0"/>
                <a:ea typeface="Brans-DemiBold"/>
                <a:cs typeface="Brans-DemiBold"/>
                <a:sym typeface="Brans-DemiBold"/>
              </a:rPr>
              <a:t>SCHEDULE OF AREA VISITATION 2026</a:t>
            </a:r>
          </a:p>
        </p:txBody>
      </p:sp>
      <p:sp>
        <p:nvSpPr>
          <p:cNvPr id="12" name="AutoShape 12">
            <a:extLst>
              <a:ext uri="{FF2B5EF4-FFF2-40B4-BE49-F238E27FC236}">
                <a16:creationId xmlns:a16="http://schemas.microsoft.com/office/drawing/2014/main" id="{EBCC755C-3F13-6DA1-A31A-87782D6BE515}"/>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09DDCA88-5027-372D-86BF-0ED1934AD73C}"/>
              </a:ext>
            </a:extLst>
          </p:cNvPr>
          <p:cNvGraphicFramePr>
            <a:graphicFrameLocks noGrp="1"/>
          </p:cNvGraphicFramePr>
          <p:nvPr>
            <p:extLst>
              <p:ext uri="{D42A27DB-BD31-4B8C-83A1-F6EECF244321}">
                <p14:modId xmlns:p14="http://schemas.microsoft.com/office/powerpoint/2010/main" val="1530444609"/>
              </p:ext>
            </p:extLst>
          </p:nvPr>
        </p:nvGraphicFramePr>
        <p:xfrm>
          <a:off x="2323433" y="3360766"/>
          <a:ext cx="12192000" cy="3017520"/>
        </p:xfrm>
        <a:graphic>
          <a:graphicData uri="http://schemas.openxmlformats.org/drawingml/2006/table">
            <a:tbl>
              <a:tblPr firstRow="1" bandRow="1">
                <a:tableStyleId>{16D9F66E-5EB9-4882-86FB-DCBF35E3C3E4}</a:tableStyleId>
              </a:tblPr>
              <a:tblGrid>
                <a:gridCol w="1344479">
                  <a:extLst>
                    <a:ext uri="{9D8B030D-6E8A-4147-A177-3AD203B41FA5}">
                      <a16:colId xmlns:a16="http://schemas.microsoft.com/office/drawing/2014/main" val="888797889"/>
                    </a:ext>
                  </a:extLst>
                </a:gridCol>
                <a:gridCol w="3584759">
                  <a:extLst>
                    <a:ext uri="{9D8B030D-6E8A-4147-A177-3AD203B41FA5}">
                      <a16:colId xmlns:a16="http://schemas.microsoft.com/office/drawing/2014/main" val="2940747746"/>
                    </a:ext>
                  </a:extLst>
                </a:gridCol>
                <a:gridCol w="3631381">
                  <a:extLst>
                    <a:ext uri="{9D8B030D-6E8A-4147-A177-3AD203B41FA5}">
                      <a16:colId xmlns:a16="http://schemas.microsoft.com/office/drawing/2014/main" val="3443560957"/>
                    </a:ext>
                  </a:extLst>
                </a:gridCol>
                <a:gridCol w="3631381">
                  <a:extLst>
                    <a:ext uri="{9D8B030D-6E8A-4147-A177-3AD203B41FA5}">
                      <a16:colId xmlns:a16="http://schemas.microsoft.com/office/drawing/2014/main" val="59412601"/>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ADMIN &amp; DIRECTORS</a:t>
                      </a:r>
                    </a:p>
                  </a:txBody>
                  <a:tcPr/>
                </a:tc>
                <a:tc>
                  <a:txBody>
                    <a:bodyPr/>
                    <a:lstStyle/>
                    <a:p>
                      <a:pPr algn="ctr"/>
                      <a:r>
                        <a:rPr lang="en-US" sz="1800" b="1" i="0" dirty="0">
                          <a:latin typeface="Avenir Next Medium" panose="020B0503020202020204" pitchFamily="34" charset="0"/>
                        </a:rPr>
                        <a:t>ACCOUNTING &amp; SECRETARIES</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5</a:t>
                      </a:r>
                    </a:p>
                  </a:txBody>
                  <a:tcPr/>
                </a:tc>
                <a:tc>
                  <a:txBody>
                    <a:bodyPr/>
                    <a:lstStyle/>
                    <a:p>
                      <a:pPr algn="l"/>
                      <a:r>
                        <a:rPr lang="en-US" sz="1800" b="0" i="0" dirty="0">
                          <a:latin typeface="Avenir Next" panose="020B0503020202020204" pitchFamily="34" charset="0"/>
                        </a:rPr>
                        <a:t>CENTRAL BULACAN </a:t>
                      </a:r>
                    </a:p>
                  </a:txBody>
                  <a:tcPr/>
                </a:tc>
                <a:tc>
                  <a:txBody>
                    <a:bodyPr/>
                    <a:lstStyle/>
                    <a:p>
                      <a:pPr algn="just"/>
                      <a:r>
                        <a:rPr lang="en-US" sz="1800" b="0" i="0" dirty="0">
                          <a:latin typeface="Avenir Next" panose="020B0503020202020204" pitchFamily="34" charset="0"/>
                        </a:rPr>
                        <a:t>SUSIE, JOSEPHINE</a:t>
                      </a:r>
                    </a:p>
                  </a:txBody>
                  <a:tcPr/>
                </a:tc>
                <a:tc>
                  <a:txBody>
                    <a:bodyPr/>
                    <a:lstStyle/>
                    <a:p>
                      <a:pPr algn="just"/>
                      <a:r>
                        <a:rPr lang="en-US" sz="1800" b="0" i="0" dirty="0">
                          <a:latin typeface="Avenir Next" panose="020B0503020202020204" pitchFamily="34" charset="0"/>
                        </a:rPr>
                        <a:t>JOY, JANETH</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MALOLOS</a:t>
                      </a:r>
                    </a:p>
                  </a:txBody>
                  <a:tcPr/>
                </a:tc>
                <a:tc>
                  <a:txBody>
                    <a:bodyPr/>
                    <a:lstStyle/>
                    <a:p>
                      <a:pPr algn="just"/>
                      <a:r>
                        <a:rPr lang="en-US" sz="1800" b="0" i="0" dirty="0">
                          <a:latin typeface="Avenir Next" panose="020B0503020202020204" pitchFamily="34" charset="0"/>
                        </a:rPr>
                        <a:t>GERRY, ERNIE</a:t>
                      </a:r>
                    </a:p>
                  </a:txBody>
                  <a:tcPr/>
                </a:tc>
                <a:tc>
                  <a:txBody>
                    <a:bodyPr/>
                    <a:lstStyle/>
                    <a:p>
                      <a:pPr algn="just"/>
                      <a:r>
                        <a:rPr lang="en-US" sz="1800" b="0" i="0" dirty="0">
                          <a:latin typeface="Avenir Next" panose="020B0503020202020204" pitchFamily="34" charset="0"/>
                        </a:rPr>
                        <a:t>JESSIE, DOMS</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BULACAN 1</a:t>
                      </a:r>
                    </a:p>
                  </a:txBody>
                  <a:tcPr/>
                </a:tc>
                <a:tc>
                  <a:txBody>
                    <a:bodyPr/>
                    <a:lstStyle/>
                    <a:p>
                      <a:pPr algn="just"/>
                      <a:r>
                        <a:rPr lang="en-US" sz="1800" b="0" i="0" dirty="0">
                          <a:latin typeface="Avenir Next" panose="020B0503020202020204" pitchFamily="34" charset="0"/>
                        </a:rPr>
                        <a:t>JOEL,WINNIE</a:t>
                      </a:r>
                    </a:p>
                  </a:txBody>
                  <a:tcPr/>
                </a:tc>
                <a:tc>
                  <a:txBody>
                    <a:bodyPr/>
                    <a:lstStyle/>
                    <a:p>
                      <a:pPr algn="just"/>
                      <a:r>
                        <a:rPr lang="en-US" sz="1800" b="0" i="0" dirty="0">
                          <a:latin typeface="Avenir Next" panose="020B0503020202020204" pitchFamily="34" charset="0"/>
                        </a:rPr>
                        <a:t>ALDRIN, LOVELY</a:t>
                      </a:r>
                    </a:p>
                  </a:txBody>
                  <a:tcPr/>
                </a:tc>
                <a:extLst>
                  <a:ext uri="{0D108BD9-81ED-4DB2-BD59-A6C34878D82A}">
                    <a16:rowId xmlns:a16="http://schemas.microsoft.com/office/drawing/2014/main" val="2158349470"/>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BULACAN 2</a:t>
                      </a:r>
                    </a:p>
                  </a:txBody>
                  <a:tcPr/>
                </a:tc>
                <a:tc>
                  <a:txBody>
                    <a:bodyPr/>
                    <a:lstStyle/>
                    <a:p>
                      <a:pPr algn="just"/>
                      <a:r>
                        <a:rPr lang="en-US" sz="1800" b="0" i="0" dirty="0">
                          <a:latin typeface="Avenir Next" panose="020B0503020202020204" pitchFamily="34" charset="0"/>
                        </a:rPr>
                        <a:t>REYLOURD, LAUDI</a:t>
                      </a:r>
                    </a:p>
                  </a:txBody>
                  <a:tcPr/>
                </a:tc>
                <a:tc>
                  <a:txBody>
                    <a:bodyPr/>
                    <a:lstStyle/>
                    <a:p>
                      <a:pPr algn="just"/>
                      <a:r>
                        <a:rPr lang="en-US" sz="1800" b="0" i="0" dirty="0">
                          <a:latin typeface="Avenir Next" panose="020B0503020202020204" pitchFamily="34" charset="0"/>
                        </a:rPr>
                        <a:t>MICO, FRED</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NORTH BULACAN 3</a:t>
                      </a:r>
                    </a:p>
                  </a:txBody>
                  <a:tcPr/>
                </a:tc>
                <a:tc>
                  <a:txBody>
                    <a:bodyPr/>
                    <a:lstStyle/>
                    <a:p>
                      <a:pPr algn="just"/>
                      <a:r>
                        <a:rPr lang="en-US" sz="1800" b="0" i="0" dirty="0">
                          <a:latin typeface="Avenir Next" panose="020B0503020202020204" pitchFamily="34" charset="0"/>
                        </a:rPr>
                        <a:t>JHUN, NELSON</a:t>
                      </a:r>
                    </a:p>
                  </a:txBody>
                  <a:tcPr/>
                </a:tc>
                <a:tc>
                  <a:txBody>
                    <a:bodyPr/>
                    <a:lstStyle/>
                    <a:p>
                      <a:pPr algn="just"/>
                      <a:r>
                        <a:rPr lang="en-US" sz="1800" b="0" i="0" dirty="0">
                          <a:latin typeface="Avenir Next" panose="020B0503020202020204" pitchFamily="34" charset="0"/>
                        </a:rPr>
                        <a:t>LUISA, ABY</a:t>
                      </a:r>
                    </a:p>
                  </a:txBody>
                  <a:tcPr/>
                </a:tc>
                <a:extLst>
                  <a:ext uri="{0D108BD9-81ED-4DB2-BD59-A6C34878D82A}">
                    <a16:rowId xmlns:a16="http://schemas.microsoft.com/office/drawing/2014/main" val="2007591698"/>
                  </a:ext>
                </a:extLst>
              </a:tr>
              <a:tr h="370840">
                <a:tc gridSpan="4">
                  <a:txBody>
                    <a:bodyPr/>
                    <a:lstStyle/>
                    <a:p>
                      <a:r>
                        <a:rPr lang="en-US" sz="2000" b="0" i="0" dirty="0">
                          <a:latin typeface="Avenir Next" panose="020B0503020202020204" pitchFamily="34" charset="0"/>
                        </a:rPr>
                        <a:t>THEME: </a:t>
                      </a:r>
                      <a:r>
                        <a:rPr lang="en-US" sz="2000" b="1" i="0" dirty="0">
                          <a:solidFill>
                            <a:srgbClr val="00B050"/>
                          </a:solidFill>
                          <a:latin typeface="Avenir Next" panose="020B0503020202020204" pitchFamily="34" charset="0"/>
                        </a:rPr>
                        <a:t>MISSIONAL STEWARDSHIP CAMPAIGN</a:t>
                      </a:r>
                    </a:p>
                  </a:txBody>
                  <a:tcPr/>
                </a:tc>
                <a:tc hMerge="1">
                  <a:txBody>
                    <a:bodyPr/>
                    <a:lstStyle/>
                    <a:p>
                      <a:endParaRPr lang="en-US" b="1" i="0" dirty="0">
                        <a:latin typeface="Avenir Next Medium" panose="020B0503020202020204" pitchFamily="34" charset="0"/>
                      </a:endParaRPr>
                    </a:p>
                  </a:txBody>
                  <a:tcPr/>
                </a:tc>
                <a:tc hMerge="1">
                  <a:txBody>
                    <a:bodyPr/>
                    <a:lstStyle/>
                    <a:p>
                      <a:endParaRPr lang="en-US" b="1" i="0" dirty="0">
                        <a:latin typeface="Avenir Next Medium" panose="020B0503020202020204" pitchFamily="34" charset="0"/>
                      </a:endParaRPr>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156517075"/>
                  </a:ext>
                </a:extLst>
              </a:tr>
              <a:tr h="370840">
                <a:tc gridSpan="4">
                  <a:txBody>
                    <a:bodyPr/>
                    <a:lstStyle/>
                    <a:p>
                      <a:r>
                        <a:rPr lang="en-US" sz="2000" b="0" i="0" dirty="0">
                          <a:latin typeface="Avenir Next" panose="020B0503020202020204" pitchFamily="34" charset="0"/>
                        </a:rPr>
                        <a:t>Vesper: Lecture 1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Sabbath School: Lecture 2,3 </a:t>
                      </a:r>
                      <a:r>
                        <a:rPr lang="en-US" sz="2000" b="1" i="0" dirty="0">
                          <a:solidFill>
                            <a:srgbClr val="00B050"/>
                          </a:solidFill>
                          <a:latin typeface="Avenir Next" panose="020B0503020202020204" pitchFamily="34" charset="0"/>
                        </a:rPr>
                        <a:t>I</a:t>
                      </a:r>
                      <a:r>
                        <a:rPr lang="en-US" sz="2000" b="0" i="0" dirty="0">
                          <a:latin typeface="Avenir Next" panose="020B0503020202020204" pitchFamily="34" charset="0"/>
                        </a:rPr>
                        <a:t> Divine: Sermon 4 </a:t>
                      </a:r>
                      <a:r>
                        <a:rPr lang="en-US" sz="2000" b="1" i="0" dirty="0">
                          <a:solidFill>
                            <a:srgbClr val="00B050"/>
                          </a:solidFill>
                          <a:latin typeface="Avenir Next" panose="020B0503020202020204" pitchFamily="34" charset="0"/>
                        </a:rPr>
                        <a:t>I </a:t>
                      </a:r>
                      <a:r>
                        <a:rPr lang="en-US" sz="2000" b="0" i="0" dirty="0">
                          <a:latin typeface="Avenir Next" panose="020B0503020202020204" pitchFamily="34" charset="0"/>
                        </a:rPr>
                        <a:t>A.Y – Lecture 5,6.</a:t>
                      </a:r>
                    </a:p>
                  </a:txBody>
                  <a:tcPr/>
                </a:tc>
                <a:tc hMerge="1">
                  <a:txBody>
                    <a:bodyPr/>
                    <a:lstStyle/>
                    <a:p>
                      <a:endParaRPr lang="en-US"/>
                    </a:p>
                  </a:txBody>
                  <a:tcPr/>
                </a:tc>
                <a:tc hMerge="1">
                  <a:txBody>
                    <a:bodyPr/>
                    <a:lstStyle/>
                    <a:p>
                      <a:endParaRPr lang="en-US"/>
                    </a:p>
                  </a:txBody>
                  <a:tcPr/>
                </a:tc>
                <a:tc hMerge="1">
                  <a:txBody>
                    <a:bodyPr/>
                    <a:lstStyle/>
                    <a:p>
                      <a:endParaRPr lang="en-US" sz="3200" b="0" i="0" dirty="0">
                        <a:latin typeface="Avenir Next" panose="020B0503020202020204" pitchFamily="34" charset="0"/>
                      </a:endParaRPr>
                    </a:p>
                  </a:txBody>
                  <a:tcPr/>
                </a:tc>
                <a:extLst>
                  <a:ext uri="{0D108BD9-81ED-4DB2-BD59-A6C34878D82A}">
                    <a16:rowId xmlns:a16="http://schemas.microsoft.com/office/drawing/2014/main" val="220813790"/>
                  </a:ext>
                </a:extLst>
              </a:tr>
            </a:tbl>
          </a:graphicData>
        </a:graphic>
      </p:graphicFrame>
      <p:sp>
        <p:nvSpPr>
          <p:cNvPr id="14" name="Rectangle 13">
            <a:extLst>
              <a:ext uri="{FF2B5EF4-FFF2-40B4-BE49-F238E27FC236}">
                <a16:creationId xmlns:a16="http://schemas.microsoft.com/office/drawing/2014/main" id="{3B5D6879-3BFE-F57C-FD82-615894B134AE}"/>
              </a:ext>
            </a:extLst>
          </p:cNvPr>
          <p:cNvSpPr/>
          <p:nvPr/>
        </p:nvSpPr>
        <p:spPr>
          <a:xfrm>
            <a:off x="6318143" y="2043710"/>
            <a:ext cx="3692036"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NOVEMBER 7</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5F5565E4-740B-3D1A-E04F-803BDDAE70E0}"/>
              </a:ext>
            </a:extLst>
          </p:cNvPr>
          <p:cNvSpPr txBox="1"/>
          <p:nvPr/>
        </p:nvSpPr>
        <p:spPr>
          <a:xfrm>
            <a:off x="1905000" y="6806002"/>
            <a:ext cx="13050432" cy="369332"/>
          </a:xfrm>
          <a:prstGeom prst="rect">
            <a:avLst/>
          </a:prstGeom>
          <a:noFill/>
        </p:spPr>
        <p:txBody>
          <a:bodyPr wrap="none" rtlCol="0">
            <a:spAutoFit/>
          </a:bodyPr>
          <a:lstStyle/>
          <a:p>
            <a:r>
              <a:rPr lang="en-US"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272753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964882" y="2967033"/>
            <a:ext cx="1688991" cy="2470599"/>
          </a:xfrm>
          <a:custGeom>
            <a:avLst/>
            <a:gdLst/>
            <a:ahLst/>
            <a:cxnLst/>
            <a:rect l="l" t="t" r="r" b="b"/>
            <a:pathLst>
              <a:path w="1688991" h="2470599">
                <a:moveTo>
                  <a:pt x="0" y="0"/>
                </a:moveTo>
                <a:lnTo>
                  <a:pt x="1688991" y="0"/>
                </a:lnTo>
                <a:lnTo>
                  <a:pt x="1688991"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4485335" y="2335511"/>
            <a:ext cx="9840264" cy="3265189"/>
          </a:xfrm>
          <a:prstGeom prst="rect">
            <a:avLst/>
          </a:prstGeom>
        </p:spPr>
        <p:txBody>
          <a:bodyPr wrap="square" lIns="0" tIns="0" rIns="0" bIns="0" rtlCol="0" anchor="t">
            <a:spAutoFit/>
          </a:bodyPr>
          <a:lstStyle/>
          <a:p>
            <a:pPr algn="ctr">
              <a:lnSpc>
                <a:spcPts val="13383"/>
              </a:lnSpc>
            </a:pPr>
            <a:r>
              <a:rPr lang="en-US" sz="9600" spc="334" dirty="0">
                <a:solidFill>
                  <a:srgbClr val="31403D"/>
                </a:solidFill>
                <a:latin typeface="Brans-DemiBold"/>
                <a:ea typeface="Brans-DemiBold"/>
                <a:cs typeface="Brans-DemiBold"/>
                <a:sym typeface="Brans-DemiBold"/>
              </a:rPr>
              <a:t>SYSTEMATIC BENEVOLENCE STEWARDSHIP EDUCATION </a:t>
            </a:r>
          </a:p>
        </p:txBody>
      </p:sp>
      <p:sp>
        <p:nvSpPr>
          <p:cNvPr id="13" name="Freeform 5">
            <a:extLst>
              <a:ext uri="{FF2B5EF4-FFF2-40B4-BE49-F238E27FC236}">
                <a16:creationId xmlns:a16="http://schemas.microsoft.com/office/drawing/2014/main" id="{438FE5F3-33A5-3739-8101-9E5C975D4E29}"/>
              </a:ext>
            </a:extLst>
          </p:cNvPr>
          <p:cNvSpPr/>
          <p:nvPr/>
        </p:nvSpPr>
        <p:spPr>
          <a:xfrm>
            <a:off x="2159000" y="800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8"/>
            <a:stretch>
              <a:fillRect/>
            </a:stretch>
          </a:blipFill>
        </p:spPr>
        <p:txBody>
          <a:bodyPr/>
          <a:lstStyle/>
          <a:p>
            <a:endParaRPr lang="en-US"/>
          </a:p>
        </p:txBody>
      </p:sp>
      <p:pic>
        <p:nvPicPr>
          <p:cNvPr id="14" name="Picture 13" descr="A green and white logo&#10;&#10;AI-generated content may be incorrect.">
            <a:extLst>
              <a:ext uri="{FF2B5EF4-FFF2-40B4-BE49-F238E27FC236}">
                <a16:creationId xmlns:a16="http://schemas.microsoft.com/office/drawing/2014/main" id="{962BD114-594B-CCBB-9E69-C71ADDFB67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0600" y="952500"/>
            <a:ext cx="1052214" cy="1066800"/>
          </a:xfrm>
          <a:prstGeom prst="rect">
            <a:avLst/>
          </a:prstGeom>
        </p:spPr>
      </p:pic>
      <p:pic>
        <p:nvPicPr>
          <p:cNvPr id="15" name="Picture 14" descr="A white cover with green text&#10;&#10;AI-generated content may be incorrect.">
            <a:extLst>
              <a:ext uri="{FF2B5EF4-FFF2-40B4-BE49-F238E27FC236}">
                <a16:creationId xmlns:a16="http://schemas.microsoft.com/office/drawing/2014/main" id="{118855C9-5047-A632-D8B4-FBECB549160B}"/>
              </a:ext>
            </a:extLst>
          </p:cNvPr>
          <p:cNvPicPr>
            <a:picLocks noChangeAspect="1"/>
          </p:cNvPicPr>
          <p:nvPr/>
        </p:nvPicPr>
        <p:blipFill>
          <a:blip r:embed="rId10">
            <a:extLst>
              <a:ext uri="{28A0092B-C50C-407E-A947-70E740481C1C}">
                <a14:useLocalDpi xmlns:a14="http://schemas.microsoft.com/office/drawing/2010/main" val="0"/>
              </a:ext>
            </a:extLst>
          </a:blip>
          <a:srcRect l="9870" t="25906" r="75466" b="66176"/>
          <a:stretch>
            <a:fillRect/>
          </a:stretch>
        </p:blipFill>
        <p:spPr>
          <a:xfrm>
            <a:off x="3733800" y="1059285"/>
            <a:ext cx="2528123" cy="85323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9BA26-5364-4D14-A063-902CA24B570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11EFC06-1B40-801D-D9AB-136B9B218F1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7BED7AFB-C7B8-3EE9-1C00-22AC1986443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E0C7133-59E4-A402-3F75-55B5ED3F0BC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616DA82E-47CF-2D84-40F4-61F445F5C076}"/>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E5F25DE5-62D2-3EAD-F58A-EE17DD8DA51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DC75CD91-42DC-8B51-AB10-5A5946B04958}"/>
              </a:ext>
            </a:extLst>
          </p:cNvPr>
          <p:cNvSpPr txBox="1"/>
          <p:nvPr/>
        </p:nvSpPr>
        <p:spPr>
          <a:xfrm>
            <a:off x="2030665" y="647700"/>
            <a:ext cx="13448061" cy="1354217"/>
          </a:xfrm>
          <a:prstGeom prst="rect">
            <a:avLst/>
          </a:prstGeom>
          <a:noFill/>
        </p:spPr>
        <p:txBody>
          <a:bodyPr wrap="square" lIns="0" tIns="0" rIns="0" bIns="0" rtlCol="0" anchor="t">
            <a:spAutoFit/>
          </a:bodyPr>
          <a:lstStyle/>
          <a:p>
            <a:pPr algn="ctr"/>
            <a:r>
              <a:rPr lang="en-US" sz="4400" b="1" spc="187" dirty="0">
                <a:solidFill>
                  <a:srgbClr val="00B050"/>
                </a:solidFill>
                <a:latin typeface="Avenir Next Heavy" panose="020B0503020202020204" pitchFamily="34" charset="0"/>
                <a:ea typeface="Brans-DemiBold"/>
                <a:cs typeface="Brans-DemiBold"/>
                <a:sym typeface="Brans-DemiBold"/>
              </a:rPr>
              <a:t>SCHEDULE OF DISTRICT </a:t>
            </a:r>
          </a:p>
          <a:p>
            <a:pPr algn="ctr"/>
            <a:r>
              <a:rPr lang="en-US" sz="4400" b="1" spc="187" dirty="0">
                <a:solidFill>
                  <a:srgbClr val="00B050"/>
                </a:solidFill>
                <a:latin typeface="Avenir Next Heavy" panose="020B0503020202020204" pitchFamily="34" charset="0"/>
                <a:ea typeface="Brans-DemiBold"/>
                <a:cs typeface="Brans-DemiBold"/>
                <a:sym typeface="Brans-DemiBold"/>
              </a:rPr>
              <a:t>VISITATION 2026</a:t>
            </a:r>
          </a:p>
        </p:txBody>
      </p:sp>
      <p:sp>
        <p:nvSpPr>
          <p:cNvPr id="12" name="AutoShape 12">
            <a:extLst>
              <a:ext uri="{FF2B5EF4-FFF2-40B4-BE49-F238E27FC236}">
                <a16:creationId xmlns:a16="http://schemas.microsoft.com/office/drawing/2014/main" id="{BB5FA046-E43A-4D1F-B3E7-3D21CE9D8094}"/>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DC16CC33-1D87-B931-8463-E36F584AB4D0}"/>
              </a:ext>
            </a:extLst>
          </p:cNvPr>
          <p:cNvGraphicFramePr>
            <a:graphicFrameLocks noGrp="1"/>
          </p:cNvGraphicFramePr>
          <p:nvPr>
            <p:extLst>
              <p:ext uri="{D42A27DB-BD31-4B8C-83A1-F6EECF244321}">
                <p14:modId xmlns:p14="http://schemas.microsoft.com/office/powerpoint/2010/main" val="937407330"/>
              </p:ext>
            </p:extLst>
          </p:nvPr>
        </p:nvGraphicFramePr>
        <p:xfrm>
          <a:off x="2051939" y="352806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1</a:t>
                      </a:r>
                    </a:p>
                  </a:txBody>
                  <a:tcPr/>
                </a:tc>
                <a:tc>
                  <a:txBody>
                    <a:bodyPr/>
                    <a:lstStyle/>
                    <a:p>
                      <a:pPr algn="l"/>
                      <a:r>
                        <a:rPr lang="en-US" sz="1800" b="0" i="0" dirty="0">
                          <a:latin typeface="Avenir Next" panose="020B0503020202020204" pitchFamily="34" charset="0"/>
                        </a:rPr>
                        <a:t>NORTH COAST – CLPM VISITATION</a:t>
                      </a:r>
                    </a:p>
                  </a:txBody>
                  <a:tcPr/>
                </a:tc>
                <a:tc>
                  <a:txBody>
                    <a:bodyPr/>
                    <a:lstStyle/>
                    <a:p>
                      <a:pPr algn="l"/>
                      <a:r>
                        <a:rPr lang="en-US" sz="1800" b="0" i="0" dirty="0">
                          <a:latin typeface="Avenir Next" panose="020B0503020202020204" pitchFamily="34" charset="0"/>
                        </a:rPr>
                        <a:t>FEBRUARY  7</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EAST NUEVA ECIJA ! &amp; 2</a:t>
                      </a:r>
                    </a:p>
                  </a:txBody>
                  <a:tcPr/>
                </a:tc>
                <a:tc>
                  <a:txBody>
                    <a:bodyPr/>
                    <a:lstStyle/>
                    <a:p>
                      <a:pPr algn="l"/>
                      <a:r>
                        <a:rPr lang="en-US" sz="1800" b="0" i="0" dirty="0">
                          <a:latin typeface="Avenir Next" panose="020B0503020202020204" pitchFamily="34" charset="0"/>
                        </a:rPr>
                        <a:t>FEBRUARY  14</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NORTH BATAAN</a:t>
                      </a:r>
                    </a:p>
                  </a:txBody>
                  <a:tcPr/>
                </a:tc>
                <a:tc>
                  <a:txBody>
                    <a:bodyPr/>
                    <a:lstStyle/>
                    <a:p>
                      <a:pPr algn="l"/>
                      <a:r>
                        <a:rPr lang="en-US" sz="1800" b="0" i="0" dirty="0">
                          <a:latin typeface="Avenir Next" panose="020B0503020202020204" pitchFamily="34" charset="0"/>
                        </a:rPr>
                        <a:t>FEBRUARY  21</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FLORIDA BLANCA</a:t>
                      </a:r>
                    </a:p>
                  </a:txBody>
                  <a:tcPr/>
                </a:tc>
                <a:tc>
                  <a:txBody>
                    <a:bodyPr/>
                    <a:lstStyle/>
                    <a:p>
                      <a:pPr algn="l"/>
                      <a:r>
                        <a:rPr lang="en-US" sz="1800" b="0" i="0" dirty="0">
                          <a:latin typeface="Avenir Next" panose="020B0503020202020204" pitchFamily="34" charset="0"/>
                        </a:rPr>
                        <a:t>FEBRUARY  28</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E9A9A047-7D09-5D2F-B9CA-FC6E37A2F3A8}"/>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5E2CA0A4-ADB4-1CD1-386F-A05F3E2DC7D3}"/>
              </a:ext>
            </a:extLst>
          </p:cNvPr>
          <p:cNvSpPr txBox="1"/>
          <p:nvPr/>
        </p:nvSpPr>
        <p:spPr>
          <a:xfrm>
            <a:off x="2043901" y="6104663"/>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
        <p:nvSpPr>
          <p:cNvPr id="15" name="Rectangle 14">
            <a:extLst>
              <a:ext uri="{FF2B5EF4-FFF2-40B4-BE49-F238E27FC236}">
                <a16:creationId xmlns:a16="http://schemas.microsoft.com/office/drawing/2014/main" id="{6603FEA1-7256-BB29-5D3B-E84F236E9D2A}"/>
              </a:ext>
            </a:extLst>
          </p:cNvPr>
          <p:cNvSpPr/>
          <p:nvPr/>
        </p:nvSpPr>
        <p:spPr>
          <a:xfrm>
            <a:off x="6964077" y="2407503"/>
            <a:ext cx="3581237" cy="830997"/>
          </a:xfrm>
          <a:prstGeom prst="rect">
            <a:avLst/>
          </a:prstGeom>
          <a:noFill/>
        </p:spPr>
        <p:txBody>
          <a:bodyPr wrap="none" lIns="91440" tIns="45720" rIns="91440" bIns="45720">
            <a:spAutoFit/>
          </a:bodyPr>
          <a:lstStyle/>
          <a:p>
            <a:pPr algn="ctr"/>
            <a:r>
              <a:rPr lang="en-US" sz="4800" b="1" cap="none" spc="0" dirty="0">
                <a:ln w="0"/>
                <a:solidFill>
                  <a:schemeClr val="tx1"/>
                </a:solidFill>
                <a:effectLst>
                  <a:outerShdw blurRad="38100" dist="19050" dir="2700000" algn="tl" rotWithShape="0">
                    <a:schemeClr val="dk1">
                      <a:alpha val="40000"/>
                    </a:schemeClr>
                  </a:outerShdw>
                </a:effectLst>
                <a:latin typeface="Avenir Next" panose="020B0503020202020204" pitchFamily="34" charset="0"/>
              </a:rPr>
              <a:t>FEBRUARY </a:t>
            </a:r>
          </a:p>
        </p:txBody>
      </p:sp>
    </p:spTree>
    <p:extLst>
      <p:ext uri="{BB962C8B-B14F-4D97-AF65-F5344CB8AC3E}">
        <p14:creationId xmlns:p14="http://schemas.microsoft.com/office/powerpoint/2010/main" val="2211931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B545D-3AC3-E1E4-2DEA-88D86F3FA2D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067D7EC-A59F-8717-6F90-CF808F31B59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01B67097-A6DB-F16C-DF60-D2B6C3A2ADDA}"/>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4540856D-7668-A559-B17C-575565AC442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EED28EB9-0E6D-8808-1FBC-3178A57F677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AA78D96B-CC31-222D-0C5A-E813C7E7D00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CCBBFFFE-1D2E-FA6D-8858-A501CF39034A}"/>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C04BBEFC-656B-0217-03C3-0A578271B2E2}"/>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67F62116-796A-503E-C46C-0A272CDC72A2}"/>
              </a:ext>
            </a:extLst>
          </p:cNvPr>
          <p:cNvGraphicFramePr>
            <a:graphicFrameLocks noGrp="1"/>
          </p:cNvGraphicFramePr>
          <p:nvPr>
            <p:extLst>
              <p:ext uri="{D42A27DB-BD31-4B8C-83A1-F6EECF244321}">
                <p14:modId xmlns:p14="http://schemas.microsoft.com/office/powerpoint/2010/main" val="3623242"/>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NORTH NUEVA ECIJA UPPER</a:t>
                      </a:r>
                    </a:p>
                  </a:txBody>
                  <a:tcPr/>
                </a:tc>
                <a:tc>
                  <a:txBody>
                    <a:bodyPr/>
                    <a:lstStyle/>
                    <a:p>
                      <a:pPr algn="l"/>
                      <a:r>
                        <a:rPr lang="en-US" sz="1800" b="0" i="0" dirty="0">
                          <a:latin typeface="Avenir Next" panose="020B0503020202020204" pitchFamily="34" charset="0"/>
                        </a:rPr>
                        <a:t>MARCH 14</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5</a:t>
                      </a:r>
                    </a:p>
                  </a:txBody>
                  <a:tcPr/>
                </a:tc>
                <a:tc>
                  <a:txBody>
                    <a:bodyPr/>
                    <a:lstStyle/>
                    <a:p>
                      <a:pPr algn="l"/>
                      <a:r>
                        <a:rPr lang="en-US" sz="1800" b="0" i="0" dirty="0">
                          <a:latin typeface="Avenir Next" panose="020B0503020202020204" pitchFamily="34" charset="0"/>
                        </a:rPr>
                        <a:t>CENTRAL BULACAN</a:t>
                      </a:r>
                    </a:p>
                  </a:txBody>
                  <a:tcPr/>
                </a:tc>
                <a:tc>
                  <a:txBody>
                    <a:bodyPr/>
                    <a:lstStyle/>
                    <a:p>
                      <a:pPr algn="l"/>
                      <a:r>
                        <a:rPr lang="en-US" sz="1800" b="0" i="0" dirty="0">
                          <a:latin typeface="Avenir Next" panose="020B0503020202020204" pitchFamily="34" charset="0"/>
                        </a:rPr>
                        <a:t>MARCH 7</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SOUTH BATAAN</a:t>
                      </a:r>
                    </a:p>
                  </a:txBody>
                  <a:tcPr/>
                </a:tc>
                <a:tc>
                  <a:txBody>
                    <a:bodyPr/>
                    <a:lstStyle/>
                    <a:p>
                      <a:pPr algn="l"/>
                      <a:r>
                        <a:rPr lang="en-US" sz="1800" b="0" i="0" dirty="0">
                          <a:latin typeface="Avenir Next" panose="020B0503020202020204" pitchFamily="34" charset="0"/>
                        </a:rPr>
                        <a:t>MARCH 21</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SOUTH PAMPANGA</a:t>
                      </a:r>
                    </a:p>
                  </a:txBody>
                  <a:tcPr/>
                </a:tc>
                <a:tc>
                  <a:txBody>
                    <a:bodyPr/>
                    <a:lstStyle/>
                    <a:p>
                      <a:pPr algn="l"/>
                      <a:r>
                        <a:rPr lang="en-US" sz="1800" b="0" i="0" dirty="0">
                          <a:latin typeface="Avenir Next" panose="020B0503020202020204" pitchFamily="34" charset="0"/>
                        </a:rPr>
                        <a:t>MARCH 28</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E05468AA-1A62-CB01-DA2F-FA9FE9516A16}"/>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FA293131-2BB7-7BAF-84D6-AD69D18C3B52}"/>
              </a:ext>
            </a:extLst>
          </p:cNvPr>
          <p:cNvSpPr txBox="1"/>
          <p:nvPr/>
        </p:nvSpPr>
        <p:spPr>
          <a:xfrm>
            <a:off x="2454017" y="4914900"/>
            <a:ext cx="11871583"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education campaign to all churches through periodic church visitations. </a:t>
            </a:r>
          </a:p>
        </p:txBody>
      </p:sp>
    </p:spTree>
    <p:extLst>
      <p:ext uri="{BB962C8B-B14F-4D97-AF65-F5344CB8AC3E}">
        <p14:creationId xmlns:p14="http://schemas.microsoft.com/office/powerpoint/2010/main" val="2006684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2A698-0BF4-B9D4-DEA8-23CC4E6659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708FF50-A358-9896-CEE4-9850F5945F99}"/>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759B058D-99F4-F579-8E23-B85A296E9BE6}"/>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70E6D336-9A16-7A08-1BBF-848062D1F499}"/>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6D488C8-CD15-DF0A-AB2F-D3692B33998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CA6AB01C-9D78-5A2B-091D-ED09ECD4049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82CB8B14-D043-B1E0-8D65-5759812A8082}"/>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7BDF3C2B-CEA5-600A-430D-C66A3F621AB5}"/>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50B13AD6-897E-6EB3-4ADB-39B23FA9D99D}"/>
              </a:ext>
            </a:extLst>
          </p:cNvPr>
          <p:cNvGraphicFramePr>
            <a:graphicFrameLocks noGrp="1"/>
          </p:cNvGraphicFramePr>
          <p:nvPr>
            <p:extLst>
              <p:ext uri="{D42A27DB-BD31-4B8C-83A1-F6EECF244321}">
                <p14:modId xmlns:p14="http://schemas.microsoft.com/office/powerpoint/2010/main" val="3546676719"/>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NORTH ZAMBALES  2</a:t>
                      </a:r>
                    </a:p>
                  </a:txBody>
                  <a:tcPr/>
                </a:tc>
                <a:tc>
                  <a:txBody>
                    <a:bodyPr/>
                    <a:lstStyle/>
                    <a:p>
                      <a:pPr algn="l"/>
                      <a:r>
                        <a:rPr lang="en-US" sz="1800" b="0" i="0" dirty="0">
                          <a:latin typeface="Avenir Next" panose="020B0503020202020204" pitchFamily="34" charset="0"/>
                        </a:rPr>
                        <a:t>APRIL 11</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CENTRAL NUEVA ECIJA 1</a:t>
                      </a:r>
                    </a:p>
                  </a:txBody>
                  <a:tcPr/>
                </a:tc>
                <a:tc>
                  <a:txBody>
                    <a:bodyPr/>
                    <a:lstStyle/>
                    <a:p>
                      <a:pPr algn="l"/>
                      <a:r>
                        <a:rPr lang="en-US" sz="1800" b="0" i="0" dirty="0">
                          <a:latin typeface="Avenir Next" panose="020B0503020202020204" pitchFamily="34" charset="0"/>
                        </a:rPr>
                        <a:t>APRIL 4</a:t>
                      </a:r>
                    </a:p>
                  </a:txBody>
                  <a:tcPr/>
                </a:tc>
                <a:extLst>
                  <a:ext uri="{0D108BD9-81ED-4DB2-BD59-A6C34878D82A}">
                    <a16:rowId xmlns:a16="http://schemas.microsoft.com/office/drawing/2014/main" val="952162132"/>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ACTS MODULE 4 </a:t>
                      </a:r>
                    </a:p>
                  </a:txBody>
                  <a:tcPr/>
                </a:tc>
                <a:tc>
                  <a:txBody>
                    <a:bodyPr/>
                    <a:lstStyle/>
                    <a:p>
                      <a:pPr algn="l"/>
                      <a:r>
                        <a:rPr lang="en-US" sz="1800" b="0" i="0" dirty="0">
                          <a:latin typeface="Avenir Next" panose="020B0503020202020204" pitchFamily="34" charset="0"/>
                        </a:rPr>
                        <a:t>APRIL18</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CENTRAL TARLAC / SAN MIGUEL</a:t>
                      </a:r>
                    </a:p>
                  </a:txBody>
                  <a:tcPr/>
                </a:tc>
                <a:tc>
                  <a:txBody>
                    <a:bodyPr/>
                    <a:lstStyle/>
                    <a:p>
                      <a:pPr algn="l"/>
                      <a:r>
                        <a:rPr lang="en-US" sz="1800" b="0" i="0" dirty="0">
                          <a:latin typeface="Avenir Next" panose="020B0503020202020204" pitchFamily="34" charset="0"/>
                        </a:rPr>
                        <a:t>APRIL 25</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354FF0F0-120C-FD74-3A48-756898234497}"/>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383ACFA0-AAF4-A47E-1826-D8217ECEC414}"/>
              </a:ext>
            </a:extLst>
          </p:cNvPr>
          <p:cNvSpPr txBox="1"/>
          <p:nvPr/>
        </p:nvSpPr>
        <p:spPr>
          <a:xfrm>
            <a:off x="2377817" y="4914900"/>
            <a:ext cx="11871583"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education campaign to all churches through periodic church visitations. </a:t>
            </a:r>
          </a:p>
        </p:txBody>
      </p:sp>
    </p:spTree>
    <p:extLst>
      <p:ext uri="{BB962C8B-B14F-4D97-AF65-F5344CB8AC3E}">
        <p14:creationId xmlns:p14="http://schemas.microsoft.com/office/powerpoint/2010/main" val="3651768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CC5A4-9E38-F6DF-7304-BDADCB88B4D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CDEFCC0-A73B-F312-B677-2903D3F19100}"/>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5910FF4-B848-7550-3B0B-EFBB4F6D4F11}"/>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9D7CFD39-2F6B-6F3F-86F3-0C99D10C66A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2242D9A-5FB9-2BAF-7038-C1F3522434F3}"/>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ACF82737-C6F5-793C-4EF7-53DECBF10957}"/>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94C79400-E62D-7318-C767-8353C1A5C99B}"/>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07B8941C-072B-AE90-1212-9EDFA45AA9B2}"/>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243B221E-863A-7DBE-E52B-A6686B617A26}"/>
              </a:ext>
            </a:extLst>
          </p:cNvPr>
          <p:cNvGraphicFramePr>
            <a:graphicFrameLocks noGrp="1"/>
          </p:cNvGraphicFramePr>
          <p:nvPr>
            <p:extLst>
              <p:ext uri="{D42A27DB-BD31-4B8C-83A1-F6EECF244321}">
                <p14:modId xmlns:p14="http://schemas.microsoft.com/office/powerpoint/2010/main" val="825364115"/>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ANGELES WORSHIP CENTER </a:t>
                      </a:r>
                    </a:p>
                  </a:txBody>
                  <a:tcPr/>
                </a:tc>
                <a:tc>
                  <a:txBody>
                    <a:bodyPr/>
                    <a:lstStyle/>
                    <a:p>
                      <a:pPr algn="l"/>
                      <a:r>
                        <a:rPr lang="en-US" sz="1800" b="0" i="0" dirty="0">
                          <a:latin typeface="Avenir Next" panose="020B0503020202020204" pitchFamily="34" charset="0"/>
                        </a:rPr>
                        <a:t>MAY 9 – </a:t>
                      </a:r>
                      <a:r>
                        <a:rPr lang="en-US" sz="1800" b="1" i="0" dirty="0">
                          <a:solidFill>
                            <a:srgbClr val="00B050"/>
                          </a:solidFill>
                          <a:latin typeface="Avenir Next" panose="020B0503020202020204" pitchFamily="34" charset="0"/>
                        </a:rPr>
                        <a:t>CLPM STEWARDSHIP VISITATION</a:t>
                      </a:r>
                    </a:p>
                  </a:txBody>
                  <a:tcPr/>
                </a:tc>
                <a:extLst>
                  <a:ext uri="{0D108BD9-81ED-4DB2-BD59-A6C34878D82A}">
                    <a16:rowId xmlns:a16="http://schemas.microsoft.com/office/drawing/2014/main" val="1568529949"/>
                  </a:ext>
                </a:extLst>
              </a:tr>
              <a:tr h="370840">
                <a:tc>
                  <a:txBody>
                    <a:bodyPr/>
                    <a:lstStyle/>
                    <a:p>
                      <a:pPr algn="ctr"/>
                      <a:endParaRPr lang="en-US" sz="1800" b="0" i="0" dirty="0">
                        <a:latin typeface="Avenir Next" panose="020B0503020202020204" pitchFamily="34" charset="0"/>
                      </a:endParaRPr>
                    </a:p>
                  </a:txBody>
                  <a:tcPr/>
                </a:tc>
                <a:tc>
                  <a:txBody>
                    <a:bodyPr/>
                    <a:lstStyle/>
                    <a:p>
                      <a:pPr algn="l"/>
                      <a:r>
                        <a:rPr lang="en-US" sz="1800" b="0" i="0" dirty="0">
                          <a:latin typeface="Avenir Next" panose="020B0503020202020204" pitchFamily="34" charset="0"/>
                        </a:rPr>
                        <a:t>CLPM WIDE CAMP - MEETING</a:t>
                      </a:r>
                    </a:p>
                  </a:txBody>
                  <a:tcPr/>
                </a:tc>
                <a:tc>
                  <a:txBody>
                    <a:bodyPr/>
                    <a:lstStyle/>
                    <a:p>
                      <a:pPr algn="l"/>
                      <a:r>
                        <a:rPr lang="en-US" sz="1800" b="0" i="0" dirty="0">
                          <a:latin typeface="Avenir Next" panose="020B0503020202020204" pitchFamily="34" charset="0"/>
                        </a:rPr>
                        <a:t>MAY 2</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CENTRAL NUEVA ECIJA  2</a:t>
                      </a:r>
                    </a:p>
                  </a:txBody>
                  <a:tcPr/>
                </a:tc>
                <a:tc>
                  <a:txBody>
                    <a:bodyPr/>
                    <a:lstStyle/>
                    <a:p>
                      <a:pPr algn="l"/>
                      <a:r>
                        <a:rPr lang="en-US" sz="1800" b="0" i="0" dirty="0">
                          <a:latin typeface="Avenir Next" panose="020B0503020202020204" pitchFamily="34" charset="0"/>
                        </a:rPr>
                        <a:t>MAY 16</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CENTRAL BATAAN</a:t>
                      </a:r>
                    </a:p>
                  </a:txBody>
                  <a:tcPr/>
                </a:tc>
                <a:tc>
                  <a:txBody>
                    <a:bodyPr/>
                    <a:lstStyle/>
                    <a:p>
                      <a:pPr algn="l"/>
                      <a:r>
                        <a:rPr lang="en-US" sz="1800" b="0" i="0" dirty="0">
                          <a:latin typeface="Avenir Next" panose="020B0503020202020204" pitchFamily="34" charset="0"/>
                        </a:rPr>
                        <a:t>MAY 23</a:t>
                      </a:r>
                    </a:p>
                  </a:txBody>
                  <a:tcPr/>
                </a:tc>
                <a:extLst>
                  <a:ext uri="{0D108BD9-81ED-4DB2-BD59-A6C34878D82A}">
                    <a16:rowId xmlns:a16="http://schemas.microsoft.com/office/drawing/2014/main" val="2922023659"/>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SOUTH TARLAC</a:t>
                      </a:r>
                    </a:p>
                  </a:txBody>
                  <a:tcPr/>
                </a:tc>
                <a:tc>
                  <a:txBody>
                    <a:bodyPr/>
                    <a:lstStyle/>
                    <a:p>
                      <a:pPr algn="l"/>
                      <a:r>
                        <a:rPr lang="en-US" sz="1800" b="0" i="0" dirty="0">
                          <a:latin typeface="Avenir Next" panose="020B0503020202020204" pitchFamily="34" charset="0"/>
                        </a:rPr>
                        <a:t>MAY 30</a:t>
                      </a: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6442D517-7BCA-8559-3035-0E81876E8E30}"/>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9C9EABBE-0583-F4C1-E919-677C7A66D965}"/>
              </a:ext>
            </a:extLst>
          </p:cNvPr>
          <p:cNvSpPr txBox="1"/>
          <p:nvPr/>
        </p:nvSpPr>
        <p:spPr>
          <a:xfrm>
            <a:off x="2377817" y="4838700"/>
            <a:ext cx="11871583"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education campaign to all churches through periodic church visitations. </a:t>
            </a:r>
          </a:p>
        </p:txBody>
      </p:sp>
    </p:spTree>
    <p:extLst>
      <p:ext uri="{BB962C8B-B14F-4D97-AF65-F5344CB8AC3E}">
        <p14:creationId xmlns:p14="http://schemas.microsoft.com/office/powerpoint/2010/main" val="797585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7FC0E-634B-3968-8DE5-D17104A14A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EF62842-C467-FAD9-377C-7EC8410C13A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1ABD3D8-79DA-86CB-6C14-E26EF9BEB034}"/>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B5C88ADB-B8CD-1788-925C-68E3BA96E12D}"/>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7076C06-2FA5-1DC1-0BA9-CEF27806962F}"/>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0B79F25F-03A1-E058-15BC-601B1F4CE98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1A99CAFB-926C-53D2-0685-14681868A15C}"/>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9ACAAF5E-B4AB-2AC9-87BB-9828D2609249}"/>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6040BFE9-1567-E04C-EAA5-B2B9178F540B}"/>
              </a:ext>
            </a:extLst>
          </p:cNvPr>
          <p:cNvGraphicFramePr>
            <a:graphicFrameLocks noGrp="1"/>
          </p:cNvGraphicFramePr>
          <p:nvPr>
            <p:extLst>
              <p:ext uri="{D42A27DB-BD31-4B8C-83A1-F6EECF244321}">
                <p14:modId xmlns:p14="http://schemas.microsoft.com/office/powerpoint/2010/main" val="1476414196"/>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latin typeface="Avenir Next" panose="020B0503020202020204" pitchFamily="34" charset="0"/>
                        </a:rPr>
                        <a:t>5</a:t>
                      </a:r>
                    </a:p>
                  </a:txBody>
                  <a:tcPr/>
                </a:tc>
                <a:tc>
                  <a:txBody>
                    <a:bodyPr/>
                    <a:lstStyle/>
                    <a:p>
                      <a:pPr algn="l"/>
                      <a:r>
                        <a:rPr lang="en-US" sz="1800" b="0" i="0" dirty="0">
                          <a:latin typeface="Avenir Next" panose="020B0503020202020204" pitchFamily="34" charset="0"/>
                        </a:rPr>
                        <a:t>SOUTH BULACAN 1 </a:t>
                      </a:r>
                    </a:p>
                  </a:txBody>
                  <a:tcPr/>
                </a:tc>
                <a:tc>
                  <a:txBody>
                    <a:bodyPr/>
                    <a:lstStyle/>
                    <a:p>
                      <a:pPr algn="l"/>
                      <a:r>
                        <a:rPr lang="en-US" sz="1800" b="0" i="0" dirty="0">
                          <a:latin typeface="Avenir Next" panose="020B0503020202020204" pitchFamily="34" charset="0"/>
                        </a:rPr>
                        <a:t>JUNE 6 – </a:t>
                      </a:r>
                      <a:r>
                        <a:rPr lang="en-US" sz="1800" b="1" i="0" dirty="0">
                          <a:solidFill>
                            <a:srgbClr val="00B050"/>
                          </a:solidFill>
                          <a:latin typeface="Avenir Next" panose="020B0503020202020204" pitchFamily="34" charset="0"/>
                        </a:rPr>
                        <a:t>CLPM STEWARDSHIP VISITATION</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SOUTH NUEVA ECIJA 1</a:t>
                      </a:r>
                    </a:p>
                  </a:txBody>
                  <a:tcPr/>
                </a:tc>
                <a:tc>
                  <a:txBody>
                    <a:bodyPr/>
                    <a:lstStyle/>
                    <a:p>
                      <a:pPr algn="l"/>
                      <a:r>
                        <a:rPr lang="en-US" sz="1800" b="0" i="0" dirty="0">
                          <a:latin typeface="Avenir Next" panose="020B0503020202020204" pitchFamily="34" charset="0"/>
                        </a:rPr>
                        <a:t>JUNE 13</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NORTH TARLAC </a:t>
                      </a:r>
                    </a:p>
                  </a:txBody>
                  <a:tcPr/>
                </a:tc>
                <a:tc>
                  <a:txBody>
                    <a:bodyPr/>
                    <a:lstStyle/>
                    <a:p>
                      <a:pPr algn="l"/>
                      <a:r>
                        <a:rPr lang="en-US" sz="1800" b="0" i="0" dirty="0">
                          <a:latin typeface="Avenir Next" panose="020B0503020202020204" pitchFamily="34" charset="0"/>
                        </a:rPr>
                        <a:t>JUNE 20</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SOUTH ZAMBALES</a:t>
                      </a:r>
                    </a:p>
                  </a:txBody>
                  <a:tcPr/>
                </a:tc>
                <a:tc>
                  <a:txBody>
                    <a:bodyPr/>
                    <a:lstStyle/>
                    <a:p>
                      <a:pPr algn="l"/>
                      <a:r>
                        <a:rPr lang="en-US" sz="1800" b="0" i="0" dirty="0">
                          <a:latin typeface="Avenir Next" panose="020B0503020202020204" pitchFamily="34" charset="0"/>
                        </a:rPr>
                        <a:t>JUNE 27</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17878D54-2A25-E2C6-F2EF-8B1467C4BB04}"/>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A91042F6-3F7C-3B63-297E-8C298A85ECCE}"/>
              </a:ext>
            </a:extLst>
          </p:cNvPr>
          <p:cNvSpPr txBox="1"/>
          <p:nvPr/>
        </p:nvSpPr>
        <p:spPr>
          <a:xfrm>
            <a:off x="1905000" y="4850368"/>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2390409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D3972-3440-CD8F-6576-326E68E1C5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A102506-55E5-3B00-CD0D-4408FA785BCA}"/>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2EA3A05E-7EF3-51F4-0B1D-FE50588E6734}"/>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4DA7CA03-402E-0405-9145-70237B1D316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86FAA576-EA3E-ADB4-FCAB-6EAC4804B29C}"/>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AD4C5D8A-2700-5E4F-3086-D4B9329886D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EE6F29BE-F057-B26F-75C0-D96C153E2C2F}"/>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87959E9A-775F-C586-A6DB-FD4F24422E03}"/>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597C263B-C8AE-8A30-935F-404F56789981}"/>
              </a:ext>
            </a:extLst>
          </p:cNvPr>
          <p:cNvGraphicFramePr>
            <a:graphicFrameLocks noGrp="1"/>
          </p:cNvGraphicFramePr>
          <p:nvPr>
            <p:extLst>
              <p:ext uri="{D42A27DB-BD31-4B8C-83A1-F6EECF244321}">
                <p14:modId xmlns:p14="http://schemas.microsoft.com/office/powerpoint/2010/main" val="3080087986"/>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solidFill>
                            <a:schemeClr val="tx1"/>
                          </a:solidFill>
                          <a:latin typeface="Avenir Next" panose="020B0503020202020204" pitchFamily="34" charset="0"/>
                        </a:rPr>
                        <a:t>1</a:t>
                      </a:r>
                    </a:p>
                  </a:txBody>
                  <a:tcPr/>
                </a:tc>
                <a:tc>
                  <a:txBody>
                    <a:bodyPr/>
                    <a:lstStyle/>
                    <a:p>
                      <a:pPr algn="l"/>
                      <a:r>
                        <a:rPr lang="en-US" sz="1800" b="0" i="0" dirty="0">
                          <a:solidFill>
                            <a:schemeClr val="tx1"/>
                          </a:solidFill>
                          <a:latin typeface="Avenir Next" panose="020B0503020202020204" pitchFamily="34" charset="0"/>
                        </a:rPr>
                        <a:t>CENTRAL AURORA 1 – CLPM VISITATION</a:t>
                      </a:r>
                    </a:p>
                  </a:txBody>
                  <a:tcPr/>
                </a:tc>
                <a:tc>
                  <a:txBody>
                    <a:bodyPr/>
                    <a:lstStyle/>
                    <a:p>
                      <a:pPr algn="l"/>
                      <a:r>
                        <a:rPr lang="en-US" sz="1800" b="1" i="0" dirty="0">
                          <a:solidFill>
                            <a:schemeClr val="tx1"/>
                          </a:solidFill>
                          <a:latin typeface="Avenir Next" panose="020B0503020202020204" pitchFamily="34" charset="0"/>
                        </a:rPr>
                        <a:t>JULY 4</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5</a:t>
                      </a:r>
                    </a:p>
                  </a:txBody>
                  <a:tcPr/>
                </a:tc>
                <a:tc>
                  <a:txBody>
                    <a:bodyPr/>
                    <a:lstStyle/>
                    <a:p>
                      <a:pPr algn="l"/>
                      <a:r>
                        <a:rPr lang="en-US" sz="1800" b="0" i="0" dirty="0">
                          <a:latin typeface="Avenir Next" panose="020B0503020202020204" pitchFamily="34" charset="0"/>
                        </a:rPr>
                        <a:t>MALOLOS</a:t>
                      </a:r>
                    </a:p>
                  </a:txBody>
                  <a:tcPr/>
                </a:tc>
                <a:tc>
                  <a:txBody>
                    <a:bodyPr/>
                    <a:lstStyle/>
                    <a:p>
                      <a:pPr algn="l"/>
                      <a:r>
                        <a:rPr lang="en-US" sz="1800" b="0" i="0" dirty="0">
                          <a:latin typeface="Avenir Next" panose="020B0503020202020204" pitchFamily="34" charset="0"/>
                        </a:rPr>
                        <a:t>JULY 11</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NORTH NUEVA ECIJA LOWER</a:t>
                      </a:r>
                    </a:p>
                  </a:txBody>
                  <a:tcPr/>
                </a:tc>
                <a:tc>
                  <a:txBody>
                    <a:bodyPr/>
                    <a:lstStyle/>
                    <a:p>
                      <a:pPr algn="l"/>
                      <a:r>
                        <a:rPr lang="en-US" sz="1800" b="0" i="0" dirty="0">
                          <a:latin typeface="Avenir Next" panose="020B0503020202020204" pitchFamily="34" charset="0"/>
                        </a:rPr>
                        <a:t>JULY 18</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NORTH PAMPANGA 2</a:t>
                      </a:r>
                    </a:p>
                  </a:txBody>
                  <a:tcPr/>
                </a:tc>
                <a:tc>
                  <a:txBody>
                    <a:bodyPr/>
                    <a:lstStyle/>
                    <a:p>
                      <a:pPr algn="l"/>
                      <a:r>
                        <a:rPr lang="en-US" sz="1800" b="0" i="0" dirty="0">
                          <a:latin typeface="Avenir Next" panose="020B0503020202020204" pitchFamily="34" charset="0"/>
                        </a:rPr>
                        <a:t>JULY 25</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1A4B66EF-8D70-E8A9-A16C-399479846EE1}"/>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DC19FBC3-B3DB-C680-A9A2-A81DD337D064}"/>
              </a:ext>
            </a:extLst>
          </p:cNvPr>
          <p:cNvSpPr txBox="1"/>
          <p:nvPr/>
        </p:nvSpPr>
        <p:spPr>
          <a:xfrm>
            <a:off x="1999563" y="4820114"/>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1566343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AD872-3106-D284-2EE3-F18DBD3C63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F54D03D-119D-55B9-BB8C-03B58DBA0D7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6E9C85F-8E20-A5E6-AE84-BDC9ECD584FE}"/>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1E2D573F-32EE-3565-333D-01C0FA54712F}"/>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E60498F5-3797-A63C-E520-CF48B68186F0}"/>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61B04E5C-BA9C-BA9C-6C66-A4747B900EED}"/>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BCD0E212-3899-7DFF-F9C7-C085C03B12A7}"/>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76D9CA60-1DB4-115F-43E3-5AD7126F6179}"/>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CADCA649-0F79-B0CB-6ED8-26C082EAED28}"/>
              </a:ext>
            </a:extLst>
          </p:cNvPr>
          <p:cNvGraphicFramePr>
            <a:graphicFrameLocks noGrp="1"/>
          </p:cNvGraphicFramePr>
          <p:nvPr>
            <p:extLst>
              <p:ext uri="{D42A27DB-BD31-4B8C-83A1-F6EECF244321}">
                <p14:modId xmlns:p14="http://schemas.microsoft.com/office/powerpoint/2010/main" val="1799609383"/>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solidFill>
                            <a:schemeClr val="tx1"/>
                          </a:solidFill>
                          <a:latin typeface="Avenir Next" panose="020B0503020202020204" pitchFamily="34" charset="0"/>
                        </a:rPr>
                        <a:t>2</a:t>
                      </a:r>
                    </a:p>
                  </a:txBody>
                  <a:tcPr/>
                </a:tc>
                <a:tc>
                  <a:txBody>
                    <a:bodyPr/>
                    <a:lstStyle/>
                    <a:p>
                      <a:pPr algn="l"/>
                      <a:r>
                        <a:rPr lang="en-US" sz="1800" b="0" i="0" dirty="0">
                          <a:solidFill>
                            <a:schemeClr val="tx1"/>
                          </a:solidFill>
                          <a:latin typeface="Avenir Next" panose="020B0503020202020204" pitchFamily="34" charset="0"/>
                        </a:rPr>
                        <a:t>EAST CENTRAL N.E 2 – CLPM VISITATION</a:t>
                      </a:r>
                    </a:p>
                  </a:txBody>
                  <a:tcPr/>
                </a:tc>
                <a:tc>
                  <a:txBody>
                    <a:bodyPr/>
                    <a:lstStyle/>
                    <a:p>
                      <a:pPr algn="l"/>
                      <a:r>
                        <a:rPr lang="en-US" sz="1800" b="1" i="0" dirty="0">
                          <a:solidFill>
                            <a:schemeClr val="tx1"/>
                          </a:solidFill>
                          <a:latin typeface="Avenir Next" panose="020B0503020202020204" pitchFamily="34" charset="0"/>
                        </a:rPr>
                        <a:t>AUGUST 8</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OLONGAPO</a:t>
                      </a:r>
                    </a:p>
                  </a:txBody>
                  <a:tcPr/>
                </a:tc>
                <a:tc>
                  <a:txBody>
                    <a:bodyPr/>
                    <a:lstStyle/>
                    <a:p>
                      <a:pPr algn="l"/>
                      <a:r>
                        <a:rPr lang="en-US" sz="1800" b="0" i="0" dirty="0">
                          <a:latin typeface="Avenir Next" panose="020B0503020202020204" pitchFamily="34" charset="0"/>
                        </a:rPr>
                        <a:t>AUGUST 1</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1</a:t>
                      </a:r>
                    </a:p>
                  </a:txBody>
                  <a:tcPr/>
                </a:tc>
                <a:tc>
                  <a:txBody>
                    <a:bodyPr/>
                    <a:lstStyle/>
                    <a:p>
                      <a:pPr algn="l"/>
                      <a:r>
                        <a:rPr lang="en-US" sz="1800" b="0" i="0" dirty="0">
                          <a:latin typeface="Avenir Next" panose="020B0503020202020204" pitchFamily="34" charset="0"/>
                        </a:rPr>
                        <a:t>NORTH AURORA 1</a:t>
                      </a:r>
                    </a:p>
                  </a:txBody>
                  <a:tcPr/>
                </a:tc>
                <a:tc>
                  <a:txBody>
                    <a:bodyPr/>
                    <a:lstStyle/>
                    <a:p>
                      <a:pPr algn="l"/>
                      <a:r>
                        <a:rPr lang="en-US" sz="1800" b="0" i="0" dirty="0">
                          <a:latin typeface="Avenir Next" panose="020B0503020202020204" pitchFamily="34" charset="0"/>
                        </a:rPr>
                        <a:t>AUGUST 15</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CENTRAL PAMPANGA 1</a:t>
                      </a:r>
                    </a:p>
                  </a:txBody>
                  <a:tcPr/>
                </a:tc>
                <a:tc>
                  <a:txBody>
                    <a:bodyPr/>
                    <a:lstStyle/>
                    <a:p>
                      <a:pPr algn="l"/>
                      <a:r>
                        <a:rPr lang="en-US" sz="1800" b="0" i="0" dirty="0">
                          <a:latin typeface="Avenir Next" panose="020B0503020202020204" pitchFamily="34" charset="0"/>
                        </a:rPr>
                        <a:t>AUGUST 22</a:t>
                      </a:r>
                    </a:p>
                  </a:txBody>
                  <a:tcPr/>
                </a:tc>
                <a:extLst>
                  <a:ext uri="{0D108BD9-81ED-4DB2-BD59-A6C34878D82A}">
                    <a16:rowId xmlns:a16="http://schemas.microsoft.com/office/drawing/2014/main" val="2922023659"/>
                  </a:ext>
                </a:extLst>
              </a:tr>
              <a:tr h="370840">
                <a:tc>
                  <a:txBody>
                    <a:bodyPr/>
                    <a:lstStyle/>
                    <a:p>
                      <a:pPr algn="ctr"/>
                      <a:r>
                        <a:rPr lang="en-US" sz="1800" b="0" i="0" dirty="0">
                          <a:latin typeface="Avenir Next" panose="020B0503020202020204" pitchFamily="34" charset="0"/>
                        </a:rPr>
                        <a:t>5</a:t>
                      </a:r>
                    </a:p>
                  </a:txBody>
                  <a:tcPr/>
                </a:tc>
                <a:tc>
                  <a:txBody>
                    <a:bodyPr/>
                    <a:lstStyle/>
                    <a:p>
                      <a:pPr algn="l"/>
                      <a:r>
                        <a:rPr lang="en-US" sz="1800" b="0" i="0" dirty="0">
                          <a:latin typeface="Avenir Next" panose="020B0503020202020204" pitchFamily="34" charset="0"/>
                        </a:rPr>
                        <a:t>EAST BULACAN 3</a:t>
                      </a:r>
                    </a:p>
                  </a:txBody>
                  <a:tcPr/>
                </a:tc>
                <a:tc>
                  <a:txBody>
                    <a:bodyPr/>
                    <a:lstStyle/>
                    <a:p>
                      <a:pPr algn="l"/>
                      <a:r>
                        <a:rPr lang="en-US" sz="1800" b="0" i="0" dirty="0">
                          <a:latin typeface="Avenir Next" panose="020B0503020202020204" pitchFamily="34" charset="0"/>
                        </a:rPr>
                        <a:t>AUGUST 29</a:t>
                      </a: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B3F70C7F-8DC1-F1CE-8F14-ED32EBB91C06}"/>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8452E9C9-A102-D500-DA62-A71DB1652436}"/>
              </a:ext>
            </a:extLst>
          </p:cNvPr>
          <p:cNvSpPr txBox="1"/>
          <p:nvPr/>
        </p:nvSpPr>
        <p:spPr>
          <a:xfrm>
            <a:off x="2030665" y="4930745"/>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2337297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7411C-8207-EDF4-0D87-38A7FD1754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E0E7351-D6E9-50AE-2873-BCE2C95A11D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0CCC7186-78E3-4E18-5B48-0397255F38B2}"/>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DD79543E-EF95-BDEB-4409-3AFAB5A74173}"/>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92CEFCA0-CDEC-5574-A688-39C4A96FF6B7}"/>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47D286A4-B2A2-6014-350B-5D6916E3593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ACA11B12-69CA-B16E-A11B-84614EDAC55C}"/>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33892CC8-BCD1-AA95-9947-3084B24D5202}"/>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63509884-E0C6-094A-B14C-63DA298308B3}"/>
              </a:ext>
            </a:extLst>
          </p:cNvPr>
          <p:cNvGraphicFramePr>
            <a:graphicFrameLocks noGrp="1"/>
          </p:cNvGraphicFramePr>
          <p:nvPr>
            <p:extLst>
              <p:ext uri="{D42A27DB-BD31-4B8C-83A1-F6EECF244321}">
                <p14:modId xmlns:p14="http://schemas.microsoft.com/office/powerpoint/2010/main" val="129276029"/>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solidFill>
                            <a:schemeClr val="tx1"/>
                          </a:solidFill>
                          <a:latin typeface="Avenir Next" panose="020B0503020202020204" pitchFamily="34" charset="0"/>
                        </a:rPr>
                        <a:t>3</a:t>
                      </a:r>
                    </a:p>
                  </a:txBody>
                  <a:tcPr/>
                </a:tc>
                <a:tc>
                  <a:txBody>
                    <a:bodyPr/>
                    <a:lstStyle/>
                    <a:p>
                      <a:pPr algn="l"/>
                      <a:r>
                        <a:rPr lang="en-US" sz="1800" b="0" i="0" dirty="0">
                          <a:solidFill>
                            <a:schemeClr val="tx1"/>
                          </a:solidFill>
                          <a:latin typeface="Avenir Next" panose="020B0503020202020204" pitchFamily="34" charset="0"/>
                        </a:rPr>
                        <a:t>NORTH ZAMBALES 1 – CLPM VISITATION</a:t>
                      </a:r>
                    </a:p>
                  </a:txBody>
                  <a:tcPr/>
                </a:tc>
                <a:tc>
                  <a:txBody>
                    <a:bodyPr/>
                    <a:lstStyle/>
                    <a:p>
                      <a:pPr algn="l"/>
                      <a:r>
                        <a:rPr lang="en-US" sz="1800" b="1" i="0" dirty="0">
                          <a:solidFill>
                            <a:schemeClr val="tx1"/>
                          </a:solidFill>
                          <a:latin typeface="Avenir Next" panose="020B0503020202020204" pitchFamily="34" charset="0"/>
                        </a:rPr>
                        <a:t>SEPT  5</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SOUTH NUEVA ECIJA 2 </a:t>
                      </a:r>
                    </a:p>
                  </a:txBody>
                  <a:tcPr/>
                </a:tc>
                <a:tc>
                  <a:txBody>
                    <a:bodyPr/>
                    <a:lstStyle/>
                    <a:p>
                      <a:pPr algn="l"/>
                      <a:r>
                        <a:rPr lang="en-US" sz="1800" b="0" i="0" dirty="0">
                          <a:latin typeface="Avenir Next" panose="020B0503020202020204" pitchFamily="34" charset="0"/>
                        </a:rPr>
                        <a:t>SEPT 12</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1</a:t>
                      </a:r>
                    </a:p>
                  </a:txBody>
                  <a:tcPr/>
                </a:tc>
                <a:tc>
                  <a:txBody>
                    <a:bodyPr/>
                    <a:lstStyle/>
                    <a:p>
                      <a:pPr algn="l"/>
                      <a:r>
                        <a:rPr lang="en-US" sz="1800" b="0" i="0" dirty="0">
                          <a:latin typeface="Avenir Next" panose="020B0503020202020204" pitchFamily="34" charset="0"/>
                        </a:rPr>
                        <a:t>SOURTH AURORA </a:t>
                      </a:r>
                    </a:p>
                  </a:txBody>
                  <a:tcPr/>
                </a:tc>
                <a:tc>
                  <a:txBody>
                    <a:bodyPr/>
                    <a:lstStyle/>
                    <a:p>
                      <a:pPr algn="l"/>
                      <a:r>
                        <a:rPr lang="en-US" sz="1800" b="0" i="0" dirty="0">
                          <a:latin typeface="Avenir Next" panose="020B0503020202020204" pitchFamily="34" charset="0"/>
                        </a:rPr>
                        <a:t>SEPT 19</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NORTH PAMPANGA 1</a:t>
                      </a:r>
                    </a:p>
                  </a:txBody>
                  <a:tcPr/>
                </a:tc>
                <a:tc>
                  <a:txBody>
                    <a:bodyPr/>
                    <a:lstStyle/>
                    <a:p>
                      <a:pPr algn="l"/>
                      <a:r>
                        <a:rPr lang="en-US" sz="1800" b="0" i="0" dirty="0">
                          <a:latin typeface="Avenir Next" panose="020B0503020202020204" pitchFamily="34" charset="0"/>
                        </a:rPr>
                        <a:t>SEPT 26</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18871F47-51FF-01C4-9817-79E13D6C8A7A}"/>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657895BC-9E47-10D8-85CE-3ADF28C53A36}"/>
              </a:ext>
            </a:extLst>
          </p:cNvPr>
          <p:cNvSpPr txBox="1"/>
          <p:nvPr/>
        </p:nvSpPr>
        <p:spPr>
          <a:xfrm>
            <a:off x="1867086" y="4801178"/>
            <a:ext cx="13079286"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2788390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F925-0277-97B2-9419-8B2CBF19BF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D2C93C-B97D-2707-9799-AB85C103F5C8}"/>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DAA96F1A-CA78-296E-A255-14FD688CCD6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5C42DE2-9BCE-6470-F9D4-54A1752368A5}"/>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F74A3409-FD63-2E92-8F53-34CB58A3A18D}"/>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1E3405BB-86A7-89AC-0C8E-2798A8CF1DE7}"/>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3FFED2EC-224D-8987-B34E-144121D04AD5}"/>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08EB68EA-B356-E4E4-CFD0-D5A058EFC566}"/>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CEE9D153-CD4E-4FFA-532D-60A34D7B36EE}"/>
              </a:ext>
            </a:extLst>
          </p:cNvPr>
          <p:cNvGraphicFramePr>
            <a:graphicFrameLocks noGrp="1"/>
          </p:cNvGraphicFramePr>
          <p:nvPr>
            <p:extLst>
              <p:ext uri="{D42A27DB-BD31-4B8C-83A1-F6EECF244321}">
                <p14:modId xmlns:p14="http://schemas.microsoft.com/office/powerpoint/2010/main" val="3013079411"/>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solidFill>
                            <a:schemeClr val="tx1"/>
                          </a:solidFill>
                          <a:latin typeface="Avenir Next" panose="020B0503020202020204" pitchFamily="34" charset="0"/>
                        </a:rPr>
                        <a:t>4</a:t>
                      </a:r>
                    </a:p>
                  </a:txBody>
                  <a:tcPr/>
                </a:tc>
                <a:tc>
                  <a:txBody>
                    <a:bodyPr/>
                    <a:lstStyle/>
                    <a:p>
                      <a:pPr algn="l"/>
                      <a:r>
                        <a:rPr lang="en-US" sz="1800" b="0" i="0" dirty="0">
                          <a:solidFill>
                            <a:schemeClr val="tx1"/>
                          </a:solidFill>
                          <a:latin typeface="Avenir Next" panose="020B0503020202020204" pitchFamily="34" charset="0"/>
                        </a:rPr>
                        <a:t>NORTH TARLAC – CLPM VISITATION</a:t>
                      </a:r>
                    </a:p>
                  </a:txBody>
                  <a:tcPr/>
                </a:tc>
                <a:tc>
                  <a:txBody>
                    <a:bodyPr/>
                    <a:lstStyle/>
                    <a:p>
                      <a:pPr algn="l"/>
                      <a:r>
                        <a:rPr lang="en-US" sz="1800" b="1" i="0" dirty="0">
                          <a:solidFill>
                            <a:schemeClr val="tx1"/>
                          </a:solidFill>
                          <a:latin typeface="Avenir Next" panose="020B0503020202020204" pitchFamily="34" charset="0"/>
                        </a:rPr>
                        <a:t>OCT 10</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5</a:t>
                      </a:r>
                    </a:p>
                  </a:txBody>
                  <a:tcPr/>
                </a:tc>
                <a:tc>
                  <a:txBody>
                    <a:bodyPr/>
                    <a:lstStyle/>
                    <a:p>
                      <a:pPr algn="l"/>
                      <a:r>
                        <a:rPr lang="en-US" sz="1800" b="0" i="0" dirty="0">
                          <a:latin typeface="Avenir Next" panose="020B0503020202020204" pitchFamily="34" charset="0"/>
                        </a:rPr>
                        <a:t>EAST BULACAN 4 (2B)</a:t>
                      </a:r>
                    </a:p>
                  </a:txBody>
                  <a:tcPr/>
                </a:tc>
                <a:tc>
                  <a:txBody>
                    <a:bodyPr/>
                    <a:lstStyle/>
                    <a:p>
                      <a:pPr algn="l"/>
                      <a:r>
                        <a:rPr lang="en-US" sz="1800" b="0" i="0" dirty="0">
                          <a:latin typeface="Avenir Next" panose="020B0503020202020204" pitchFamily="34" charset="0"/>
                        </a:rPr>
                        <a:t>OCT 17</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CENTRAL ZAMBALES</a:t>
                      </a:r>
                    </a:p>
                  </a:txBody>
                  <a:tcPr/>
                </a:tc>
                <a:tc>
                  <a:txBody>
                    <a:bodyPr/>
                    <a:lstStyle/>
                    <a:p>
                      <a:pPr algn="l"/>
                      <a:r>
                        <a:rPr lang="en-US" sz="1800" b="0" i="0" dirty="0">
                          <a:latin typeface="Avenir Next" panose="020B0503020202020204" pitchFamily="34" charset="0"/>
                        </a:rPr>
                        <a:t>OCT 24</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2</a:t>
                      </a:r>
                    </a:p>
                  </a:txBody>
                  <a:tcPr/>
                </a:tc>
                <a:tc>
                  <a:txBody>
                    <a:bodyPr/>
                    <a:lstStyle/>
                    <a:p>
                      <a:pPr algn="l"/>
                      <a:r>
                        <a:rPr lang="en-US" sz="1800" b="0" i="0" dirty="0">
                          <a:latin typeface="Avenir Next" panose="020B0503020202020204" pitchFamily="34" charset="0"/>
                        </a:rPr>
                        <a:t>EAST CENTRAL NUEVA ECIJA</a:t>
                      </a:r>
                    </a:p>
                  </a:txBody>
                  <a:tcPr/>
                </a:tc>
                <a:tc>
                  <a:txBody>
                    <a:bodyPr/>
                    <a:lstStyle/>
                    <a:p>
                      <a:pPr algn="l"/>
                      <a:r>
                        <a:rPr lang="en-US" sz="1800" b="0" i="0" dirty="0">
                          <a:latin typeface="Avenir Next" panose="020B0503020202020204" pitchFamily="34" charset="0"/>
                        </a:rPr>
                        <a:t>OCT 31</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A407D558-746C-8C4F-4FA1-F35EBFBA66DE}"/>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21DF0C7C-096C-285E-7318-F62A078F7203}"/>
              </a:ext>
            </a:extLst>
          </p:cNvPr>
          <p:cNvSpPr txBox="1"/>
          <p:nvPr/>
        </p:nvSpPr>
        <p:spPr>
          <a:xfrm>
            <a:off x="1947400" y="4741792"/>
            <a:ext cx="13140200"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3012344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B2CDF-0F56-DE85-BC65-69697FBE3F4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CD2618-F968-D1F0-6812-E69D1C3E3BC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981735F3-8555-C25C-3E13-2E287D19332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A2A9B347-EF83-E5FE-DB89-8AC1799A9C2A}"/>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C28C60E-3B2D-9658-5436-B350A7A1BC1F}"/>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2BA8D6B2-F7AF-EFFD-2131-A73BE3C5E6A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F5012B2F-6E72-34B5-D054-9996AFD59A62}"/>
              </a:ext>
            </a:extLst>
          </p:cNvPr>
          <p:cNvSpPr txBox="1"/>
          <p:nvPr/>
        </p:nvSpPr>
        <p:spPr>
          <a:xfrm>
            <a:off x="2030665" y="1085008"/>
            <a:ext cx="13448061" cy="677108"/>
          </a:xfrm>
          <a:prstGeom prst="rect">
            <a:avLst/>
          </a:prstGeom>
          <a:noFill/>
        </p:spPr>
        <p:txBody>
          <a:bodyPr wrap="square" lIns="0" tIns="0" rIns="0" bIns="0" rtlCol="0" anchor="t">
            <a:spAutoFit/>
          </a:bodyPr>
          <a:lstStyle/>
          <a:p>
            <a:r>
              <a:rPr lang="en-US" sz="4400" b="1" spc="187" dirty="0">
                <a:solidFill>
                  <a:srgbClr val="00B050"/>
                </a:solidFill>
                <a:latin typeface="Avenir Next Heavy" panose="020B0503020202020204" pitchFamily="34" charset="0"/>
                <a:ea typeface="Brans-DemiBold"/>
                <a:cs typeface="Brans-DemiBold"/>
                <a:sym typeface="Brans-DemiBold"/>
              </a:rPr>
              <a:t>SCHEDULE OF DISTRICT VISITATION 2026</a:t>
            </a:r>
          </a:p>
        </p:txBody>
      </p:sp>
      <p:sp>
        <p:nvSpPr>
          <p:cNvPr id="12" name="AutoShape 12">
            <a:extLst>
              <a:ext uri="{FF2B5EF4-FFF2-40B4-BE49-F238E27FC236}">
                <a16:creationId xmlns:a16="http://schemas.microsoft.com/office/drawing/2014/main" id="{E7D15EBE-1437-893B-3289-4CB136A5EC96}"/>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graphicFrame>
        <p:nvGraphicFramePr>
          <p:cNvPr id="13" name="Table 12">
            <a:extLst>
              <a:ext uri="{FF2B5EF4-FFF2-40B4-BE49-F238E27FC236}">
                <a16:creationId xmlns:a16="http://schemas.microsoft.com/office/drawing/2014/main" id="{E91AA5B4-6A52-2800-242D-611EEB8472BA}"/>
              </a:ext>
            </a:extLst>
          </p:cNvPr>
          <p:cNvGraphicFramePr>
            <a:graphicFrameLocks noGrp="1"/>
          </p:cNvGraphicFramePr>
          <p:nvPr>
            <p:extLst>
              <p:ext uri="{D42A27DB-BD31-4B8C-83A1-F6EECF244321}">
                <p14:modId xmlns:p14="http://schemas.microsoft.com/office/powerpoint/2010/main" val="2770167045"/>
              </p:ext>
            </p:extLst>
          </p:nvPr>
        </p:nvGraphicFramePr>
        <p:xfrm>
          <a:off x="2030665" y="2324100"/>
          <a:ext cx="12752129" cy="2225040"/>
        </p:xfrm>
        <a:graphic>
          <a:graphicData uri="http://schemas.openxmlformats.org/drawingml/2006/table">
            <a:tbl>
              <a:tblPr firstRow="1" bandRow="1">
                <a:tableStyleId>{16D9F66E-5EB9-4882-86FB-DCBF35E3C3E4}</a:tableStyleId>
              </a:tblPr>
              <a:tblGrid>
                <a:gridCol w="2013739">
                  <a:extLst>
                    <a:ext uri="{9D8B030D-6E8A-4147-A177-3AD203B41FA5}">
                      <a16:colId xmlns:a16="http://schemas.microsoft.com/office/drawing/2014/main" val="888797889"/>
                    </a:ext>
                  </a:extLst>
                </a:gridCol>
                <a:gridCol w="5369195">
                  <a:extLst>
                    <a:ext uri="{9D8B030D-6E8A-4147-A177-3AD203B41FA5}">
                      <a16:colId xmlns:a16="http://schemas.microsoft.com/office/drawing/2014/main" val="2940747746"/>
                    </a:ext>
                  </a:extLst>
                </a:gridCol>
                <a:gridCol w="5369195">
                  <a:extLst>
                    <a:ext uri="{9D8B030D-6E8A-4147-A177-3AD203B41FA5}">
                      <a16:colId xmlns:a16="http://schemas.microsoft.com/office/drawing/2014/main" val="3394474433"/>
                    </a:ext>
                  </a:extLst>
                </a:gridCol>
              </a:tblGrid>
              <a:tr h="370840">
                <a:tc>
                  <a:txBody>
                    <a:bodyPr/>
                    <a:lstStyle/>
                    <a:p>
                      <a:pPr algn="ctr"/>
                      <a:r>
                        <a:rPr lang="en-US" sz="1800" b="1" i="0" dirty="0">
                          <a:latin typeface="Avenir Next Medium" panose="020B0503020202020204" pitchFamily="34" charset="0"/>
                        </a:rPr>
                        <a:t>AREA </a:t>
                      </a:r>
                    </a:p>
                  </a:txBody>
                  <a:tcPr/>
                </a:tc>
                <a:tc>
                  <a:txBody>
                    <a:bodyPr/>
                    <a:lstStyle/>
                    <a:p>
                      <a:pPr algn="ctr"/>
                      <a:r>
                        <a:rPr lang="en-US" sz="1800" b="1" i="0" dirty="0">
                          <a:latin typeface="Avenir Next Medium" panose="020B0503020202020204" pitchFamily="34" charset="0"/>
                        </a:rPr>
                        <a:t>DISTRICT</a:t>
                      </a:r>
                    </a:p>
                  </a:txBody>
                  <a:tcPr/>
                </a:tc>
                <a:tc>
                  <a:txBody>
                    <a:bodyPr/>
                    <a:lstStyle/>
                    <a:p>
                      <a:pPr algn="ctr"/>
                      <a:r>
                        <a:rPr lang="en-US" sz="1800" b="1" i="0" dirty="0">
                          <a:latin typeface="Avenir Next Medium" panose="020B0503020202020204" pitchFamily="34" charset="0"/>
                        </a:rPr>
                        <a:t>DATE</a:t>
                      </a:r>
                    </a:p>
                  </a:txBody>
                  <a:tcPr/>
                </a:tc>
                <a:extLst>
                  <a:ext uri="{0D108BD9-81ED-4DB2-BD59-A6C34878D82A}">
                    <a16:rowId xmlns:a16="http://schemas.microsoft.com/office/drawing/2014/main" val="2293045039"/>
                  </a:ext>
                </a:extLst>
              </a:tr>
              <a:tr h="370840">
                <a:tc>
                  <a:txBody>
                    <a:bodyPr/>
                    <a:lstStyle/>
                    <a:p>
                      <a:pPr algn="ctr"/>
                      <a:r>
                        <a:rPr lang="en-US" sz="1800" b="0" i="0" dirty="0">
                          <a:solidFill>
                            <a:schemeClr val="tx1"/>
                          </a:solidFill>
                          <a:latin typeface="Avenir Next" panose="020B0503020202020204" pitchFamily="34" charset="0"/>
                        </a:rPr>
                        <a:t>5</a:t>
                      </a:r>
                    </a:p>
                  </a:txBody>
                  <a:tcPr/>
                </a:tc>
                <a:tc>
                  <a:txBody>
                    <a:bodyPr/>
                    <a:lstStyle/>
                    <a:p>
                      <a:pPr algn="l"/>
                      <a:r>
                        <a:rPr lang="en-US" sz="1800" b="0" i="0" dirty="0">
                          <a:solidFill>
                            <a:schemeClr val="tx1"/>
                          </a:solidFill>
                          <a:latin typeface="Avenir Next" panose="020B0503020202020204" pitchFamily="34" charset="0"/>
                        </a:rPr>
                        <a:t>NORTH BULACAN 3 – CLPM VISITATION</a:t>
                      </a:r>
                    </a:p>
                  </a:txBody>
                  <a:tcPr/>
                </a:tc>
                <a:tc>
                  <a:txBody>
                    <a:bodyPr/>
                    <a:lstStyle/>
                    <a:p>
                      <a:pPr algn="l"/>
                      <a:r>
                        <a:rPr lang="en-US" sz="1800" b="1" i="0" dirty="0">
                          <a:solidFill>
                            <a:schemeClr val="tx1"/>
                          </a:solidFill>
                          <a:latin typeface="Avenir Next" panose="020B0503020202020204" pitchFamily="34" charset="0"/>
                        </a:rPr>
                        <a:t>NOV 7</a:t>
                      </a:r>
                    </a:p>
                  </a:txBody>
                  <a:tcPr/>
                </a:tc>
                <a:extLst>
                  <a:ext uri="{0D108BD9-81ED-4DB2-BD59-A6C34878D82A}">
                    <a16:rowId xmlns:a16="http://schemas.microsoft.com/office/drawing/2014/main" val="1568529949"/>
                  </a:ext>
                </a:extLst>
              </a:tr>
              <a:tr h="370840">
                <a:tc>
                  <a:txBody>
                    <a:bodyPr/>
                    <a:lstStyle/>
                    <a:p>
                      <a:pPr algn="ctr"/>
                      <a:r>
                        <a:rPr lang="en-US" sz="1800" b="0" i="0" dirty="0">
                          <a:latin typeface="Avenir Next" panose="020B0503020202020204" pitchFamily="34" charset="0"/>
                        </a:rPr>
                        <a:t>1</a:t>
                      </a:r>
                    </a:p>
                  </a:txBody>
                  <a:tcPr/>
                </a:tc>
                <a:tc>
                  <a:txBody>
                    <a:bodyPr/>
                    <a:lstStyle/>
                    <a:p>
                      <a:pPr algn="l"/>
                      <a:r>
                        <a:rPr lang="en-US" sz="1800" b="0" i="0" dirty="0">
                          <a:latin typeface="Avenir Next" panose="020B0503020202020204" pitchFamily="34" charset="0"/>
                        </a:rPr>
                        <a:t>CENTRAL AURORA 1 </a:t>
                      </a:r>
                    </a:p>
                  </a:txBody>
                  <a:tcPr/>
                </a:tc>
                <a:tc>
                  <a:txBody>
                    <a:bodyPr/>
                    <a:lstStyle/>
                    <a:p>
                      <a:pPr algn="l"/>
                      <a:r>
                        <a:rPr lang="en-US" sz="1800" b="0" i="0" dirty="0">
                          <a:latin typeface="Avenir Next" panose="020B0503020202020204" pitchFamily="34" charset="0"/>
                        </a:rPr>
                        <a:t>NOV 14</a:t>
                      </a:r>
                    </a:p>
                  </a:txBody>
                  <a:tcPr/>
                </a:tc>
                <a:extLst>
                  <a:ext uri="{0D108BD9-81ED-4DB2-BD59-A6C34878D82A}">
                    <a16:rowId xmlns:a16="http://schemas.microsoft.com/office/drawing/2014/main" val="952162132"/>
                  </a:ext>
                </a:extLst>
              </a:tr>
              <a:tr h="370840">
                <a:tc>
                  <a:txBody>
                    <a:bodyPr/>
                    <a:lstStyle/>
                    <a:p>
                      <a:pPr algn="ctr"/>
                      <a:r>
                        <a:rPr lang="en-US" sz="1800" b="0" i="0" dirty="0">
                          <a:latin typeface="Avenir Next" panose="020B0503020202020204" pitchFamily="34" charset="0"/>
                        </a:rPr>
                        <a:t>4</a:t>
                      </a:r>
                    </a:p>
                  </a:txBody>
                  <a:tcPr/>
                </a:tc>
                <a:tc>
                  <a:txBody>
                    <a:bodyPr/>
                    <a:lstStyle/>
                    <a:p>
                      <a:pPr algn="l"/>
                      <a:r>
                        <a:rPr lang="en-US" sz="1800" b="0" i="0" dirty="0">
                          <a:latin typeface="Avenir Next" panose="020B0503020202020204" pitchFamily="34" charset="0"/>
                        </a:rPr>
                        <a:t>CENTRAL PAMPANGA 2</a:t>
                      </a:r>
                    </a:p>
                  </a:txBody>
                  <a:tcPr/>
                </a:tc>
                <a:tc>
                  <a:txBody>
                    <a:bodyPr/>
                    <a:lstStyle/>
                    <a:p>
                      <a:pPr algn="l"/>
                      <a:r>
                        <a:rPr lang="en-US" sz="1800" b="0" i="0" dirty="0">
                          <a:latin typeface="Avenir Next" panose="020B0503020202020204" pitchFamily="34" charset="0"/>
                        </a:rPr>
                        <a:t>NOV 21</a:t>
                      </a:r>
                    </a:p>
                  </a:txBody>
                  <a:tcPr/>
                </a:tc>
                <a:extLst>
                  <a:ext uri="{0D108BD9-81ED-4DB2-BD59-A6C34878D82A}">
                    <a16:rowId xmlns:a16="http://schemas.microsoft.com/office/drawing/2014/main" val="2158349470"/>
                  </a:ext>
                </a:extLst>
              </a:tr>
              <a:tr h="370840">
                <a:tc>
                  <a:txBody>
                    <a:bodyPr/>
                    <a:lstStyle/>
                    <a:p>
                      <a:pPr algn="ctr"/>
                      <a:r>
                        <a:rPr lang="en-US" sz="1800" b="0" i="0" dirty="0">
                          <a:latin typeface="Avenir Next" panose="020B0503020202020204" pitchFamily="34" charset="0"/>
                        </a:rPr>
                        <a:t>3</a:t>
                      </a:r>
                    </a:p>
                  </a:txBody>
                  <a:tcPr/>
                </a:tc>
                <a:tc>
                  <a:txBody>
                    <a:bodyPr/>
                    <a:lstStyle/>
                    <a:p>
                      <a:pPr algn="l"/>
                      <a:r>
                        <a:rPr lang="en-US" sz="1800" b="0" i="0" dirty="0">
                          <a:latin typeface="Avenir Next" panose="020B0503020202020204" pitchFamily="34" charset="0"/>
                        </a:rPr>
                        <a:t>SOUTH BATAAN</a:t>
                      </a:r>
                    </a:p>
                  </a:txBody>
                  <a:tcPr/>
                </a:tc>
                <a:tc>
                  <a:txBody>
                    <a:bodyPr/>
                    <a:lstStyle/>
                    <a:p>
                      <a:pPr algn="l"/>
                      <a:r>
                        <a:rPr lang="en-US" sz="1800" b="0" i="0" dirty="0">
                          <a:latin typeface="Avenir Next" panose="020B0503020202020204" pitchFamily="34" charset="0"/>
                        </a:rPr>
                        <a:t>NOV 28</a:t>
                      </a:r>
                    </a:p>
                  </a:txBody>
                  <a:tcPr/>
                </a:tc>
                <a:extLst>
                  <a:ext uri="{0D108BD9-81ED-4DB2-BD59-A6C34878D82A}">
                    <a16:rowId xmlns:a16="http://schemas.microsoft.com/office/drawing/2014/main" val="2922023659"/>
                  </a:ext>
                </a:extLst>
              </a:tr>
              <a:tr h="370840">
                <a:tc>
                  <a:txBody>
                    <a:bodyPr/>
                    <a:lstStyle/>
                    <a:p>
                      <a:pPr algn="ctr"/>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tc>
                  <a:txBody>
                    <a:bodyPr/>
                    <a:lstStyle/>
                    <a:p>
                      <a:pPr algn="l"/>
                      <a:endParaRPr lang="en-US" sz="1800" b="0" i="0" dirty="0">
                        <a:latin typeface="Avenir Next" panose="020B0503020202020204" pitchFamily="34" charset="0"/>
                      </a:endParaRPr>
                    </a:p>
                  </a:txBody>
                  <a:tcPr/>
                </a:tc>
                <a:extLst>
                  <a:ext uri="{0D108BD9-81ED-4DB2-BD59-A6C34878D82A}">
                    <a16:rowId xmlns:a16="http://schemas.microsoft.com/office/drawing/2014/main" val="2007591698"/>
                  </a:ext>
                </a:extLst>
              </a:tr>
            </a:tbl>
          </a:graphicData>
        </a:graphic>
      </p:graphicFrame>
      <p:sp>
        <p:nvSpPr>
          <p:cNvPr id="14" name="Rectangle 13">
            <a:extLst>
              <a:ext uri="{FF2B5EF4-FFF2-40B4-BE49-F238E27FC236}">
                <a16:creationId xmlns:a16="http://schemas.microsoft.com/office/drawing/2014/main" id="{AFD90F88-44D7-E104-1C34-0A8872A00BF1}"/>
              </a:ext>
            </a:extLst>
          </p:cNvPr>
          <p:cNvSpPr/>
          <p:nvPr/>
        </p:nvSpPr>
        <p:spPr>
          <a:xfrm>
            <a:off x="7993277" y="2043710"/>
            <a:ext cx="341760" cy="769441"/>
          </a:xfrm>
          <a:prstGeom prst="rect">
            <a:avLst/>
          </a:prstGeom>
          <a:noFill/>
        </p:spPr>
        <p:txBody>
          <a:bodyPr wrap="none" lIns="91440" tIns="45720" rIns="91440" bIns="45720">
            <a:spAutoFit/>
          </a:bodyPr>
          <a:lstStyle/>
          <a:p>
            <a:pPr algn="ctr"/>
            <a:r>
              <a:rPr lang="en-US" sz="4400" b="1" dirty="0">
                <a:ln w="0"/>
                <a:effectLst>
                  <a:outerShdw blurRad="38100" dist="19050" dir="2700000" algn="tl" rotWithShape="0">
                    <a:schemeClr val="dk1">
                      <a:alpha val="40000"/>
                    </a:schemeClr>
                  </a:outerShdw>
                </a:effectLst>
                <a:latin typeface="Century Gothic" panose="020B0502020202020204" pitchFamily="34" charset="0"/>
              </a:rPr>
              <a:t> </a:t>
            </a:r>
            <a:endParaRPr lang="en-US" sz="44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sp>
        <p:nvSpPr>
          <p:cNvPr id="11" name="TextBox 10">
            <a:extLst>
              <a:ext uri="{FF2B5EF4-FFF2-40B4-BE49-F238E27FC236}">
                <a16:creationId xmlns:a16="http://schemas.microsoft.com/office/drawing/2014/main" id="{B3B43756-5F56-E47D-6E39-94D4BA83E992}"/>
              </a:ext>
            </a:extLst>
          </p:cNvPr>
          <p:cNvSpPr txBox="1"/>
          <p:nvPr/>
        </p:nvSpPr>
        <p:spPr>
          <a:xfrm>
            <a:off x="2084514" y="4801178"/>
            <a:ext cx="13079286" cy="369332"/>
          </a:xfrm>
          <a:prstGeom prst="rect">
            <a:avLst/>
          </a:prstGeom>
          <a:noFill/>
        </p:spPr>
        <p:txBody>
          <a:bodyPr wrap="none" rtlCol="0">
            <a:spAutoFit/>
          </a:bodyPr>
          <a:lstStyle/>
          <a:p>
            <a:r>
              <a:rPr lang="en-US" b="1" dirty="0">
                <a:latin typeface="Avenir Light" panose="020B0402020203020204" pitchFamily="34" charset="77"/>
              </a:rPr>
              <a:t>Objective: Conducted a holistic Adventist stewardship education campaign to all churches through monthly church visitations. </a:t>
            </a:r>
          </a:p>
        </p:txBody>
      </p:sp>
    </p:spTree>
    <p:extLst>
      <p:ext uri="{BB962C8B-B14F-4D97-AF65-F5344CB8AC3E}">
        <p14:creationId xmlns:p14="http://schemas.microsoft.com/office/powerpoint/2010/main" val="1488344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074936" y="2967033"/>
            <a:ext cx="1468883" cy="2470599"/>
          </a:xfrm>
          <a:custGeom>
            <a:avLst/>
            <a:gdLst/>
            <a:ahLst/>
            <a:cxnLst/>
            <a:rect l="l" t="t" r="r" b="b"/>
            <a:pathLst>
              <a:path w="1468883" h="2470599">
                <a:moveTo>
                  <a:pt x="0" y="0"/>
                </a:moveTo>
                <a:lnTo>
                  <a:pt x="1468883" y="0"/>
                </a:lnTo>
                <a:lnTo>
                  <a:pt x="1468883"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040692" y="2961927"/>
            <a:ext cx="9159609" cy="1546770"/>
          </a:xfrm>
          <a:prstGeom prst="rect">
            <a:avLst/>
          </a:prstGeom>
        </p:spPr>
        <p:txBody>
          <a:bodyPr wrap="square" lIns="0" tIns="0" rIns="0" bIns="0" rtlCol="0" anchor="t">
            <a:spAutoFit/>
          </a:bodyPr>
          <a:lstStyle/>
          <a:p>
            <a:pPr algn="ctr">
              <a:lnSpc>
                <a:spcPts val="13383"/>
              </a:lnSpc>
            </a:pPr>
            <a:r>
              <a:rPr lang="en-US" sz="9600" spc="334" dirty="0">
                <a:solidFill>
                  <a:srgbClr val="31403D"/>
                </a:solidFill>
                <a:latin typeface="Brans-DemiBold"/>
                <a:ea typeface="Brans-DemiBold"/>
                <a:cs typeface="Brans-DemiBold"/>
                <a:sym typeface="Brans-DemiBold"/>
              </a:rPr>
              <a:t>EVALUATION &amp; DATA</a:t>
            </a:r>
          </a:p>
        </p:txBody>
      </p:sp>
      <p:sp>
        <p:nvSpPr>
          <p:cNvPr id="13" name="TextBox 12">
            <a:extLst>
              <a:ext uri="{FF2B5EF4-FFF2-40B4-BE49-F238E27FC236}">
                <a16:creationId xmlns:a16="http://schemas.microsoft.com/office/drawing/2014/main" id="{CB0075CE-C907-7A4D-D289-6D30B8F6373B}"/>
              </a:ext>
            </a:extLst>
          </p:cNvPr>
          <p:cNvSpPr txBox="1"/>
          <p:nvPr/>
        </p:nvSpPr>
        <p:spPr>
          <a:xfrm>
            <a:off x="5195688" y="4231534"/>
            <a:ext cx="9159609" cy="1546770"/>
          </a:xfrm>
          <a:prstGeom prst="rect">
            <a:avLst/>
          </a:prstGeom>
        </p:spPr>
        <p:txBody>
          <a:bodyPr wrap="square" lIns="0" tIns="0" rIns="0" bIns="0" rtlCol="0" anchor="t">
            <a:spAutoFit/>
          </a:bodyPr>
          <a:lstStyle/>
          <a:p>
            <a:pPr algn="ctr">
              <a:lnSpc>
                <a:spcPts val="13383"/>
              </a:lnSpc>
            </a:pPr>
            <a:r>
              <a:rPr lang="en-US" sz="9600" spc="334" dirty="0">
                <a:solidFill>
                  <a:srgbClr val="31403D"/>
                </a:solidFill>
                <a:latin typeface="Brans-DemiBold"/>
                <a:ea typeface="Brans-DemiBold"/>
                <a:cs typeface="Brans-DemiBold"/>
                <a:sym typeface="Brans-DemiBold"/>
              </a:rPr>
              <a:t> GATHERING</a:t>
            </a:r>
          </a:p>
        </p:txBody>
      </p:sp>
      <p:pic>
        <p:nvPicPr>
          <p:cNvPr id="14" name="Picture 13" descr="A green and white logo&#10;&#10;AI-generated content may be incorrect.">
            <a:extLst>
              <a:ext uri="{FF2B5EF4-FFF2-40B4-BE49-F238E27FC236}">
                <a16:creationId xmlns:a16="http://schemas.microsoft.com/office/drawing/2014/main" id="{3EBE478F-8231-1B1B-D775-8D3691525D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3425" y="952503"/>
            <a:ext cx="1052214" cy="1066800"/>
          </a:xfrm>
          <a:prstGeom prst="rect">
            <a:avLst/>
          </a:prstGeom>
        </p:spPr>
      </p:pic>
      <p:sp>
        <p:nvSpPr>
          <p:cNvPr id="15" name="Freeform 5">
            <a:extLst>
              <a:ext uri="{FF2B5EF4-FFF2-40B4-BE49-F238E27FC236}">
                <a16:creationId xmlns:a16="http://schemas.microsoft.com/office/drawing/2014/main" id="{304ED795-749A-7B7A-A6F9-C21157D6E6D3}"/>
              </a:ext>
            </a:extLst>
          </p:cNvPr>
          <p:cNvSpPr/>
          <p:nvPr/>
        </p:nvSpPr>
        <p:spPr>
          <a:xfrm>
            <a:off x="2159000" y="800100"/>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9"/>
            <a:stretch>
              <a:fillRect/>
            </a:stretch>
          </a:blipFill>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3200405" y="2755966"/>
            <a:ext cx="11887190" cy="3728136"/>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ACMS – TOTAL # OF MEMBERSHIP</a:t>
            </a:r>
          </a:p>
          <a:p>
            <a:pPr algn="l">
              <a:lnSpc>
                <a:spcPts val="9975"/>
              </a:lnSpc>
            </a:pPr>
            <a:r>
              <a:rPr lang="en-US" sz="7500" spc="187" dirty="0">
                <a:solidFill>
                  <a:srgbClr val="2B8500"/>
                </a:solidFill>
                <a:latin typeface="Brans-DemiBold"/>
                <a:ea typeface="Brans-DemiBold"/>
                <a:cs typeface="Brans-DemiBold"/>
                <a:sym typeface="Brans-DemiBold"/>
              </a:rPr>
              <a:t>               TOTAL # OF CHURCH ATTENDANCE</a:t>
            </a:r>
          </a:p>
          <a:p>
            <a:pPr algn="l">
              <a:lnSpc>
                <a:spcPts val="9975"/>
              </a:lnSpc>
            </a:pPr>
            <a:r>
              <a:rPr lang="en-US" sz="7500" spc="187" dirty="0">
                <a:solidFill>
                  <a:srgbClr val="2B8500"/>
                </a:solidFill>
                <a:latin typeface="Brans-DemiBold"/>
                <a:ea typeface="Brans-DemiBold"/>
                <a:cs typeface="Brans-DemiBold"/>
                <a:sym typeface="Brans-DemiBold"/>
              </a:rPr>
              <a:t>               TOTAL # OF NOT ATTENDING CHURCH</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BFEA-7F1A-F6B7-D2DF-D2EE7130043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D7FC8CF-8194-4F26-68DC-DB51B9ABB24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9B2C868-2B8C-B9FB-1661-8D2EBF7FBFB0}"/>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49805914-D81F-E308-2F61-A7E64C2B185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F33CB689-30B2-9DBD-B98E-7FE333DEA54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sp>
        <p:nvSpPr>
          <p:cNvPr id="9" name="AutoShape 9">
            <a:extLst>
              <a:ext uri="{FF2B5EF4-FFF2-40B4-BE49-F238E27FC236}">
                <a16:creationId xmlns:a16="http://schemas.microsoft.com/office/drawing/2014/main" id="{26718173-4D58-4EB0-2E58-5049A2F064C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1B5A0553-75C2-6233-5873-FE06D64A83EE}"/>
              </a:ext>
            </a:extLst>
          </p:cNvPr>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0ACD2119-1D31-DC15-E083-014476C09F5B}"/>
              </a:ext>
            </a:extLst>
          </p:cNvPr>
          <p:cNvSpPr txBox="1"/>
          <p:nvPr/>
        </p:nvSpPr>
        <p:spPr>
          <a:xfrm>
            <a:off x="5188760" y="2545038"/>
            <a:ext cx="9159609" cy="1546770"/>
          </a:xfrm>
          <a:prstGeom prst="rect">
            <a:avLst/>
          </a:prstGeom>
        </p:spPr>
        <p:txBody>
          <a:bodyPr wrap="square" lIns="0" tIns="0" rIns="0" bIns="0" rtlCol="0" anchor="t">
            <a:spAutoFit/>
          </a:bodyPr>
          <a:lstStyle/>
          <a:p>
            <a:pPr algn="just">
              <a:lnSpc>
                <a:spcPts val="13383"/>
              </a:lnSpc>
            </a:pPr>
            <a:r>
              <a:rPr lang="en-US" sz="9600" spc="334" dirty="0">
                <a:solidFill>
                  <a:srgbClr val="FF0000"/>
                </a:solidFill>
                <a:latin typeface="Brans-DemiBold"/>
                <a:ea typeface="Brans-DemiBold"/>
                <a:cs typeface="Brans-DemiBold"/>
                <a:sym typeface="Brans-DemiBold"/>
              </a:rPr>
              <a:t>CHURCH COMPLIANT </a:t>
            </a:r>
            <a:r>
              <a:rPr lang="en-US" sz="9600" spc="334" dirty="0">
                <a:solidFill>
                  <a:srgbClr val="31403D"/>
                </a:solidFill>
                <a:latin typeface="Brans-DemiBold"/>
                <a:ea typeface="Brans-DemiBold"/>
                <a:cs typeface="Brans-DemiBold"/>
                <a:sym typeface="Brans-DemiBold"/>
              </a:rPr>
              <a:t>AND</a:t>
            </a:r>
          </a:p>
        </p:txBody>
      </p:sp>
      <p:sp>
        <p:nvSpPr>
          <p:cNvPr id="13" name="TextBox 12">
            <a:extLst>
              <a:ext uri="{FF2B5EF4-FFF2-40B4-BE49-F238E27FC236}">
                <a16:creationId xmlns:a16="http://schemas.microsoft.com/office/drawing/2014/main" id="{04C93BA6-F504-F755-F4E1-F8F400AA78A1}"/>
              </a:ext>
            </a:extLst>
          </p:cNvPr>
          <p:cNvSpPr txBox="1"/>
          <p:nvPr/>
        </p:nvSpPr>
        <p:spPr>
          <a:xfrm>
            <a:off x="5154124" y="3890862"/>
            <a:ext cx="9159609" cy="1546770"/>
          </a:xfrm>
          <a:prstGeom prst="rect">
            <a:avLst/>
          </a:prstGeom>
        </p:spPr>
        <p:txBody>
          <a:bodyPr wrap="square" lIns="0" tIns="0" rIns="0" bIns="0" rtlCol="0" anchor="t">
            <a:spAutoFit/>
          </a:bodyPr>
          <a:lstStyle/>
          <a:p>
            <a:pPr algn="just">
              <a:lnSpc>
                <a:spcPts val="13383"/>
              </a:lnSpc>
            </a:pPr>
            <a:r>
              <a:rPr lang="en-US" sz="9600" spc="334" dirty="0">
                <a:solidFill>
                  <a:srgbClr val="00B050"/>
                </a:solidFill>
                <a:latin typeface="Brans-DemiBold"/>
                <a:ea typeface="Brans-DemiBold"/>
                <a:cs typeface="Brans-DemiBold"/>
                <a:sym typeface="Brans-DemiBold"/>
              </a:rPr>
              <a:t>STEWARDSHIP RESIDENCY</a:t>
            </a:r>
          </a:p>
        </p:txBody>
      </p:sp>
      <p:sp>
        <p:nvSpPr>
          <p:cNvPr id="14" name="Freeform 10">
            <a:extLst>
              <a:ext uri="{FF2B5EF4-FFF2-40B4-BE49-F238E27FC236}">
                <a16:creationId xmlns:a16="http://schemas.microsoft.com/office/drawing/2014/main" id="{953EDD07-0BE0-C968-74F7-563F61D6C5A7}"/>
              </a:ext>
            </a:extLst>
          </p:cNvPr>
          <p:cNvSpPr/>
          <p:nvPr/>
        </p:nvSpPr>
        <p:spPr>
          <a:xfrm>
            <a:off x="2283938" y="3226806"/>
            <a:ext cx="1300488" cy="1947867"/>
          </a:xfrm>
          <a:custGeom>
            <a:avLst/>
            <a:gdLst/>
            <a:ahLst/>
            <a:cxnLst/>
            <a:rect l="l" t="t" r="r" b="b"/>
            <a:pathLst>
              <a:path w="1666531" h="2470599">
                <a:moveTo>
                  <a:pt x="0" y="0"/>
                </a:moveTo>
                <a:lnTo>
                  <a:pt x="1666531" y="0"/>
                </a:lnTo>
                <a:lnTo>
                  <a:pt x="1666531" y="2470599"/>
                </a:lnTo>
                <a:lnTo>
                  <a:pt x="0" y="24705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extLst>
      <p:ext uri="{BB962C8B-B14F-4D97-AF65-F5344CB8AC3E}">
        <p14:creationId xmlns:p14="http://schemas.microsoft.com/office/powerpoint/2010/main" val="884799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3">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4"/>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6"/>
            <a:stretch>
              <a:fillRect/>
            </a:stretch>
          </a:blipFill>
        </p:spPr>
        <p:txBody>
          <a:bodyPr/>
          <a:lstStyle/>
          <a:p>
            <a:endParaRPr lang="en-US"/>
          </a:p>
        </p:txBody>
      </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3293366" y="3301155"/>
            <a:ext cx="10896589" cy="1332673"/>
          </a:xfrm>
          <a:prstGeom prst="rect">
            <a:avLst/>
          </a:prstGeom>
        </p:spPr>
        <p:txBody>
          <a:bodyPr wrap="square" lIns="0" tIns="0" rIns="0" bIns="0" rtlCol="0" anchor="t">
            <a:spAutoFit/>
          </a:bodyPr>
          <a:lstStyle/>
          <a:p>
            <a:pPr algn="l">
              <a:lnSpc>
                <a:spcPts val="9975"/>
              </a:lnSpc>
            </a:pPr>
            <a:r>
              <a:rPr lang="en-US" sz="13800" spc="187" dirty="0">
                <a:solidFill>
                  <a:srgbClr val="2B8500"/>
                </a:solidFill>
                <a:latin typeface="Brans-DemiBold"/>
                <a:ea typeface="Brans-DemiBold"/>
                <a:cs typeface="Brans-DemiBold"/>
                <a:sym typeface="Brans-DemiBold"/>
              </a:rPr>
              <a:t>OCTOBER - DECEMBER</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
        <p:nvSpPr>
          <p:cNvPr id="13" name="TextBox 11">
            <a:extLst>
              <a:ext uri="{FF2B5EF4-FFF2-40B4-BE49-F238E27FC236}">
                <a16:creationId xmlns:a16="http://schemas.microsoft.com/office/drawing/2014/main" id="{8B14343C-9110-3C57-37CA-5B61A829B758}"/>
              </a:ext>
            </a:extLst>
          </p:cNvPr>
          <p:cNvSpPr txBox="1"/>
          <p:nvPr/>
        </p:nvSpPr>
        <p:spPr>
          <a:xfrm>
            <a:off x="3550087" y="4990236"/>
            <a:ext cx="10127827" cy="2472215"/>
          </a:xfrm>
          <a:prstGeom prst="rect">
            <a:avLst/>
          </a:prstGeom>
        </p:spPr>
        <p:txBody>
          <a:bodyPr lIns="0" tIns="0" rIns="0" bIns="0" rtlCol="0" anchor="t">
            <a:spAutoFit/>
          </a:bodyPr>
          <a:lstStyle/>
          <a:p>
            <a:pPr algn="ctr">
              <a:lnSpc>
                <a:spcPts val="4899"/>
              </a:lnSpc>
            </a:pPr>
            <a:r>
              <a:rPr lang="en-US" sz="3499" b="1" dirty="0">
                <a:solidFill>
                  <a:srgbClr val="31403D"/>
                </a:solidFill>
                <a:latin typeface="Open Sans Bold"/>
                <a:ea typeface="Open Sans Bold"/>
                <a:cs typeface="Open Sans Bold"/>
                <a:sym typeface="Open Sans Bold"/>
              </a:rPr>
              <a:t>PASTORS CHOSE 3 CHURCHES FOR STEWARDSHIP RESIDENCY &amp; IDENTIFIED THE STEWARDSHIP ADVOCATES OF THOSE 3 CHOSEN CHURCHES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3733800" y="2019301"/>
            <a:ext cx="0" cy="4727576"/>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4627695" y="2908526"/>
            <a:ext cx="9540615" cy="3436838"/>
          </a:xfrm>
          <a:prstGeom prst="rect">
            <a:avLst/>
          </a:prstGeom>
        </p:spPr>
        <p:txBody>
          <a:bodyPr wrap="square" lIns="0" tIns="0" rIns="0" bIns="0" rtlCol="0" anchor="t">
            <a:spAutoFit/>
          </a:bodyPr>
          <a:lstStyle/>
          <a:p>
            <a:pPr algn="ctr">
              <a:lnSpc>
                <a:spcPts val="13383"/>
              </a:lnSpc>
            </a:pPr>
            <a:r>
              <a:rPr lang="en-US" sz="13383" spc="334" dirty="0">
                <a:solidFill>
                  <a:srgbClr val="31403D"/>
                </a:solidFill>
                <a:latin typeface="Brans-DemiBold"/>
                <a:ea typeface="Brans-DemiBold"/>
                <a:cs typeface="Brans-DemiBold"/>
                <a:sym typeface="Brans-DemiBold"/>
              </a:rPr>
              <a:t>STEWARDSHIP TRAINING PROGRAM </a:t>
            </a:r>
          </a:p>
        </p:txBody>
      </p:sp>
      <p:sp>
        <p:nvSpPr>
          <p:cNvPr id="16" name="TextBox 10">
            <a:extLst>
              <a:ext uri="{FF2B5EF4-FFF2-40B4-BE49-F238E27FC236}">
                <a16:creationId xmlns:a16="http://schemas.microsoft.com/office/drawing/2014/main" id="{19319519-756D-9503-3162-5FF7621CF0B3}"/>
              </a:ext>
            </a:extLst>
          </p:cNvPr>
          <p:cNvSpPr txBox="1"/>
          <p:nvPr/>
        </p:nvSpPr>
        <p:spPr>
          <a:xfrm>
            <a:off x="1234822" y="4367647"/>
            <a:ext cx="2194178" cy="1718612"/>
          </a:xfrm>
          <a:prstGeom prst="rect">
            <a:avLst/>
          </a:prstGeom>
        </p:spPr>
        <p:txBody>
          <a:bodyPr wrap="square" lIns="0" tIns="0" rIns="0" bIns="0" rtlCol="0" anchor="t">
            <a:spAutoFit/>
          </a:bodyPr>
          <a:lstStyle/>
          <a:p>
            <a:pPr algn="l">
              <a:lnSpc>
                <a:spcPts val="9975"/>
              </a:lnSpc>
            </a:pPr>
            <a:r>
              <a:rPr lang="en-US" sz="23900" b="1" spc="187" dirty="0">
                <a:solidFill>
                  <a:srgbClr val="2B8500"/>
                </a:solidFill>
                <a:latin typeface="Bauhaus 93" pitchFamily="82" charset="77"/>
                <a:ea typeface="Brans-DemiBold"/>
                <a:cs typeface="Brans-DemiBold"/>
                <a:sym typeface="Brans-DemiBold"/>
              </a:rPr>
              <a:t>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709A4-4DE0-26CB-15D7-4338EC0DC6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04AB47-8568-A2D0-414C-9311D1958A00}"/>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747E5697-ADDC-12C0-BFD3-D01240484A19}"/>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4E581E5C-9C7B-B109-378F-1EE36B91AE5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FC714A36-D6F7-9307-1129-8D56075B5A8F}"/>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D5E86EBF-8B9E-862C-0D73-1D9ED77CEBF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75ED7479-97D7-03CB-60E8-9F00B576514E}"/>
              </a:ext>
            </a:extLst>
          </p:cNvPr>
          <p:cNvSpPr/>
          <p:nvPr/>
        </p:nvSpPr>
        <p:spPr>
          <a:xfrm>
            <a:off x="3733800" y="2019301"/>
            <a:ext cx="0" cy="4727576"/>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46D3E431-41E8-4E7A-CD93-1A8DF0471B5C}"/>
              </a:ext>
            </a:extLst>
          </p:cNvPr>
          <p:cNvSpPr txBox="1"/>
          <p:nvPr/>
        </p:nvSpPr>
        <p:spPr>
          <a:xfrm>
            <a:off x="4425605" y="1591618"/>
            <a:ext cx="9540615" cy="5155257"/>
          </a:xfrm>
          <a:prstGeom prst="rect">
            <a:avLst/>
          </a:prstGeom>
        </p:spPr>
        <p:txBody>
          <a:bodyPr wrap="square" lIns="0" tIns="0" rIns="0" bIns="0" rtlCol="0" anchor="t">
            <a:spAutoFit/>
          </a:bodyPr>
          <a:lstStyle/>
          <a:p>
            <a:pPr algn="ctr">
              <a:lnSpc>
                <a:spcPts val="13383"/>
              </a:lnSpc>
            </a:pPr>
            <a:r>
              <a:rPr lang="en-US" sz="13383" spc="334" dirty="0">
                <a:solidFill>
                  <a:srgbClr val="31403D"/>
                </a:solidFill>
                <a:latin typeface="Brans-DemiBold"/>
                <a:ea typeface="Brans-DemiBold"/>
                <a:cs typeface="Brans-DemiBold"/>
                <a:sym typeface="Brans-DemiBold"/>
              </a:rPr>
              <a:t>PASTORS STEWARDSHIP REFRESHER COURSE </a:t>
            </a:r>
          </a:p>
        </p:txBody>
      </p:sp>
      <p:sp>
        <p:nvSpPr>
          <p:cNvPr id="16" name="TextBox 10">
            <a:extLst>
              <a:ext uri="{FF2B5EF4-FFF2-40B4-BE49-F238E27FC236}">
                <a16:creationId xmlns:a16="http://schemas.microsoft.com/office/drawing/2014/main" id="{87C19FEA-55DA-8D25-D312-303E3E95EEB4}"/>
              </a:ext>
            </a:extLst>
          </p:cNvPr>
          <p:cNvSpPr txBox="1"/>
          <p:nvPr/>
        </p:nvSpPr>
        <p:spPr>
          <a:xfrm>
            <a:off x="1234822" y="4367647"/>
            <a:ext cx="2194178" cy="1718612"/>
          </a:xfrm>
          <a:prstGeom prst="rect">
            <a:avLst/>
          </a:prstGeom>
        </p:spPr>
        <p:txBody>
          <a:bodyPr wrap="square" lIns="0" tIns="0" rIns="0" bIns="0" rtlCol="0" anchor="t">
            <a:spAutoFit/>
          </a:bodyPr>
          <a:lstStyle/>
          <a:p>
            <a:pPr algn="l">
              <a:lnSpc>
                <a:spcPts val="9975"/>
              </a:lnSpc>
            </a:pPr>
            <a:r>
              <a:rPr lang="en-US" sz="23900" b="1" spc="187" dirty="0">
                <a:solidFill>
                  <a:srgbClr val="2B8500"/>
                </a:solidFill>
                <a:latin typeface="Bauhaus 93" pitchFamily="82" charset="77"/>
                <a:ea typeface="Brans-DemiBold"/>
                <a:cs typeface="Brans-DemiBold"/>
                <a:sym typeface="Brans-DemiBold"/>
              </a:rPr>
              <a:t>7</a:t>
            </a:r>
          </a:p>
        </p:txBody>
      </p:sp>
    </p:spTree>
    <p:extLst>
      <p:ext uri="{BB962C8B-B14F-4D97-AF65-F5344CB8AC3E}">
        <p14:creationId xmlns:p14="http://schemas.microsoft.com/office/powerpoint/2010/main" val="702333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A2FA4-A3EF-99A3-0033-EA8E92AA22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F2B907-C488-2E23-60D7-B3F4A688915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1664AC8-EBE3-0421-7F6D-441B2D405984}"/>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5459BF5-E28C-38A6-F3E0-CCA32A83B7CD}"/>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B61684E-506B-15AA-CCE3-CB9D6980222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sp>
        <p:nvSpPr>
          <p:cNvPr id="9" name="AutoShape 9">
            <a:extLst>
              <a:ext uri="{FF2B5EF4-FFF2-40B4-BE49-F238E27FC236}">
                <a16:creationId xmlns:a16="http://schemas.microsoft.com/office/drawing/2014/main" id="{23EAA2A4-655A-4A96-3B08-0BBC49382013}"/>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D7B4765A-76A1-B786-1C9E-683E17F83DE0}"/>
              </a:ext>
            </a:extLst>
          </p:cNvPr>
          <p:cNvSpPr/>
          <p:nvPr/>
        </p:nvSpPr>
        <p:spPr>
          <a:xfrm>
            <a:off x="3733800" y="2019301"/>
            <a:ext cx="0" cy="4727576"/>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B7E4C3DC-C11F-456F-A9F4-F473878F5D6C}"/>
              </a:ext>
            </a:extLst>
          </p:cNvPr>
          <p:cNvSpPr txBox="1"/>
          <p:nvPr/>
        </p:nvSpPr>
        <p:spPr>
          <a:xfrm>
            <a:off x="4566201" y="2939699"/>
            <a:ext cx="9540615" cy="3436838"/>
          </a:xfrm>
          <a:prstGeom prst="rect">
            <a:avLst/>
          </a:prstGeom>
        </p:spPr>
        <p:txBody>
          <a:bodyPr wrap="square" lIns="0" tIns="0" rIns="0" bIns="0" rtlCol="0" anchor="t">
            <a:spAutoFit/>
          </a:bodyPr>
          <a:lstStyle/>
          <a:p>
            <a:pPr algn="ctr">
              <a:lnSpc>
                <a:spcPts val="13383"/>
              </a:lnSpc>
            </a:pPr>
            <a:r>
              <a:rPr lang="en-US" sz="13383" spc="334" dirty="0">
                <a:solidFill>
                  <a:srgbClr val="31403D"/>
                </a:solidFill>
                <a:latin typeface="Brans-DemiBold"/>
                <a:ea typeface="Brans-DemiBold"/>
                <a:cs typeface="Brans-DemiBold"/>
                <a:sym typeface="Brans-DemiBold"/>
              </a:rPr>
              <a:t>GOD FIRST VIDEO T&amp;O</a:t>
            </a:r>
          </a:p>
          <a:p>
            <a:pPr algn="ctr">
              <a:lnSpc>
                <a:spcPts val="13383"/>
              </a:lnSpc>
            </a:pPr>
            <a:r>
              <a:rPr lang="en-US" sz="13383" spc="334" dirty="0">
                <a:solidFill>
                  <a:srgbClr val="31403D"/>
                </a:solidFill>
                <a:latin typeface="Brans-DemiBold"/>
                <a:ea typeface="Brans-DemiBold"/>
                <a:cs typeface="Brans-DemiBold"/>
                <a:sym typeface="Brans-DemiBold"/>
              </a:rPr>
              <a:t>MATERIALS </a:t>
            </a:r>
          </a:p>
        </p:txBody>
      </p:sp>
      <p:sp>
        <p:nvSpPr>
          <p:cNvPr id="16" name="TextBox 10">
            <a:extLst>
              <a:ext uri="{FF2B5EF4-FFF2-40B4-BE49-F238E27FC236}">
                <a16:creationId xmlns:a16="http://schemas.microsoft.com/office/drawing/2014/main" id="{322B2DB9-F29A-4203-2A0A-9B1821EBD1E2}"/>
              </a:ext>
            </a:extLst>
          </p:cNvPr>
          <p:cNvSpPr txBox="1"/>
          <p:nvPr/>
        </p:nvSpPr>
        <p:spPr>
          <a:xfrm>
            <a:off x="1234822" y="4367647"/>
            <a:ext cx="2194178" cy="1718612"/>
          </a:xfrm>
          <a:prstGeom prst="rect">
            <a:avLst/>
          </a:prstGeom>
        </p:spPr>
        <p:txBody>
          <a:bodyPr wrap="square" lIns="0" tIns="0" rIns="0" bIns="0" rtlCol="0" anchor="t">
            <a:spAutoFit/>
          </a:bodyPr>
          <a:lstStyle/>
          <a:p>
            <a:pPr algn="l">
              <a:lnSpc>
                <a:spcPts val="9975"/>
              </a:lnSpc>
            </a:pPr>
            <a:r>
              <a:rPr lang="en-US" sz="23900" b="1" spc="187" dirty="0">
                <a:solidFill>
                  <a:srgbClr val="2B8500"/>
                </a:solidFill>
                <a:latin typeface="Bauhaus 93" pitchFamily="82" charset="77"/>
                <a:ea typeface="Brans-DemiBold"/>
                <a:cs typeface="Brans-DemiBold"/>
                <a:sym typeface="Brans-DemiBold"/>
              </a:rPr>
              <a:t>8</a:t>
            </a:r>
          </a:p>
        </p:txBody>
      </p:sp>
      <p:sp>
        <p:nvSpPr>
          <p:cNvPr id="17" name="TextBox 11">
            <a:extLst>
              <a:ext uri="{FF2B5EF4-FFF2-40B4-BE49-F238E27FC236}">
                <a16:creationId xmlns:a16="http://schemas.microsoft.com/office/drawing/2014/main" id="{FECD418F-F843-9A7C-B333-411DBEE29C86}"/>
              </a:ext>
            </a:extLst>
          </p:cNvPr>
          <p:cNvSpPr txBox="1"/>
          <p:nvPr/>
        </p:nvSpPr>
        <p:spPr>
          <a:xfrm>
            <a:off x="4711579" y="5524500"/>
            <a:ext cx="10127827" cy="689804"/>
          </a:xfrm>
          <a:prstGeom prst="rect">
            <a:avLst/>
          </a:prstGeom>
        </p:spPr>
        <p:txBody>
          <a:bodyPr lIns="0" tIns="0" rIns="0" bIns="0" rtlCol="0" anchor="t">
            <a:spAutoFit/>
          </a:bodyPr>
          <a:lstStyle/>
          <a:p>
            <a:pPr algn="ctr">
              <a:lnSpc>
                <a:spcPts val="4899"/>
              </a:lnSpc>
            </a:pPr>
            <a:r>
              <a:rPr lang="en-US" sz="6600" b="1" dirty="0">
                <a:solidFill>
                  <a:srgbClr val="00B050"/>
                </a:solidFill>
                <a:latin typeface="Open Sans Bold"/>
                <a:ea typeface="Open Sans Bold"/>
                <a:cs typeface="Open Sans Bold"/>
                <a:sym typeface="Open Sans Bold"/>
              </a:rPr>
              <a:t> </a:t>
            </a:r>
          </a:p>
        </p:txBody>
      </p:sp>
    </p:spTree>
    <p:extLst>
      <p:ext uri="{BB962C8B-B14F-4D97-AF65-F5344CB8AC3E}">
        <p14:creationId xmlns:p14="http://schemas.microsoft.com/office/powerpoint/2010/main" val="1951861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1E96F-2544-7C4F-19C5-5238B1832A3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6F75BB8-EC15-719B-0DB3-5FCBBA23D9A2}"/>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D19C8B6-F496-A448-D4DC-76FE62CB79F8}"/>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87D6301D-95D1-22C9-BAFC-49603BF1F3D3}"/>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1EED9E0-A17A-5E9B-E2EA-1CCCA2E25F5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1E59F151-F14C-4C5A-940D-3D784CC4AB7A}"/>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E91B5712-B44C-6D7A-2B6A-56CA0F58A22C}"/>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378519CD-5119-9FE0-95A2-00EE9B093C9A}"/>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4C423A5C-FF22-B681-0BED-5E1C15C44E1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82C74E60-3796-170F-7D20-2618E53CDDB7}"/>
              </a:ext>
            </a:extLst>
          </p:cNvPr>
          <p:cNvSpPr/>
          <p:nvPr/>
        </p:nvSpPr>
        <p:spPr>
          <a:xfrm flipH="1">
            <a:off x="2895600" y="1943100"/>
            <a:ext cx="0" cy="5562600"/>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A3031E15-88D5-A04B-2800-0712945A4BFA}"/>
              </a:ext>
            </a:extLst>
          </p:cNvPr>
          <p:cNvSpPr txBox="1"/>
          <p:nvPr/>
        </p:nvSpPr>
        <p:spPr>
          <a:xfrm>
            <a:off x="3150007" y="1782862"/>
            <a:ext cx="12318593" cy="3436838"/>
          </a:xfrm>
          <a:prstGeom prst="rect">
            <a:avLst/>
          </a:prstGeom>
        </p:spPr>
        <p:txBody>
          <a:bodyPr wrap="square" lIns="0" tIns="0" rIns="0" bIns="0" rtlCol="0" anchor="t">
            <a:spAutoFit/>
          </a:bodyPr>
          <a:lstStyle/>
          <a:p>
            <a:pPr algn="ctr">
              <a:lnSpc>
                <a:spcPts val="13383"/>
              </a:lnSpc>
            </a:pPr>
            <a:r>
              <a:rPr lang="en-US" sz="13383" b="1" spc="334" dirty="0">
                <a:latin typeface="Brans-DemiBold"/>
                <a:ea typeface="Brans-DemiBold"/>
                <a:cs typeface="Brans-DemiBold"/>
                <a:sym typeface="Brans-DemiBold"/>
              </a:rPr>
              <a:t>CLPM WIDE TREASURERS &amp; STEWARDSHIP FELLOWSHIP  </a:t>
            </a:r>
          </a:p>
        </p:txBody>
      </p:sp>
      <p:sp>
        <p:nvSpPr>
          <p:cNvPr id="14" name="TextBox 10">
            <a:extLst>
              <a:ext uri="{FF2B5EF4-FFF2-40B4-BE49-F238E27FC236}">
                <a16:creationId xmlns:a16="http://schemas.microsoft.com/office/drawing/2014/main" id="{F8B7A2BF-47C7-0A8E-35A7-764206FD9E89}"/>
              </a:ext>
            </a:extLst>
          </p:cNvPr>
          <p:cNvSpPr txBox="1"/>
          <p:nvPr/>
        </p:nvSpPr>
        <p:spPr>
          <a:xfrm>
            <a:off x="777622" y="4644088"/>
            <a:ext cx="2194178" cy="1718612"/>
          </a:xfrm>
          <a:prstGeom prst="rect">
            <a:avLst/>
          </a:prstGeom>
        </p:spPr>
        <p:txBody>
          <a:bodyPr wrap="square" lIns="0" tIns="0" rIns="0" bIns="0" rtlCol="0" anchor="t">
            <a:spAutoFit/>
          </a:bodyPr>
          <a:lstStyle/>
          <a:p>
            <a:pPr algn="l">
              <a:lnSpc>
                <a:spcPts val="9975"/>
              </a:lnSpc>
            </a:pPr>
            <a:r>
              <a:rPr lang="en-US" sz="23900" b="1" spc="187" dirty="0">
                <a:solidFill>
                  <a:srgbClr val="2B8500"/>
                </a:solidFill>
                <a:latin typeface="Bauhaus 93" pitchFamily="82" charset="77"/>
                <a:ea typeface="Brans-DemiBold"/>
                <a:cs typeface="Brans-DemiBold"/>
                <a:sym typeface="Brans-DemiBold"/>
              </a:rPr>
              <a:t>9</a:t>
            </a:r>
          </a:p>
        </p:txBody>
      </p:sp>
      <p:sp>
        <p:nvSpPr>
          <p:cNvPr id="10" name="TextBox 11">
            <a:extLst>
              <a:ext uri="{FF2B5EF4-FFF2-40B4-BE49-F238E27FC236}">
                <a16:creationId xmlns:a16="http://schemas.microsoft.com/office/drawing/2014/main" id="{07823CBD-32A4-325F-E7C2-C92BAA693E27}"/>
              </a:ext>
            </a:extLst>
          </p:cNvPr>
          <p:cNvSpPr txBox="1"/>
          <p:nvPr/>
        </p:nvSpPr>
        <p:spPr>
          <a:xfrm>
            <a:off x="4696448" y="5809600"/>
            <a:ext cx="10127827" cy="689804"/>
          </a:xfrm>
          <a:prstGeom prst="rect">
            <a:avLst/>
          </a:prstGeom>
        </p:spPr>
        <p:txBody>
          <a:bodyPr lIns="0" tIns="0" rIns="0" bIns="0" rtlCol="0" anchor="t">
            <a:spAutoFit/>
          </a:bodyPr>
          <a:lstStyle/>
          <a:p>
            <a:pPr algn="ctr">
              <a:lnSpc>
                <a:spcPts val="4899"/>
              </a:lnSpc>
            </a:pPr>
            <a:r>
              <a:rPr lang="en-US" sz="6600" b="1" dirty="0">
                <a:solidFill>
                  <a:srgbClr val="00B050"/>
                </a:solidFill>
                <a:latin typeface="Open Sans Bold"/>
                <a:ea typeface="Open Sans Bold"/>
                <a:cs typeface="Open Sans Bold"/>
                <a:sym typeface="Open Sans Bold"/>
              </a:rPr>
              <a:t>OCT OBER 3, 2026</a:t>
            </a:r>
          </a:p>
        </p:txBody>
      </p:sp>
      <p:sp>
        <p:nvSpPr>
          <p:cNvPr id="13" name="TextBox 11">
            <a:extLst>
              <a:ext uri="{FF2B5EF4-FFF2-40B4-BE49-F238E27FC236}">
                <a16:creationId xmlns:a16="http://schemas.microsoft.com/office/drawing/2014/main" id="{468BA52B-EB79-63C3-71AD-2D74560F9101}"/>
              </a:ext>
            </a:extLst>
          </p:cNvPr>
          <p:cNvSpPr txBox="1"/>
          <p:nvPr/>
        </p:nvSpPr>
        <p:spPr>
          <a:xfrm>
            <a:off x="4848849" y="6251932"/>
            <a:ext cx="10127827" cy="1318181"/>
          </a:xfrm>
          <a:prstGeom prst="rect">
            <a:avLst/>
          </a:prstGeom>
        </p:spPr>
        <p:txBody>
          <a:bodyPr lIns="0" tIns="0" rIns="0" bIns="0" rtlCol="0" anchor="t">
            <a:spAutoFit/>
          </a:bodyPr>
          <a:lstStyle/>
          <a:p>
            <a:pPr algn="ctr">
              <a:lnSpc>
                <a:spcPts val="4899"/>
              </a:lnSpc>
            </a:pPr>
            <a:endParaRPr lang="en-US" sz="6600" b="1" dirty="0">
              <a:solidFill>
                <a:srgbClr val="00B050"/>
              </a:solidFill>
              <a:latin typeface="Open Sans Bold"/>
              <a:ea typeface="Open Sans Bold"/>
              <a:cs typeface="Open Sans Bold"/>
              <a:sym typeface="Open Sans Bold"/>
            </a:endParaRPr>
          </a:p>
          <a:p>
            <a:pPr algn="ctr">
              <a:lnSpc>
                <a:spcPts val="4899"/>
              </a:lnSpc>
            </a:pPr>
            <a:r>
              <a:rPr lang="en-US" sz="6600" b="1" dirty="0">
                <a:solidFill>
                  <a:srgbClr val="00B050"/>
                </a:solidFill>
                <a:latin typeface="Open Sans Bold"/>
                <a:ea typeface="Open Sans Bold"/>
                <a:cs typeface="Open Sans Bold"/>
                <a:sym typeface="Open Sans Bold"/>
              </a:rPr>
              <a:t>CLAA</a:t>
            </a:r>
          </a:p>
        </p:txBody>
      </p:sp>
    </p:spTree>
    <p:extLst>
      <p:ext uri="{BB962C8B-B14F-4D97-AF65-F5344CB8AC3E}">
        <p14:creationId xmlns:p14="http://schemas.microsoft.com/office/powerpoint/2010/main" val="4003981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292EC-A5D9-C38F-BF81-BB9B653EB1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51D971A-FB29-65C5-B8A7-2B6DCA1F6C9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3240914-4B82-361A-63D8-F6886E8ED173}"/>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135F3963-9C24-D609-945C-F88D594BC67A}"/>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8233FE59-911E-436A-7C45-AA88A1A8D1E2}"/>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48E630EF-7155-91E6-FAA1-2CA1F615F87D}"/>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45121DAD-7148-7B80-A9F0-C31E8A5B9EBD}"/>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3DDE267-961C-C37F-CB25-32E4BFBD345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88AB6E89-1439-B16F-9C51-4FDD5DA21A0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610B6702-2AA5-EA83-BA7A-77F4D085F5EF}"/>
              </a:ext>
            </a:extLst>
          </p:cNvPr>
          <p:cNvSpPr/>
          <p:nvPr/>
        </p:nvSpPr>
        <p:spPr>
          <a:xfrm flipH="1">
            <a:off x="3352800" y="1899888"/>
            <a:ext cx="0" cy="5562600"/>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18A7731F-8A09-2551-0C76-69826019EC37}"/>
              </a:ext>
            </a:extLst>
          </p:cNvPr>
          <p:cNvSpPr txBox="1"/>
          <p:nvPr/>
        </p:nvSpPr>
        <p:spPr>
          <a:xfrm>
            <a:off x="2831658" y="2087662"/>
            <a:ext cx="12318593" cy="3436838"/>
          </a:xfrm>
          <a:prstGeom prst="rect">
            <a:avLst/>
          </a:prstGeom>
        </p:spPr>
        <p:txBody>
          <a:bodyPr wrap="square" lIns="0" tIns="0" rIns="0" bIns="0" rtlCol="0" anchor="t">
            <a:spAutoFit/>
          </a:bodyPr>
          <a:lstStyle/>
          <a:p>
            <a:pPr algn="ctr">
              <a:lnSpc>
                <a:spcPts val="13383"/>
              </a:lnSpc>
            </a:pPr>
            <a:r>
              <a:rPr lang="en-US" sz="13400" spc="334" dirty="0">
                <a:solidFill>
                  <a:srgbClr val="00B050"/>
                </a:solidFill>
                <a:latin typeface="Brans-DemiBold"/>
                <a:ea typeface="Brans-DemiBold"/>
                <a:cs typeface="Brans-DemiBold"/>
                <a:sym typeface="Brans-DemiBold"/>
              </a:rPr>
              <a:t> GC STEWARDSHIP </a:t>
            </a:r>
          </a:p>
          <a:p>
            <a:pPr algn="ctr">
              <a:lnSpc>
                <a:spcPts val="13383"/>
              </a:lnSpc>
            </a:pPr>
            <a:r>
              <a:rPr lang="en-US" sz="13400" spc="334" dirty="0">
                <a:solidFill>
                  <a:srgbClr val="00B050"/>
                </a:solidFill>
                <a:latin typeface="Brans-DemiBold"/>
                <a:ea typeface="Brans-DemiBold"/>
                <a:cs typeface="Brans-DemiBold"/>
                <a:sym typeface="Brans-DemiBold"/>
              </a:rPr>
              <a:t>SABBATH  </a:t>
            </a:r>
          </a:p>
        </p:txBody>
      </p:sp>
      <p:sp>
        <p:nvSpPr>
          <p:cNvPr id="14" name="TextBox 10">
            <a:extLst>
              <a:ext uri="{FF2B5EF4-FFF2-40B4-BE49-F238E27FC236}">
                <a16:creationId xmlns:a16="http://schemas.microsoft.com/office/drawing/2014/main" id="{6FDE286F-5168-1160-1C7D-2E3E6A1AFB7A}"/>
              </a:ext>
            </a:extLst>
          </p:cNvPr>
          <p:cNvSpPr txBox="1"/>
          <p:nvPr/>
        </p:nvSpPr>
        <p:spPr>
          <a:xfrm>
            <a:off x="852189" y="4959340"/>
            <a:ext cx="2194178" cy="1389355"/>
          </a:xfrm>
          <a:prstGeom prst="rect">
            <a:avLst/>
          </a:prstGeom>
        </p:spPr>
        <p:txBody>
          <a:bodyPr wrap="square" lIns="0" tIns="0" rIns="0" bIns="0" rtlCol="0" anchor="t">
            <a:spAutoFit/>
          </a:bodyPr>
          <a:lstStyle/>
          <a:p>
            <a:pPr algn="l">
              <a:lnSpc>
                <a:spcPts val="9975"/>
              </a:lnSpc>
            </a:pPr>
            <a:r>
              <a:rPr lang="en-US" sz="13500" b="1" spc="187" dirty="0">
                <a:solidFill>
                  <a:srgbClr val="2B8500"/>
                </a:solidFill>
                <a:latin typeface="Bauhaus 93" pitchFamily="82" charset="77"/>
                <a:ea typeface="ADLaM Display" panose="02010000000000000000" pitchFamily="2" charset="77"/>
                <a:cs typeface="ADLaM Display" panose="02010000000000000000" pitchFamily="2" charset="77"/>
                <a:sym typeface="Brans-DemiBold"/>
              </a:rPr>
              <a:t>10</a:t>
            </a:r>
          </a:p>
        </p:txBody>
      </p:sp>
      <p:sp>
        <p:nvSpPr>
          <p:cNvPr id="10" name="TextBox 11">
            <a:extLst>
              <a:ext uri="{FF2B5EF4-FFF2-40B4-BE49-F238E27FC236}">
                <a16:creationId xmlns:a16="http://schemas.microsoft.com/office/drawing/2014/main" id="{BE87A1F8-7867-E914-1871-0C4146917CAE}"/>
              </a:ext>
            </a:extLst>
          </p:cNvPr>
          <p:cNvSpPr txBox="1"/>
          <p:nvPr/>
        </p:nvSpPr>
        <p:spPr>
          <a:xfrm>
            <a:off x="3960918" y="6207396"/>
            <a:ext cx="10127827" cy="1298304"/>
          </a:xfrm>
          <a:prstGeom prst="rect">
            <a:avLst/>
          </a:prstGeom>
        </p:spPr>
        <p:txBody>
          <a:bodyPr lIns="0" tIns="0" rIns="0" bIns="0" rtlCol="0" anchor="t">
            <a:spAutoFit/>
          </a:bodyPr>
          <a:lstStyle/>
          <a:p>
            <a:pPr algn="ctr">
              <a:lnSpc>
                <a:spcPts val="4899"/>
              </a:lnSpc>
            </a:pPr>
            <a:endParaRPr lang="en-US" sz="6000" b="1" dirty="0">
              <a:solidFill>
                <a:srgbClr val="31403D"/>
              </a:solidFill>
              <a:latin typeface="Open Sans Bold"/>
              <a:ea typeface="Open Sans Bold"/>
              <a:cs typeface="Open Sans Bold"/>
              <a:sym typeface="Open Sans Bold"/>
            </a:endParaRPr>
          </a:p>
          <a:p>
            <a:pPr algn="ctr">
              <a:lnSpc>
                <a:spcPts val="4899"/>
              </a:lnSpc>
            </a:pPr>
            <a:r>
              <a:rPr lang="en-US" sz="6000" b="1" dirty="0">
                <a:solidFill>
                  <a:srgbClr val="31403D"/>
                </a:solidFill>
                <a:latin typeface="Open Sans Bold"/>
                <a:ea typeface="Open Sans Bold"/>
                <a:cs typeface="Open Sans Bold"/>
                <a:sym typeface="Open Sans Bold"/>
              </a:rPr>
              <a:t>PER LOCAL CHURCH</a:t>
            </a:r>
          </a:p>
        </p:txBody>
      </p:sp>
      <p:sp>
        <p:nvSpPr>
          <p:cNvPr id="13" name="TextBox 11">
            <a:extLst>
              <a:ext uri="{FF2B5EF4-FFF2-40B4-BE49-F238E27FC236}">
                <a16:creationId xmlns:a16="http://schemas.microsoft.com/office/drawing/2014/main" id="{BC0F7938-3BD1-D06D-3F12-C1A91E97BE1D}"/>
              </a:ext>
            </a:extLst>
          </p:cNvPr>
          <p:cNvSpPr txBox="1"/>
          <p:nvPr/>
        </p:nvSpPr>
        <p:spPr>
          <a:xfrm>
            <a:off x="3962669" y="6053896"/>
            <a:ext cx="10127827" cy="689804"/>
          </a:xfrm>
          <a:prstGeom prst="rect">
            <a:avLst/>
          </a:prstGeom>
        </p:spPr>
        <p:txBody>
          <a:bodyPr lIns="0" tIns="0" rIns="0" bIns="0" rtlCol="0" anchor="t">
            <a:spAutoFit/>
          </a:bodyPr>
          <a:lstStyle/>
          <a:p>
            <a:pPr algn="ctr">
              <a:lnSpc>
                <a:spcPts val="4899"/>
              </a:lnSpc>
            </a:pPr>
            <a:r>
              <a:rPr lang="en-US" sz="6600" b="1" dirty="0">
                <a:solidFill>
                  <a:srgbClr val="31403D"/>
                </a:solidFill>
                <a:latin typeface="Open Sans Bold"/>
                <a:ea typeface="Open Sans Bold"/>
                <a:cs typeface="Open Sans Bold"/>
                <a:sym typeface="Open Sans Bold"/>
              </a:rPr>
              <a:t>DECEMBER 5</a:t>
            </a:r>
          </a:p>
        </p:txBody>
      </p:sp>
    </p:spTree>
    <p:extLst>
      <p:ext uri="{BB962C8B-B14F-4D97-AF65-F5344CB8AC3E}">
        <p14:creationId xmlns:p14="http://schemas.microsoft.com/office/powerpoint/2010/main" val="2737167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748A5-C493-B09C-92CF-2B11E8C1E6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45C839-8917-C098-B7A6-FF65F1450EC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01F2458-05F4-37D7-E6BD-92DDF9D22B8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740B6147-08E5-2888-8FFA-1CEE90D37CD3}"/>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D7844C7F-461A-EFEC-F1C7-13C69F20428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171426A5-053E-207E-74C5-0772E419F095}"/>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D3C53BF4-2E12-DF14-87BC-5DF195F874E3}"/>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FF7C3FD-740A-1949-C051-45FD404D069C}"/>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B71BEF6E-326C-86B6-FBF6-339EE14C8A14}"/>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a:extLst>
              <a:ext uri="{FF2B5EF4-FFF2-40B4-BE49-F238E27FC236}">
                <a16:creationId xmlns:a16="http://schemas.microsoft.com/office/drawing/2014/main" id="{91BA64FF-C962-08A1-9EDD-6024676E61F2}"/>
              </a:ext>
            </a:extLst>
          </p:cNvPr>
          <p:cNvSpPr/>
          <p:nvPr/>
        </p:nvSpPr>
        <p:spPr>
          <a:xfrm flipH="1">
            <a:off x="3352800" y="1899888"/>
            <a:ext cx="0" cy="5562600"/>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a:extLst>
              <a:ext uri="{FF2B5EF4-FFF2-40B4-BE49-F238E27FC236}">
                <a16:creationId xmlns:a16="http://schemas.microsoft.com/office/drawing/2014/main" id="{02854422-2D7D-81E6-0321-AFF8D6BC057B}"/>
              </a:ext>
            </a:extLst>
          </p:cNvPr>
          <p:cNvSpPr txBox="1"/>
          <p:nvPr/>
        </p:nvSpPr>
        <p:spPr>
          <a:xfrm>
            <a:off x="2831658" y="1887491"/>
            <a:ext cx="12318593" cy="3436838"/>
          </a:xfrm>
          <a:prstGeom prst="rect">
            <a:avLst/>
          </a:prstGeom>
        </p:spPr>
        <p:txBody>
          <a:bodyPr wrap="square" lIns="0" tIns="0" rIns="0" bIns="0" rtlCol="0" anchor="t">
            <a:spAutoFit/>
          </a:bodyPr>
          <a:lstStyle/>
          <a:p>
            <a:pPr algn="ctr">
              <a:lnSpc>
                <a:spcPts val="13383"/>
              </a:lnSpc>
            </a:pPr>
            <a:r>
              <a:rPr lang="en-US" sz="13400" spc="334" dirty="0">
                <a:solidFill>
                  <a:srgbClr val="00B050"/>
                </a:solidFill>
                <a:latin typeface="Brans-DemiBold"/>
                <a:ea typeface="Brans-DemiBold"/>
                <a:cs typeface="Brans-DemiBold"/>
                <a:sym typeface="Brans-DemiBold"/>
              </a:rPr>
              <a:t> S T E W A R D S H I P </a:t>
            </a:r>
          </a:p>
          <a:p>
            <a:pPr algn="ctr">
              <a:lnSpc>
                <a:spcPts val="13383"/>
              </a:lnSpc>
            </a:pPr>
            <a:r>
              <a:rPr lang="en-US" sz="13400" spc="334" dirty="0">
                <a:solidFill>
                  <a:srgbClr val="00B050"/>
                </a:solidFill>
                <a:latin typeface="Brans-DemiBold"/>
                <a:ea typeface="Brans-DemiBold"/>
                <a:cs typeface="Brans-DemiBold"/>
                <a:sym typeface="Brans-DemiBold"/>
              </a:rPr>
              <a:t>REVIVAL WEEK  </a:t>
            </a:r>
          </a:p>
        </p:txBody>
      </p:sp>
      <p:sp>
        <p:nvSpPr>
          <p:cNvPr id="14" name="TextBox 10">
            <a:extLst>
              <a:ext uri="{FF2B5EF4-FFF2-40B4-BE49-F238E27FC236}">
                <a16:creationId xmlns:a16="http://schemas.microsoft.com/office/drawing/2014/main" id="{CE12466E-AB0F-ECD0-7055-A4E93D01A996}"/>
              </a:ext>
            </a:extLst>
          </p:cNvPr>
          <p:cNvSpPr txBox="1"/>
          <p:nvPr/>
        </p:nvSpPr>
        <p:spPr>
          <a:xfrm>
            <a:off x="-109364" y="5111375"/>
            <a:ext cx="4300364" cy="1699696"/>
          </a:xfrm>
          <a:prstGeom prst="rect">
            <a:avLst/>
          </a:prstGeom>
        </p:spPr>
        <p:txBody>
          <a:bodyPr wrap="square" lIns="0" tIns="0" rIns="0" bIns="0" rtlCol="0" anchor="t">
            <a:spAutoFit/>
          </a:bodyPr>
          <a:lstStyle/>
          <a:p>
            <a:pPr algn="l">
              <a:lnSpc>
                <a:spcPts val="9975"/>
              </a:lnSpc>
            </a:pPr>
            <a:r>
              <a:rPr lang="en-US" sz="23300" b="1" spc="187" dirty="0">
                <a:solidFill>
                  <a:srgbClr val="2B8500"/>
                </a:solidFill>
                <a:latin typeface="Bauhaus 93" pitchFamily="82" charset="77"/>
                <a:ea typeface="ADLaM Display" panose="02010000000000000000" pitchFamily="2" charset="77"/>
                <a:cs typeface="ADLaM Display" panose="02010000000000000000" pitchFamily="2" charset="77"/>
                <a:sym typeface="Brans-DemiBold"/>
              </a:rPr>
              <a:t>11</a:t>
            </a:r>
          </a:p>
        </p:txBody>
      </p:sp>
      <p:sp>
        <p:nvSpPr>
          <p:cNvPr id="10" name="TextBox 11">
            <a:extLst>
              <a:ext uri="{FF2B5EF4-FFF2-40B4-BE49-F238E27FC236}">
                <a16:creationId xmlns:a16="http://schemas.microsoft.com/office/drawing/2014/main" id="{81910269-0708-3C1C-B5DB-513C5927F9DA}"/>
              </a:ext>
            </a:extLst>
          </p:cNvPr>
          <p:cNvSpPr txBox="1"/>
          <p:nvPr/>
        </p:nvSpPr>
        <p:spPr>
          <a:xfrm>
            <a:off x="3960918" y="6207396"/>
            <a:ext cx="10127827" cy="1298304"/>
          </a:xfrm>
          <a:prstGeom prst="rect">
            <a:avLst/>
          </a:prstGeom>
        </p:spPr>
        <p:txBody>
          <a:bodyPr lIns="0" tIns="0" rIns="0" bIns="0" rtlCol="0" anchor="t">
            <a:spAutoFit/>
          </a:bodyPr>
          <a:lstStyle/>
          <a:p>
            <a:pPr algn="ctr">
              <a:lnSpc>
                <a:spcPts val="4899"/>
              </a:lnSpc>
            </a:pPr>
            <a:endParaRPr lang="en-US" sz="6000" b="1" dirty="0">
              <a:solidFill>
                <a:srgbClr val="31403D"/>
              </a:solidFill>
              <a:latin typeface="Open Sans Bold"/>
              <a:ea typeface="Open Sans Bold"/>
              <a:cs typeface="Open Sans Bold"/>
              <a:sym typeface="Open Sans Bold"/>
            </a:endParaRPr>
          </a:p>
          <a:p>
            <a:pPr algn="ctr">
              <a:lnSpc>
                <a:spcPts val="4899"/>
              </a:lnSpc>
            </a:pPr>
            <a:r>
              <a:rPr lang="en-US" sz="6000" b="1" dirty="0">
                <a:solidFill>
                  <a:srgbClr val="31403D"/>
                </a:solidFill>
                <a:latin typeface="Open Sans Bold"/>
                <a:ea typeface="Open Sans Bold"/>
                <a:cs typeface="Open Sans Bold"/>
                <a:sym typeface="Open Sans Bold"/>
              </a:rPr>
              <a:t>PER CHURCH</a:t>
            </a:r>
          </a:p>
        </p:txBody>
      </p:sp>
      <p:sp>
        <p:nvSpPr>
          <p:cNvPr id="13" name="TextBox 11">
            <a:extLst>
              <a:ext uri="{FF2B5EF4-FFF2-40B4-BE49-F238E27FC236}">
                <a16:creationId xmlns:a16="http://schemas.microsoft.com/office/drawing/2014/main" id="{4B750DBD-18AB-A1A1-9C50-547C8CD71D57}"/>
              </a:ext>
            </a:extLst>
          </p:cNvPr>
          <p:cNvSpPr txBox="1"/>
          <p:nvPr/>
        </p:nvSpPr>
        <p:spPr>
          <a:xfrm>
            <a:off x="3962669" y="6053896"/>
            <a:ext cx="10127827" cy="689804"/>
          </a:xfrm>
          <a:prstGeom prst="rect">
            <a:avLst/>
          </a:prstGeom>
        </p:spPr>
        <p:txBody>
          <a:bodyPr lIns="0" tIns="0" rIns="0" bIns="0" rtlCol="0" anchor="t">
            <a:spAutoFit/>
          </a:bodyPr>
          <a:lstStyle/>
          <a:p>
            <a:pPr algn="ctr">
              <a:lnSpc>
                <a:spcPts val="4899"/>
              </a:lnSpc>
            </a:pPr>
            <a:r>
              <a:rPr lang="en-US" sz="6600" b="1" dirty="0">
                <a:solidFill>
                  <a:srgbClr val="31403D"/>
                </a:solidFill>
                <a:latin typeface="Open Sans Bold"/>
                <a:ea typeface="Open Sans Bold"/>
                <a:cs typeface="Open Sans Bold"/>
                <a:sym typeface="Open Sans Bold"/>
              </a:rPr>
              <a:t>DECEMBER 6-12,2026</a:t>
            </a:r>
          </a:p>
        </p:txBody>
      </p:sp>
    </p:spTree>
    <p:extLst>
      <p:ext uri="{BB962C8B-B14F-4D97-AF65-F5344CB8AC3E}">
        <p14:creationId xmlns:p14="http://schemas.microsoft.com/office/powerpoint/2010/main" val="1100441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7" y="1463788"/>
            <a:ext cx="9497882" cy="1238250"/>
          </a:xfrm>
          <a:prstGeom prst="rect">
            <a:avLst/>
          </a:prstGeom>
        </p:spPr>
        <p:txBody>
          <a:bodyPr lIns="0" tIns="0" rIns="0" bIns="0" rtlCol="0" anchor="t">
            <a:spAutoFit/>
          </a:bodyPr>
          <a:lstStyle/>
          <a:p>
            <a:pPr algn="l">
              <a:lnSpc>
                <a:spcPts val="9975"/>
              </a:lnSpc>
            </a:pPr>
            <a:r>
              <a:rPr lang="en-US" sz="7500" spc="187">
                <a:solidFill>
                  <a:srgbClr val="2B8500"/>
                </a:solidFill>
                <a:latin typeface="Brans-DemiBold"/>
                <a:ea typeface="Brans-DemiBold"/>
                <a:cs typeface="Brans-DemiBold"/>
                <a:sym typeface="Brans-DemiBold"/>
              </a:rPr>
              <a:t>LOREM IPSUM DOLOR SIT AMET</a:t>
            </a:r>
          </a:p>
        </p:txBody>
      </p:sp>
      <p:sp>
        <p:nvSpPr>
          <p:cNvPr id="11" name="TextBox 11"/>
          <p:cNvSpPr txBox="1"/>
          <p:nvPr/>
        </p:nvSpPr>
        <p:spPr>
          <a:xfrm>
            <a:off x="2358587" y="2854438"/>
            <a:ext cx="10127827" cy="3683000"/>
          </a:xfrm>
          <a:prstGeom prst="rect">
            <a:avLst/>
          </a:prstGeom>
        </p:spPr>
        <p:txBody>
          <a:bodyPr lIns="0" tIns="0" rIns="0" bIns="0" rtlCol="0" anchor="t">
            <a:spAutoFit/>
          </a:bodyPr>
          <a:lstStyle/>
          <a:p>
            <a:pPr algn="l">
              <a:lnSpc>
                <a:spcPts val="4899"/>
              </a:lnSpc>
            </a:pPr>
            <a:r>
              <a:rPr lang="en-US" sz="3499" b="1">
                <a:solidFill>
                  <a:srgbClr val="31403D"/>
                </a:solidFill>
                <a:latin typeface="Open Sans Bold"/>
                <a:ea typeface="Open Sans Bold"/>
                <a:cs typeface="Open Sans Bold"/>
                <a:sym typeface="Open Sans Bold"/>
              </a:rPr>
              <a:t>Lorem ipsum dolor sit amet, consectetur adipiscing elit. In elementum lacus et nisl aliquam porttitor. Vivamus eget eros eget leo laoreet imperdiet. Duis et finibus ipsum. Suspendisse iaculis pretium tellus. Phasellus a tincidunt ex. Cras dapibus ac leo et egestas.</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4239</TotalTime>
  <Words>3121</Words>
  <Application>Microsoft Macintosh PowerPoint</Application>
  <PresentationFormat>Custom</PresentationFormat>
  <Paragraphs>593</Paragraphs>
  <Slides>53</Slides>
  <Notes>11</Notes>
  <HiddenSlides>1</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53</vt:i4>
      </vt:variant>
    </vt:vector>
  </HeadingPairs>
  <TitlesOfParts>
    <vt:vector size="67" baseType="lpstr">
      <vt:lpstr>Bauhaus 93</vt:lpstr>
      <vt:lpstr>Avenir Light</vt:lpstr>
      <vt:lpstr>Avenir Next Medium</vt:lpstr>
      <vt:lpstr>Avenir Book</vt:lpstr>
      <vt:lpstr>Avenir Next Heavy</vt:lpstr>
      <vt:lpstr>Noto Sans Bold</vt:lpstr>
      <vt:lpstr>Century Gothic</vt:lpstr>
      <vt:lpstr>Calibri</vt:lpstr>
      <vt:lpstr>Aptos</vt:lpstr>
      <vt:lpstr>Arial</vt:lpstr>
      <vt:lpstr>Open Sans Bold</vt:lpstr>
      <vt:lpstr>Brans-DemiBold</vt:lpstr>
      <vt:lpstr>Avenir Next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office7002</cp:lastModifiedBy>
  <cp:revision>49</cp:revision>
  <dcterms:created xsi:type="dcterms:W3CDTF">2006-08-16T00:00:00Z</dcterms:created>
  <dcterms:modified xsi:type="dcterms:W3CDTF">2026-01-17T13:52:41Z</dcterms:modified>
  <dc:identifier>DAG83DVdHAg</dc:identifier>
</cp:coreProperties>
</file>