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0"/>
  </p:notesMasterIdLst>
  <p:sldIdLst>
    <p:sldId id="1044" r:id="rId2"/>
    <p:sldId id="1045" r:id="rId3"/>
    <p:sldId id="1047" r:id="rId4"/>
    <p:sldId id="1046" r:id="rId5"/>
    <p:sldId id="1050" r:id="rId6"/>
    <p:sldId id="1048" r:id="rId7"/>
    <p:sldId id="1051" r:id="rId8"/>
    <p:sldId id="1052" r:id="rId9"/>
    <p:sldId id="1053" r:id="rId10"/>
    <p:sldId id="1054" r:id="rId11"/>
    <p:sldId id="1055" r:id="rId12"/>
    <p:sldId id="1056" r:id="rId13"/>
    <p:sldId id="1057" r:id="rId14"/>
    <p:sldId id="1059" r:id="rId15"/>
    <p:sldId id="1060" r:id="rId16"/>
    <p:sldId id="1058" r:id="rId17"/>
    <p:sldId id="1061" r:id="rId18"/>
    <p:sldId id="1062" r:id="rId19"/>
  </p:sldIdLst>
  <p:sldSz cx="18288000" cy="10287000"/>
  <p:notesSz cx="6858000" cy="9144000"/>
  <p:embeddedFontLst>
    <p:embeddedFont>
      <p:font typeface="Advent Sans Logo" panose="020B0502040504020204" pitchFamily="34" charset="0"/>
      <p:regular r:id="rId21"/>
    </p:embeddedFont>
    <p:embeddedFont>
      <p:font typeface="Avenir Next" panose="020B0503020202020204" pitchFamily="34" charset="0"/>
      <p:regular r:id="rId22"/>
      <p:bold r:id="rId23"/>
      <p:italic r:id="rId24"/>
      <p:boldItalic r:id="rId25"/>
    </p:embeddedFont>
    <p:embeddedFont>
      <p:font typeface="Avenir Next Medium" panose="020B0503020202020204" pitchFamily="34" charset="0"/>
      <p:regular r:id="rId26"/>
      <p:italic r:id="rId27"/>
    </p:embeddedFont>
    <p:embeddedFont>
      <p:font typeface="Brans-DemiBold" pitchFamily="2" charset="77"/>
      <p:regular r:id="rId28"/>
      <p:bold r:id="rId29"/>
    </p:embeddedFont>
    <p:embeddedFont>
      <p:font typeface="Calibri" panose="020F0502020204030204" pitchFamily="34" charset="0"/>
      <p:regular r:id="rId30"/>
      <p:bold r:id="rId31"/>
      <p:italic r:id="rId32"/>
      <p:boldItalic r:id="rId33"/>
    </p:embeddedFont>
    <p:embeddedFont>
      <p:font typeface="Noto Sans Bold" panose="020B0802040504020204" pitchFamily="34" charset="0"/>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3B161"/>
    <a:srgbClr val="296E2A"/>
    <a:srgbClr val="055501"/>
    <a:srgbClr val="215C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55" autoAdjust="0"/>
    <p:restoredTop sz="75847" autoAdjust="0"/>
  </p:normalViewPr>
  <p:slideViewPr>
    <p:cSldViewPr>
      <p:cViewPr varScale="1">
        <p:scale>
          <a:sx n="50" d="100"/>
          <a:sy n="50" d="100"/>
        </p:scale>
        <p:origin x="1536"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9" Type="http://schemas.openxmlformats.org/officeDocument/2006/relationships/theme" Target="theme/theme1.xml"/><Relationship Id="rId21" Type="http://schemas.openxmlformats.org/officeDocument/2006/relationships/font" Target="fonts/font1.fntdata"/><Relationship Id="rId34" Type="http://schemas.openxmlformats.org/officeDocument/2006/relationships/font" Target="fonts/font1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33" Type="http://schemas.openxmlformats.org/officeDocument/2006/relationships/font" Target="fonts/font13.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openxmlformats.org/officeDocument/2006/relationships/font" Target="fonts/font12.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font" Target="fonts/font1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font" Target="fonts/font15.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940443-91AF-004A-9877-E4CDBCD7A2D1}" type="datetimeFigureOut">
              <a:rPr lang="en-US" smtClean="0"/>
              <a:t>1/17/26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F8BDE5-F23C-A443-90A0-3BE57E74F181}" type="slidenum">
              <a:rPr lang="en-US" smtClean="0"/>
              <a:t>‹#›</a:t>
            </a:fld>
            <a:endParaRPr lang="en-US"/>
          </a:p>
        </p:txBody>
      </p:sp>
    </p:spTree>
    <p:extLst>
      <p:ext uri="{BB962C8B-B14F-4D97-AF65-F5344CB8AC3E}">
        <p14:creationId xmlns:p14="http://schemas.microsoft.com/office/powerpoint/2010/main" val="27940307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1/17/26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1/17/26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1/17/26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1/17/26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7.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7.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7.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7.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7.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7.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7.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7.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7.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7.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7.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7.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7.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7.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7.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p:cNvSpPr/>
          <p:nvPr/>
        </p:nvSpPr>
        <p:spPr>
          <a:xfrm>
            <a:off x="15671806" y="0"/>
            <a:ext cx="2688634" cy="10287000"/>
          </a:xfrm>
          <a:custGeom>
            <a:avLst/>
            <a:gdLst/>
            <a:ahLst/>
            <a:cxnLst/>
            <a:rect l="l" t="t" r="r" b="b"/>
            <a:pathLst>
              <a:path w="2688634" h="10287000">
                <a:moveTo>
                  <a:pt x="0" y="0"/>
                </a:moveTo>
                <a:lnTo>
                  <a:pt x="2688635" y="0"/>
                </a:lnTo>
                <a:lnTo>
                  <a:pt x="2688635" y="10287000"/>
                </a:lnTo>
                <a:lnTo>
                  <a:pt x="0" y="10287000"/>
                </a:lnTo>
                <a:lnTo>
                  <a:pt x="0" y="0"/>
                </a:lnTo>
                <a:close/>
              </a:path>
            </a:pathLst>
          </a:custGeom>
          <a:blipFill>
            <a:blip r:embed="rId3"/>
            <a:stretch>
              <a:fillRect l="-267300" t="-7576" r="-92100" b="-8790"/>
            </a:stretch>
          </a:blipFill>
        </p:spPr>
        <p:txBody>
          <a:bodyPr/>
          <a:lstStyle/>
          <a:p>
            <a:endParaRPr lang="en-US"/>
          </a:p>
        </p:txBody>
      </p:sp>
      <p:sp>
        <p:nvSpPr>
          <p:cNvPr id="4" name="AutoShape 4"/>
          <p:cNvSpPr/>
          <p:nvPr/>
        </p:nvSpPr>
        <p:spPr>
          <a:xfrm>
            <a:off x="4581377" y="-488561"/>
            <a:ext cx="0" cy="3266099"/>
          </a:xfrm>
          <a:prstGeom prst="line">
            <a:avLst/>
          </a:prstGeom>
          <a:ln w="47625" cap="rnd">
            <a:solidFill>
              <a:srgbClr val="000000"/>
            </a:solidFill>
            <a:prstDash val="solid"/>
            <a:headEnd type="none" w="sm" len="sm"/>
            <a:tailEnd type="none" w="sm" len="sm"/>
          </a:ln>
        </p:spPr>
        <p:txBody>
          <a:bodyPr/>
          <a:lstStyle/>
          <a:p>
            <a:endParaRPr lang="en-US"/>
          </a:p>
        </p:txBody>
      </p:sp>
      <p:sp>
        <p:nvSpPr>
          <p:cNvPr id="5" name="Freeform 5"/>
          <p:cNvSpPr/>
          <p:nvPr/>
        </p:nvSpPr>
        <p:spPr>
          <a:xfrm>
            <a:off x="3001815" y="1156956"/>
            <a:ext cx="1270000" cy="1270000"/>
          </a:xfrm>
          <a:custGeom>
            <a:avLst/>
            <a:gdLst/>
            <a:ahLst/>
            <a:cxnLst/>
            <a:rect l="l" t="t" r="r" b="b"/>
            <a:pathLst>
              <a:path w="1270000" h="1270000">
                <a:moveTo>
                  <a:pt x="0" y="0"/>
                </a:moveTo>
                <a:lnTo>
                  <a:pt x="1270000" y="0"/>
                </a:lnTo>
                <a:lnTo>
                  <a:pt x="1270000" y="1270000"/>
                </a:lnTo>
                <a:lnTo>
                  <a:pt x="0" y="1270000"/>
                </a:lnTo>
                <a:lnTo>
                  <a:pt x="0" y="0"/>
                </a:lnTo>
                <a:close/>
              </a:path>
            </a:pathLst>
          </a:custGeom>
          <a:blipFill>
            <a:blip r:embed="rId4"/>
            <a:stretch>
              <a:fillRect/>
            </a:stretch>
          </a:blipFill>
        </p:spPr>
        <p:txBody>
          <a:bodyPr/>
          <a:lstStyle/>
          <a:p>
            <a:endParaRPr lang="en-US"/>
          </a:p>
        </p:txBody>
      </p:sp>
      <p:sp>
        <p:nvSpPr>
          <p:cNvPr id="7" name="Freeform 7"/>
          <p:cNvSpPr/>
          <p:nvPr/>
        </p:nvSpPr>
        <p:spPr>
          <a:xfrm>
            <a:off x="4970042" y="8156273"/>
            <a:ext cx="3893076" cy="734410"/>
          </a:xfrm>
          <a:custGeom>
            <a:avLst/>
            <a:gdLst/>
            <a:ahLst/>
            <a:cxnLst/>
            <a:rect l="l" t="t" r="r" b="b"/>
            <a:pathLst>
              <a:path w="1025337" h="193425">
                <a:moveTo>
                  <a:pt x="96712" y="0"/>
                </a:moveTo>
                <a:lnTo>
                  <a:pt x="928624" y="0"/>
                </a:lnTo>
                <a:cubicBezTo>
                  <a:pt x="954274" y="0"/>
                  <a:pt x="978873" y="10189"/>
                  <a:pt x="997010" y="28326"/>
                </a:cubicBezTo>
                <a:cubicBezTo>
                  <a:pt x="1015147" y="46463"/>
                  <a:pt x="1025337" y="71063"/>
                  <a:pt x="1025337" y="96712"/>
                </a:cubicBezTo>
                <a:lnTo>
                  <a:pt x="1025337" y="96712"/>
                </a:lnTo>
                <a:cubicBezTo>
                  <a:pt x="1025337" y="150125"/>
                  <a:pt x="982037" y="193425"/>
                  <a:pt x="928624" y="193425"/>
                </a:cubicBezTo>
                <a:lnTo>
                  <a:pt x="96712" y="193425"/>
                </a:lnTo>
                <a:cubicBezTo>
                  <a:pt x="43300" y="193425"/>
                  <a:pt x="0" y="150125"/>
                  <a:pt x="0" y="96712"/>
                </a:cubicBezTo>
                <a:lnTo>
                  <a:pt x="0" y="96712"/>
                </a:lnTo>
                <a:cubicBezTo>
                  <a:pt x="0" y="43300"/>
                  <a:pt x="43300" y="0"/>
                  <a:pt x="96712" y="0"/>
                </a:cubicBezTo>
                <a:close/>
              </a:path>
            </a:pathLst>
          </a:custGeom>
          <a:solidFill>
            <a:srgbClr val="418D40"/>
          </a:solidFill>
        </p:spPr>
        <p:txBody>
          <a:bodyPr/>
          <a:lstStyle/>
          <a:p>
            <a:endParaRPr lang="en-US"/>
          </a:p>
        </p:txBody>
      </p:sp>
      <p:sp>
        <p:nvSpPr>
          <p:cNvPr id="8" name="TextBox 8"/>
          <p:cNvSpPr txBox="1"/>
          <p:nvPr/>
        </p:nvSpPr>
        <p:spPr>
          <a:xfrm>
            <a:off x="4970042" y="8102025"/>
            <a:ext cx="3893076" cy="842906"/>
          </a:xfrm>
          <a:prstGeom prst="rect">
            <a:avLst/>
          </a:prstGeom>
        </p:spPr>
        <p:txBody>
          <a:bodyPr lIns="50800" tIns="50800" rIns="50800" bIns="50800" rtlCol="0" anchor="ctr"/>
          <a:lstStyle/>
          <a:p>
            <a:pPr algn="ctr">
              <a:lnSpc>
                <a:spcPts val="3250"/>
              </a:lnSpc>
            </a:pPr>
            <a:r>
              <a:rPr lang="en-US" sz="2500" b="1" dirty="0">
                <a:solidFill>
                  <a:srgbClr val="EDEAD0"/>
                </a:solidFill>
                <a:latin typeface="Noto Sans Bold"/>
                <a:ea typeface="Noto Sans Bold"/>
                <a:cs typeface="Noto Sans Bold"/>
                <a:sym typeface="Noto Sans Bold"/>
              </a:rPr>
              <a:t>JANUARY 18, 2026</a:t>
            </a:r>
          </a:p>
        </p:txBody>
      </p:sp>
      <p:sp>
        <p:nvSpPr>
          <p:cNvPr id="9" name="Freeform 9"/>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10" name="TextBox 10"/>
          <p:cNvSpPr txBox="1"/>
          <p:nvPr/>
        </p:nvSpPr>
        <p:spPr>
          <a:xfrm>
            <a:off x="4970042" y="4546152"/>
            <a:ext cx="6396466" cy="1783176"/>
          </a:xfrm>
          <a:prstGeom prst="rect">
            <a:avLst/>
          </a:prstGeom>
        </p:spPr>
        <p:txBody>
          <a:bodyPr lIns="0" tIns="0" rIns="0" bIns="0" rtlCol="0" anchor="t">
            <a:spAutoFit/>
          </a:bodyPr>
          <a:lstStyle/>
          <a:p>
            <a:pPr algn="l">
              <a:lnSpc>
                <a:spcPts val="13383"/>
              </a:lnSpc>
            </a:pPr>
            <a:r>
              <a:rPr lang="en-US" sz="13383" spc="334" dirty="0">
                <a:solidFill>
                  <a:srgbClr val="31403D"/>
                </a:solidFill>
                <a:latin typeface="Brans-DemiBold"/>
                <a:ea typeface="Brans-DemiBold"/>
                <a:cs typeface="Brans-DemiBold"/>
                <a:sym typeface="Brans-DemiBold"/>
              </a:rPr>
              <a:t>VIRTUAL</a:t>
            </a:r>
          </a:p>
        </p:txBody>
      </p:sp>
      <p:sp>
        <p:nvSpPr>
          <p:cNvPr id="11" name="TextBox 11"/>
          <p:cNvSpPr txBox="1"/>
          <p:nvPr/>
        </p:nvSpPr>
        <p:spPr>
          <a:xfrm>
            <a:off x="4970042" y="2825696"/>
            <a:ext cx="9888958" cy="1780616"/>
          </a:xfrm>
          <a:prstGeom prst="rect">
            <a:avLst/>
          </a:prstGeom>
        </p:spPr>
        <p:txBody>
          <a:bodyPr wrap="square" lIns="0" tIns="0" rIns="0" bIns="0" rtlCol="0" anchor="t">
            <a:spAutoFit/>
          </a:bodyPr>
          <a:lstStyle/>
          <a:p>
            <a:pPr algn="l">
              <a:lnSpc>
                <a:spcPts val="15294"/>
              </a:lnSpc>
            </a:pPr>
            <a:r>
              <a:rPr lang="en-US" sz="11499" spc="287" dirty="0">
                <a:solidFill>
                  <a:srgbClr val="418D40"/>
                </a:solidFill>
                <a:latin typeface="Brans-DemiBold"/>
                <a:ea typeface="Brans-DemiBold"/>
                <a:cs typeface="Brans-DemiBold"/>
                <a:sym typeface="Brans-DemiBold"/>
              </a:rPr>
              <a:t>CLPM CHURCH OFFICERS’</a:t>
            </a:r>
          </a:p>
        </p:txBody>
      </p:sp>
      <p:sp>
        <p:nvSpPr>
          <p:cNvPr id="12" name="TextBox 12"/>
          <p:cNvSpPr txBox="1"/>
          <p:nvPr/>
        </p:nvSpPr>
        <p:spPr>
          <a:xfrm>
            <a:off x="4970042" y="6104948"/>
            <a:ext cx="6396466" cy="1783176"/>
          </a:xfrm>
          <a:prstGeom prst="rect">
            <a:avLst/>
          </a:prstGeom>
        </p:spPr>
        <p:txBody>
          <a:bodyPr lIns="0" tIns="0" rIns="0" bIns="0" rtlCol="0" anchor="t">
            <a:spAutoFit/>
          </a:bodyPr>
          <a:lstStyle/>
          <a:p>
            <a:pPr algn="l">
              <a:lnSpc>
                <a:spcPts val="13383"/>
              </a:lnSpc>
            </a:pPr>
            <a:r>
              <a:rPr lang="en-US" sz="13383" spc="334" dirty="0">
                <a:solidFill>
                  <a:srgbClr val="31403D"/>
                </a:solidFill>
                <a:latin typeface="Brans-DemiBold"/>
                <a:ea typeface="Brans-DemiBold"/>
                <a:cs typeface="Brans-DemiBold"/>
                <a:sym typeface="Brans-DemiBold"/>
              </a:rPr>
              <a:t>ORIENTATIONS</a:t>
            </a:r>
          </a:p>
        </p:txBody>
      </p:sp>
      <p:sp>
        <p:nvSpPr>
          <p:cNvPr id="13" name="TextBox 13"/>
          <p:cNvSpPr txBox="1"/>
          <p:nvPr/>
        </p:nvSpPr>
        <p:spPr>
          <a:xfrm>
            <a:off x="4970042" y="960106"/>
            <a:ext cx="3001774" cy="1635125"/>
          </a:xfrm>
          <a:prstGeom prst="rect">
            <a:avLst/>
          </a:prstGeom>
        </p:spPr>
        <p:txBody>
          <a:bodyPr lIns="0" tIns="0" rIns="0" bIns="0" rtlCol="0" anchor="t">
            <a:spAutoFit/>
          </a:bodyPr>
          <a:lstStyle/>
          <a:p>
            <a:pPr algn="l">
              <a:lnSpc>
                <a:spcPts val="3249"/>
              </a:lnSpc>
            </a:pPr>
            <a:r>
              <a:rPr lang="en-US" sz="2499" b="1" dirty="0">
                <a:solidFill>
                  <a:srgbClr val="31403D"/>
                </a:solidFill>
                <a:latin typeface="Noto Sans Bold"/>
                <a:ea typeface="Noto Sans Bold"/>
                <a:cs typeface="Noto Sans Bold"/>
                <a:sym typeface="Noto Sans Bold"/>
              </a:rPr>
              <a:t>Central Luzon Provinces Mission</a:t>
            </a:r>
          </a:p>
          <a:p>
            <a:pPr algn="l">
              <a:lnSpc>
                <a:spcPts val="3249"/>
              </a:lnSpc>
            </a:pPr>
            <a:r>
              <a:rPr lang="en-US" sz="2499" b="1" dirty="0">
                <a:solidFill>
                  <a:srgbClr val="31403D"/>
                </a:solidFill>
                <a:latin typeface="Noto Sans Bold"/>
                <a:ea typeface="Noto Sans Bold"/>
                <a:cs typeface="Noto Sans Bold"/>
                <a:sym typeface="Noto Sans Bold"/>
              </a:rPr>
              <a:t>of the Seventh-day Adventists</a:t>
            </a:r>
          </a:p>
        </p:txBody>
      </p:sp>
      <p:pic>
        <p:nvPicPr>
          <p:cNvPr id="6" name="Picture 5">
            <a:extLst>
              <a:ext uri="{FF2B5EF4-FFF2-40B4-BE49-F238E27FC236}">
                <a16:creationId xmlns:a16="http://schemas.microsoft.com/office/drawing/2014/main" id="{51B5F515-2A5B-B4F8-F80C-757949F79EFE}"/>
              </a:ext>
            </a:extLst>
          </p:cNvPr>
          <p:cNvPicPr>
            <a:picLocks noChangeAspect="1"/>
          </p:cNvPicPr>
          <p:nvPr/>
        </p:nvPicPr>
        <p:blipFill>
          <a:blip r:embed="rId6"/>
          <a:stretch>
            <a:fillRect/>
          </a:stretch>
        </p:blipFill>
        <p:spPr>
          <a:xfrm>
            <a:off x="1524000" y="1257300"/>
            <a:ext cx="1011132" cy="1024437"/>
          </a:xfrm>
          <a:prstGeom prst="rect">
            <a:avLst/>
          </a:prstGeom>
        </p:spPr>
      </p:pic>
      <p:cxnSp>
        <p:nvCxnSpPr>
          <p:cNvPr id="14" name="Straight Connector 13">
            <a:extLst>
              <a:ext uri="{FF2B5EF4-FFF2-40B4-BE49-F238E27FC236}">
                <a16:creationId xmlns:a16="http://schemas.microsoft.com/office/drawing/2014/main" id="{4DD7B745-DC59-3DDB-ACFC-BA6DD781D1D7}"/>
              </a:ext>
            </a:extLst>
          </p:cNvPr>
          <p:cNvCxnSpPr>
            <a:cxnSpLocks/>
          </p:cNvCxnSpPr>
          <p:nvPr/>
        </p:nvCxnSpPr>
        <p:spPr>
          <a:xfrm>
            <a:off x="2819400" y="1363540"/>
            <a:ext cx="0" cy="762000"/>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894609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p:cNvSpPr/>
          <p:nvPr/>
        </p:nvSpPr>
        <p:spPr>
          <a:xfrm>
            <a:off x="15671806" y="0"/>
            <a:ext cx="2688634" cy="10287000"/>
          </a:xfrm>
          <a:custGeom>
            <a:avLst/>
            <a:gdLst/>
            <a:ahLst/>
            <a:cxnLst/>
            <a:rect l="l" t="t" r="r" b="b"/>
            <a:pathLst>
              <a:path w="2688634" h="10287000">
                <a:moveTo>
                  <a:pt x="0" y="0"/>
                </a:moveTo>
                <a:lnTo>
                  <a:pt x="2688635" y="0"/>
                </a:lnTo>
                <a:lnTo>
                  <a:pt x="2688635" y="10287000"/>
                </a:lnTo>
                <a:lnTo>
                  <a:pt x="0" y="10287000"/>
                </a:lnTo>
                <a:lnTo>
                  <a:pt x="0" y="0"/>
                </a:lnTo>
                <a:close/>
              </a:path>
            </a:pathLst>
          </a:custGeom>
          <a:blipFill>
            <a:blip r:embed="rId3"/>
            <a:stretch>
              <a:fillRect l="-267300" t="-7576" r="-92100" b="-8790"/>
            </a:stretch>
          </a:blipFill>
        </p:spPr>
        <p:txBody>
          <a:bodyPr/>
          <a:lstStyle/>
          <a:p>
            <a:endParaRPr lang="en-US"/>
          </a:p>
        </p:txBody>
      </p:sp>
      <p:sp>
        <p:nvSpPr>
          <p:cNvPr id="4" name="AutoShape 4"/>
          <p:cNvSpPr/>
          <p:nvPr/>
        </p:nvSpPr>
        <p:spPr>
          <a:xfrm>
            <a:off x="4581377" y="-488561"/>
            <a:ext cx="0" cy="3266099"/>
          </a:xfrm>
          <a:prstGeom prst="line">
            <a:avLst/>
          </a:prstGeom>
          <a:ln w="47625" cap="rnd">
            <a:solidFill>
              <a:srgbClr val="000000"/>
            </a:solidFill>
            <a:prstDash val="solid"/>
            <a:headEnd type="none" w="sm" len="sm"/>
            <a:tailEnd type="none" w="sm" len="sm"/>
          </a:ln>
        </p:spPr>
        <p:txBody>
          <a:bodyPr/>
          <a:lstStyle/>
          <a:p>
            <a:endParaRPr lang="en-US"/>
          </a:p>
        </p:txBody>
      </p:sp>
      <p:sp>
        <p:nvSpPr>
          <p:cNvPr id="5" name="Freeform 5"/>
          <p:cNvSpPr/>
          <p:nvPr/>
        </p:nvSpPr>
        <p:spPr>
          <a:xfrm>
            <a:off x="3001815" y="1156956"/>
            <a:ext cx="1270000" cy="1270000"/>
          </a:xfrm>
          <a:custGeom>
            <a:avLst/>
            <a:gdLst/>
            <a:ahLst/>
            <a:cxnLst/>
            <a:rect l="l" t="t" r="r" b="b"/>
            <a:pathLst>
              <a:path w="1270000" h="1270000">
                <a:moveTo>
                  <a:pt x="0" y="0"/>
                </a:moveTo>
                <a:lnTo>
                  <a:pt x="1270000" y="0"/>
                </a:lnTo>
                <a:lnTo>
                  <a:pt x="1270000" y="1270000"/>
                </a:lnTo>
                <a:lnTo>
                  <a:pt x="0" y="1270000"/>
                </a:lnTo>
                <a:lnTo>
                  <a:pt x="0" y="0"/>
                </a:lnTo>
                <a:close/>
              </a:path>
            </a:pathLst>
          </a:custGeom>
          <a:blipFill>
            <a:blip r:embed="rId4"/>
            <a:stretch>
              <a:fillRect/>
            </a:stretch>
          </a:blipFill>
        </p:spPr>
        <p:txBody>
          <a:bodyPr/>
          <a:lstStyle/>
          <a:p>
            <a:endParaRPr lang="en-US"/>
          </a:p>
        </p:txBody>
      </p:sp>
      <p:sp>
        <p:nvSpPr>
          <p:cNvPr id="9" name="Freeform 9"/>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5">
              <a:alphaModFix amt="40000"/>
            </a:blip>
            <a:stretch>
              <a:fillRect/>
            </a:stretch>
          </a:blipFill>
        </p:spPr>
        <p:txBody>
          <a:bodyPr/>
          <a:lstStyle/>
          <a:p>
            <a:endParaRPr lang="en-US"/>
          </a:p>
        </p:txBody>
      </p:sp>
      <p:sp>
        <p:nvSpPr>
          <p:cNvPr id="10" name="TextBox 10"/>
          <p:cNvSpPr txBox="1"/>
          <p:nvPr/>
        </p:nvSpPr>
        <p:spPr>
          <a:xfrm>
            <a:off x="4970042" y="4606312"/>
            <a:ext cx="6396466" cy="1718419"/>
          </a:xfrm>
          <a:prstGeom prst="rect">
            <a:avLst/>
          </a:prstGeom>
        </p:spPr>
        <p:txBody>
          <a:bodyPr lIns="0" tIns="0" rIns="0" bIns="0" rtlCol="0" anchor="t">
            <a:spAutoFit/>
          </a:bodyPr>
          <a:lstStyle/>
          <a:p>
            <a:pPr algn="l">
              <a:lnSpc>
                <a:spcPts val="13383"/>
              </a:lnSpc>
            </a:pPr>
            <a:r>
              <a:rPr lang="en-US" sz="13383" spc="334" dirty="0">
                <a:solidFill>
                  <a:srgbClr val="31403D"/>
                </a:solidFill>
                <a:latin typeface="Brans-DemiBold"/>
                <a:ea typeface="Brans-DemiBold"/>
                <a:cs typeface="Brans-DemiBold"/>
                <a:sym typeface="Brans-DemiBold"/>
              </a:rPr>
              <a:t>DEACONS &amp;</a:t>
            </a:r>
          </a:p>
        </p:txBody>
      </p:sp>
      <p:sp>
        <p:nvSpPr>
          <p:cNvPr id="11" name="TextBox 11"/>
          <p:cNvSpPr txBox="1"/>
          <p:nvPr/>
        </p:nvSpPr>
        <p:spPr>
          <a:xfrm>
            <a:off x="4970042" y="2825696"/>
            <a:ext cx="7145758" cy="1780616"/>
          </a:xfrm>
          <a:prstGeom prst="rect">
            <a:avLst/>
          </a:prstGeom>
        </p:spPr>
        <p:txBody>
          <a:bodyPr wrap="square" lIns="0" tIns="0" rIns="0" bIns="0" rtlCol="0" anchor="t">
            <a:spAutoFit/>
          </a:bodyPr>
          <a:lstStyle/>
          <a:p>
            <a:pPr algn="l">
              <a:lnSpc>
                <a:spcPts val="15294"/>
              </a:lnSpc>
            </a:pPr>
            <a:r>
              <a:rPr lang="en-US" sz="11499" spc="287" dirty="0">
                <a:solidFill>
                  <a:srgbClr val="418D40"/>
                </a:solidFill>
                <a:latin typeface="Brans-DemiBold"/>
                <a:ea typeface="Brans-DemiBold"/>
                <a:cs typeface="Brans-DemiBold"/>
                <a:sym typeface="Brans-DemiBold"/>
              </a:rPr>
              <a:t>For</a:t>
            </a:r>
          </a:p>
        </p:txBody>
      </p:sp>
      <p:sp>
        <p:nvSpPr>
          <p:cNvPr id="12" name="TextBox 12"/>
          <p:cNvSpPr txBox="1"/>
          <p:nvPr/>
        </p:nvSpPr>
        <p:spPr>
          <a:xfrm>
            <a:off x="4970042" y="6104948"/>
            <a:ext cx="6396466" cy="1718419"/>
          </a:xfrm>
          <a:prstGeom prst="rect">
            <a:avLst/>
          </a:prstGeom>
        </p:spPr>
        <p:txBody>
          <a:bodyPr lIns="0" tIns="0" rIns="0" bIns="0" rtlCol="0" anchor="t">
            <a:spAutoFit/>
          </a:bodyPr>
          <a:lstStyle/>
          <a:p>
            <a:pPr algn="l">
              <a:lnSpc>
                <a:spcPts val="13383"/>
              </a:lnSpc>
            </a:pPr>
            <a:r>
              <a:rPr lang="en-US" sz="13383" spc="334" dirty="0">
                <a:solidFill>
                  <a:srgbClr val="31403D"/>
                </a:solidFill>
                <a:latin typeface="Brans-DemiBold"/>
                <a:ea typeface="Brans-DemiBold"/>
                <a:cs typeface="Brans-DemiBold"/>
                <a:sym typeface="Brans-DemiBold"/>
              </a:rPr>
              <a:t>DEACONESSES</a:t>
            </a:r>
          </a:p>
        </p:txBody>
      </p:sp>
      <p:sp>
        <p:nvSpPr>
          <p:cNvPr id="13" name="TextBox 13"/>
          <p:cNvSpPr txBox="1"/>
          <p:nvPr/>
        </p:nvSpPr>
        <p:spPr>
          <a:xfrm>
            <a:off x="4970042" y="960106"/>
            <a:ext cx="3001774" cy="1635125"/>
          </a:xfrm>
          <a:prstGeom prst="rect">
            <a:avLst/>
          </a:prstGeom>
        </p:spPr>
        <p:txBody>
          <a:bodyPr lIns="0" tIns="0" rIns="0" bIns="0" rtlCol="0" anchor="t">
            <a:spAutoFit/>
          </a:bodyPr>
          <a:lstStyle/>
          <a:p>
            <a:pPr algn="l">
              <a:lnSpc>
                <a:spcPts val="3249"/>
              </a:lnSpc>
            </a:pPr>
            <a:r>
              <a:rPr lang="en-US" sz="2499" b="1">
                <a:solidFill>
                  <a:srgbClr val="31403D"/>
                </a:solidFill>
                <a:latin typeface="Noto Sans Bold"/>
                <a:ea typeface="Noto Sans Bold"/>
                <a:cs typeface="Noto Sans Bold"/>
                <a:sym typeface="Noto Sans Bold"/>
              </a:rPr>
              <a:t>Central Luzon Provinces Mission</a:t>
            </a:r>
          </a:p>
          <a:p>
            <a:pPr algn="l">
              <a:lnSpc>
                <a:spcPts val="3249"/>
              </a:lnSpc>
            </a:pPr>
            <a:r>
              <a:rPr lang="en-US" sz="2499" b="1">
                <a:solidFill>
                  <a:srgbClr val="31403D"/>
                </a:solidFill>
                <a:latin typeface="Noto Sans Bold"/>
                <a:ea typeface="Noto Sans Bold"/>
                <a:cs typeface="Noto Sans Bold"/>
                <a:sym typeface="Noto Sans Bold"/>
              </a:rPr>
              <a:t>of the Seventh-day Adventists</a:t>
            </a:r>
          </a:p>
        </p:txBody>
      </p:sp>
      <p:grpSp>
        <p:nvGrpSpPr>
          <p:cNvPr id="14" name="Group 6">
            <a:extLst>
              <a:ext uri="{FF2B5EF4-FFF2-40B4-BE49-F238E27FC236}">
                <a16:creationId xmlns:a16="http://schemas.microsoft.com/office/drawing/2014/main" id="{C45F48F8-7ACB-4D7B-704E-6F8314929C99}"/>
              </a:ext>
            </a:extLst>
          </p:cNvPr>
          <p:cNvGrpSpPr/>
          <p:nvPr/>
        </p:nvGrpSpPr>
        <p:grpSpPr>
          <a:xfrm>
            <a:off x="9775493" y="9307308"/>
            <a:ext cx="5421843" cy="518622"/>
            <a:chOff x="0" y="0"/>
            <a:chExt cx="1427975" cy="136592"/>
          </a:xfrm>
        </p:grpSpPr>
        <p:sp>
          <p:nvSpPr>
            <p:cNvPr id="16" name="Freeform 7">
              <a:extLst>
                <a:ext uri="{FF2B5EF4-FFF2-40B4-BE49-F238E27FC236}">
                  <a16:creationId xmlns:a16="http://schemas.microsoft.com/office/drawing/2014/main" id="{99B934D1-C0B4-156B-E55B-8C50BC8D39FB}"/>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17" name="TextBox 8">
              <a:extLst>
                <a:ext uri="{FF2B5EF4-FFF2-40B4-BE49-F238E27FC236}">
                  <a16:creationId xmlns:a16="http://schemas.microsoft.com/office/drawing/2014/main" id="{362F5BF2-ADC3-9842-6ED5-A12F6270BF30}"/>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CLPM CHURCH  OFFICERS’ ORIENTATIONS</a:t>
              </a:r>
            </a:p>
          </p:txBody>
        </p:sp>
      </p:grpSp>
      <p:sp>
        <p:nvSpPr>
          <p:cNvPr id="18" name="AutoShape 9">
            <a:extLst>
              <a:ext uri="{FF2B5EF4-FFF2-40B4-BE49-F238E27FC236}">
                <a16:creationId xmlns:a16="http://schemas.microsoft.com/office/drawing/2014/main" id="{E0C8CD6F-EDBD-1EB4-E49F-CD776D3E4D86}"/>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pic>
        <p:nvPicPr>
          <p:cNvPr id="19" name="Picture 18">
            <a:extLst>
              <a:ext uri="{FF2B5EF4-FFF2-40B4-BE49-F238E27FC236}">
                <a16:creationId xmlns:a16="http://schemas.microsoft.com/office/drawing/2014/main" id="{B698F73B-0BBE-CCC7-EB0F-FBED6B2FA989}"/>
              </a:ext>
            </a:extLst>
          </p:cNvPr>
          <p:cNvPicPr>
            <a:picLocks noChangeAspect="1"/>
          </p:cNvPicPr>
          <p:nvPr/>
        </p:nvPicPr>
        <p:blipFill>
          <a:blip r:embed="rId6"/>
          <a:stretch>
            <a:fillRect/>
          </a:stretch>
        </p:blipFill>
        <p:spPr>
          <a:xfrm>
            <a:off x="8544901" y="9054399"/>
            <a:ext cx="1011132" cy="1024437"/>
          </a:xfrm>
          <a:prstGeom prst="rect">
            <a:avLst/>
          </a:prstGeom>
        </p:spPr>
      </p:pic>
    </p:spTree>
    <p:extLst>
      <p:ext uri="{BB962C8B-B14F-4D97-AF65-F5344CB8AC3E}">
        <p14:creationId xmlns:p14="http://schemas.microsoft.com/office/powerpoint/2010/main" val="33276844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p:cNvSpPr/>
          <p:nvPr/>
        </p:nvSpPr>
        <p:spPr>
          <a:xfrm>
            <a:off x="15671806" y="0"/>
            <a:ext cx="2688634" cy="10287000"/>
          </a:xfrm>
          <a:custGeom>
            <a:avLst/>
            <a:gdLst/>
            <a:ahLst/>
            <a:cxnLst/>
            <a:rect l="l" t="t" r="r" b="b"/>
            <a:pathLst>
              <a:path w="2688634" h="10287000">
                <a:moveTo>
                  <a:pt x="0" y="0"/>
                </a:moveTo>
                <a:lnTo>
                  <a:pt x="2688635" y="0"/>
                </a:lnTo>
                <a:lnTo>
                  <a:pt x="2688635" y="10287000"/>
                </a:lnTo>
                <a:lnTo>
                  <a:pt x="0" y="10287000"/>
                </a:lnTo>
                <a:lnTo>
                  <a:pt x="0" y="0"/>
                </a:lnTo>
                <a:close/>
              </a:path>
            </a:pathLst>
          </a:custGeom>
          <a:blipFill>
            <a:blip r:embed="rId3"/>
            <a:stretch>
              <a:fillRect l="-267300" t="-7576" r="-92100" b="-8790"/>
            </a:stretch>
          </a:blipFill>
        </p:spPr>
        <p:txBody>
          <a:bodyPr/>
          <a:lstStyle/>
          <a:p>
            <a:endParaRPr lang="en-US"/>
          </a:p>
        </p:txBody>
      </p:sp>
      <p:sp>
        <p:nvSpPr>
          <p:cNvPr id="9" name="Freeform 9"/>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grpSp>
        <p:nvGrpSpPr>
          <p:cNvPr id="14" name="Group 6">
            <a:extLst>
              <a:ext uri="{FF2B5EF4-FFF2-40B4-BE49-F238E27FC236}">
                <a16:creationId xmlns:a16="http://schemas.microsoft.com/office/drawing/2014/main" id="{C45F48F8-7ACB-4D7B-704E-6F8314929C99}"/>
              </a:ext>
            </a:extLst>
          </p:cNvPr>
          <p:cNvGrpSpPr/>
          <p:nvPr/>
        </p:nvGrpSpPr>
        <p:grpSpPr>
          <a:xfrm>
            <a:off x="9775493" y="9307308"/>
            <a:ext cx="5421843" cy="518622"/>
            <a:chOff x="0" y="0"/>
            <a:chExt cx="1427975" cy="136592"/>
          </a:xfrm>
        </p:grpSpPr>
        <p:sp>
          <p:nvSpPr>
            <p:cNvPr id="16" name="Freeform 7">
              <a:extLst>
                <a:ext uri="{FF2B5EF4-FFF2-40B4-BE49-F238E27FC236}">
                  <a16:creationId xmlns:a16="http://schemas.microsoft.com/office/drawing/2014/main" id="{99B934D1-C0B4-156B-E55B-8C50BC8D39FB}"/>
                </a:ext>
              </a:extLst>
            </p:cNvPr>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17" name="TextBox 8">
              <a:extLst>
                <a:ext uri="{FF2B5EF4-FFF2-40B4-BE49-F238E27FC236}">
                  <a16:creationId xmlns:a16="http://schemas.microsoft.com/office/drawing/2014/main" id="{362F5BF2-ADC3-9842-6ED5-A12F6270BF30}"/>
                </a:ext>
              </a:extLst>
            </p:cNvPr>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CLPM CHURCH  OFFICERS’ ORIENTATIONS</a:t>
              </a:r>
            </a:p>
          </p:txBody>
        </p:sp>
      </p:grpSp>
      <p:sp>
        <p:nvSpPr>
          <p:cNvPr id="18" name="AutoShape 9">
            <a:extLst>
              <a:ext uri="{FF2B5EF4-FFF2-40B4-BE49-F238E27FC236}">
                <a16:creationId xmlns:a16="http://schemas.microsoft.com/office/drawing/2014/main" id="{E0C8CD6F-EDBD-1EB4-E49F-CD776D3E4D86}"/>
              </a:ext>
            </a:extLst>
          </p:cNvPr>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pic>
        <p:nvPicPr>
          <p:cNvPr id="19" name="Picture 18">
            <a:extLst>
              <a:ext uri="{FF2B5EF4-FFF2-40B4-BE49-F238E27FC236}">
                <a16:creationId xmlns:a16="http://schemas.microsoft.com/office/drawing/2014/main" id="{B698F73B-0BBE-CCC7-EB0F-FBED6B2FA989}"/>
              </a:ext>
            </a:extLst>
          </p:cNvPr>
          <p:cNvPicPr>
            <a:picLocks noChangeAspect="1"/>
          </p:cNvPicPr>
          <p:nvPr/>
        </p:nvPicPr>
        <p:blipFill>
          <a:blip r:embed="rId5"/>
          <a:stretch>
            <a:fillRect/>
          </a:stretch>
        </p:blipFill>
        <p:spPr>
          <a:xfrm>
            <a:off x="8544901" y="9054399"/>
            <a:ext cx="1011132" cy="1024437"/>
          </a:xfrm>
          <a:prstGeom prst="rect">
            <a:avLst/>
          </a:prstGeom>
        </p:spPr>
      </p:pic>
      <p:pic>
        <p:nvPicPr>
          <p:cNvPr id="1026" name="Picture 2" descr="Seventh-day Adventist Church Manual 2025: Secretariat, General Conference:  9780828029360: Amazon.com: Books">
            <a:extLst>
              <a:ext uri="{FF2B5EF4-FFF2-40B4-BE49-F238E27FC236}">
                <a16:creationId xmlns:a16="http://schemas.microsoft.com/office/drawing/2014/main" id="{7C56EAED-064E-0BAF-5FC5-DBE4B7212D15}"/>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4731" r="16000"/>
          <a:stretch/>
        </p:blipFill>
        <p:spPr bwMode="auto">
          <a:xfrm>
            <a:off x="5280687" y="919251"/>
            <a:ext cx="5278276" cy="7620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86306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9775493" y="9307308"/>
            <a:ext cx="5421843" cy="518622"/>
            <a:chOff x="0" y="0"/>
            <a:chExt cx="1427975" cy="136592"/>
          </a:xfrm>
        </p:grpSpPr>
        <p:sp>
          <p:nvSpPr>
            <p:cNvPr id="7" name="Freeform 7"/>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CLPM CHURCH  OFFICERS’ ORIENTATIONS</a:t>
              </a:r>
            </a:p>
          </p:txBody>
        </p:sp>
      </p:grpSp>
      <p:sp>
        <p:nvSpPr>
          <p:cNvPr id="9" name="AutoShape 9"/>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1" name="AutoShape 11"/>
          <p:cNvSpPr/>
          <p:nvPr/>
        </p:nvSpPr>
        <p:spPr>
          <a:xfrm>
            <a:off x="2362200" y="3069910"/>
            <a:ext cx="0" cy="4207190"/>
          </a:xfrm>
          <a:prstGeom prst="line">
            <a:avLst/>
          </a:prstGeom>
          <a:ln w="95250" cap="rnd">
            <a:solidFill>
              <a:srgbClr val="418D40"/>
            </a:solidFill>
            <a:prstDash val="sysDot"/>
            <a:headEnd type="none" w="sm" len="sm"/>
            <a:tailEnd type="none" w="sm" len="sm"/>
          </a:ln>
        </p:spPr>
        <p:txBody>
          <a:bodyPr/>
          <a:lstStyle/>
          <a:p>
            <a:endParaRPr lang="en-US"/>
          </a:p>
        </p:txBody>
      </p:sp>
      <p:sp>
        <p:nvSpPr>
          <p:cNvPr id="14" name="TextBox 12">
            <a:extLst>
              <a:ext uri="{FF2B5EF4-FFF2-40B4-BE49-F238E27FC236}">
                <a16:creationId xmlns:a16="http://schemas.microsoft.com/office/drawing/2014/main" id="{782FC496-D8C0-D194-7806-716000F681F1}"/>
              </a:ext>
            </a:extLst>
          </p:cNvPr>
          <p:cNvSpPr txBox="1"/>
          <p:nvPr/>
        </p:nvSpPr>
        <p:spPr>
          <a:xfrm>
            <a:off x="2819400" y="763171"/>
            <a:ext cx="10722845" cy="1354217"/>
          </a:xfrm>
          <a:prstGeom prst="rect">
            <a:avLst/>
          </a:prstGeom>
        </p:spPr>
        <p:txBody>
          <a:bodyPr wrap="square" lIns="0" tIns="0" rIns="0" bIns="0" rtlCol="0" anchor="t">
            <a:spAutoFit/>
          </a:bodyPr>
          <a:lstStyle/>
          <a:p>
            <a:pPr algn="ctr"/>
            <a:r>
              <a:rPr lang="en-US" sz="8800" spc="334" dirty="0">
                <a:solidFill>
                  <a:srgbClr val="31403D"/>
                </a:solidFill>
                <a:latin typeface="Brans-DemiBold"/>
                <a:ea typeface="Brans-DemiBold"/>
                <a:cs typeface="Brans-DemiBold"/>
                <a:sym typeface="Brans-DemiBold"/>
              </a:rPr>
              <a:t>INTRODUCTION</a:t>
            </a:r>
          </a:p>
        </p:txBody>
      </p:sp>
      <p:pic>
        <p:nvPicPr>
          <p:cNvPr id="16" name="Picture 15">
            <a:extLst>
              <a:ext uri="{FF2B5EF4-FFF2-40B4-BE49-F238E27FC236}">
                <a16:creationId xmlns:a16="http://schemas.microsoft.com/office/drawing/2014/main" id="{A0D48170-3DB5-61B2-5F2E-869EFBABD6F4}"/>
              </a:ext>
            </a:extLst>
          </p:cNvPr>
          <p:cNvPicPr>
            <a:picLocks noChangeAspect="1"/>
          </p:cNvPicPr>
          <p:nvPr/>
        </p:nvPicPr>
        <p:blipFill>
          <a:blip r:embed="rId6"/>
          <a:stretch>
            <a:fillRect/>
          </a:stretch>
        </p:blipFill>
        <p:spPr>
          <a:xfrm>
            <a:off x="8544901" y="9054399"/>
            <a:ext cx="1011132" cy="1024437"/>
          </a:xfrm>
          <a:prstGeom prst="rect">
            <a:avLst/>
          </a:prstGeom>
        </p:spPr>
      </p:pic>
      <p:sp>
        <p:nvSpPr>
          <p:cNvPr id="10" name="TextBox 9">
            <a:extLst>
              <a:ext uri="{FF2B5EF4-FFF2-40B4-BE49-F238E27FC236}">
                <a16:creationId xmlns:a16="http://schemas.microsoft.com/office/drawing/2014/main" id="{883758A6-814C-08E2-E084-90DE34C4A6BC}"/>
              </a:ext>
            </a:extLst>
          </p:cNvPr>
          <p:cNvSpPr txBox="1"/>
          <p:nvPr/>
        </p:nvSpPr>
        <p:spPr>
          <a:xfrm>
            <a:off x="3200400" y="2376698"/>
            <a:ext cx="11412309" cy="5016758"/>
          </a:xfrm>
          <a:prstGeom prst="rect">
            <a:avLst/>
          </a:prstGeom>
          <a:noFill/>
        </p:spPr>
        <p:txBody>
          <a:bodyPr wrap="square" rtlCol="0">
            <a:spAutoFit/>
          </a:bodyPr>
          <a:lstStyle/>
          <a:p>
            <a:r>
              <a:rPr lang="en-PH" sz="3200" dirty="0">
                <a:solidFill>
                  <a:srgbClr val="000000"/>
                </a:solidFill>
                <a:effectLst/>
                <a:latin typeface="Avenir Next" panose="020B0503020202020204" pitchFamily="34" charset="0"/>
              </a:rPr>
              <a:t>The New Testament identifies the office of deacon with the Greek word </a:t>
            </a:r>
            <a:r>
              <a:rPr lang="en-PH" sz="3200" dirty="0" err="1">
                <a:solidFill>
                  <a:srgbClr val="000000"/>
                </a:solidFill>
                <a:effectLst/>
                <a:latin typeface="Avenir Next" panose="020B0503020202020204" pitchFamily="34" charset="0"/>
              </a:rPr>
              <a:t>diakonos</a:t>
            </a:r>
            <a:r>
              <a:rPr lang="en-PH" sz="3200" dirty="0">
                <a:solidFill>
                  <a:srgbClr val="000000"/>
                </a:solidFill>
                <a:effectLst/>
                <a:latin typeface="Avenir Next" panose="020B0503020202020204" pitchFamily="34" charset="0"/>
              </a:rPr>
              <a:t>, from which the English “deacon” is derived. The Greek word is variously interpreted as “servant, minister, writer, attendant” and in Christian circles has acquired the specialized meaning now attached to “deacon.”</a:t>
            </a:r>
          </a:p>
          <a:p>
            <a:r>
              <a:rPr lang="en-PH" sz="3200" dirty="0">
                <a:solidFill>
                  <a:srgbClr val="000000"/>
                </a:solidFill>
                <a:effectLst/>
                <a:latin typeface="Avenir Next" panose="020B0503020202020204" pitchFamily="34" charset="0"/>
              </a:rPr>
              <a:t>The men who came to be known as the seven deacons of the apostolic church were chosen and ordained to attend to the business of the church. (See Acts 6:1-8.) Their qualifications, slightly less exacting than those of elders,</a:t>
            </a:r>
          </a:p>
          <a:p>
            <a:r>
              <a:rPr lang="en-PH" sz="3200" dirty="0">
                <a:solidFill>
                  <a:srgbClr val="000000"/>
                </a:solidFill>
                <a:effectLst/>
                <a:latin typeface="Avenir Next" panose="020B0503020202020204" pitchFamily="34" charset="0"/>
              </a:rPr>
              <a:t>are listed in 1 Timothy 3:8-13.</a:t>
            </a:r>
          </a:p>
        </p:txBody>
      </p:sp>
    </p:spTree>
    <p:extLst>
      <p:ext uri="{BB962C8B-B14F-4D97-AF65-F5344CB8AC3E}">
        <p14:creationId xmlns:p14="http://schemas.microsoft.com/office/powerpoint/2010/main" val="38169054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9775493" y="9307308"/>
            <a:ext cx="5421843" cy="518622"/>
            <a:chOff x="0" y="0"/>
            <a:chExt cx="1427975" cy="136592"/>
          </a:xfrm>
        </p:grpSpPr>
        <p:sp>
          <p:nvSpPr>
            <p:cNvPr id="7" name="Freeform 7"/>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CLPM CHURCH  OFFICERS’ ORIENTATIONS</a:t>
              </a:r>
            </a:p>
          </p:txBody>
        </p:sp>
      </p:grpSp>
      <p:sp>
        <p:nvSpPr>
          <p:cNvPr id="9" name="AutoShape 9"/>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1" name="AutoShape 11"/>
          <p:cNvSpPr/>
          <p:nvPr/>
        </p:nvSpPr>
        <p:spPr>
          <a:xfrm>
            <a:off x="2362200" y="3069910"/>
            <a:ext cx="0" cy="4207190"/>
          </a:xfrm>
          <a:prstGeom prst="line">
            <a:avLst/>
          </a:prstGeom>
          <a:ln w="95250" cap="rnd">
            <a:solidFill>
              <a:srgbClr val="418D40"/>
            </a:solidFill>
            <a:prstDash val="sysDot"/>
            <a:headEnd type="none" w="sm" len="sm"/>
            <a:tailEnd type="none" w="sm" len="sm"/>
          </a:ln>
        </p:spPr>
        <p:txBody>
          <a:bodyPr/>
          <a:lstStyle/>
          <a:p>
            <a:endParaRPr lang="en-US"/>
          </a:p>
        </p:txBody>
      </p:sp>
      <p:sp>
        <p:nvSpPr>
          <p:cNvPr id="14" name="TextBox 12">
            <a:extLst>
              <a:ext uri="{FF2B5EF4-FFF2-40B4-BE49-F238E27FC236}">
                <a16:creationId xmlns:a16="http://schemas.microsoft.com/office/drawing/2014/main" id="{782FC496-D8C0-D194-7806-716000F681F1}"/>
              </a:ext>
            </a:extLst>
          </p:cNvPr>
          <p:cNvSpPr txBox="1"/>
          <p:nvPr/>
        </p:nvSpPr>
        <p:spPr>
          <a:xfrm>
            <a:off x="2819400" y="763171"/>
            <a:ext cx="10722845" cy="1354217"/>
          </a:xfrm>
          <a:prstGeom prst="rect">
            <a:avLst/>
          </a:prstGeom>
        </p:spPr>
        <p:txBody>
          <a:bodyPr wrap="square" lIns="0" tIns="0" rIns="0" bIns="0" rtlCol="0" anchor="t">
            <a:spAutoFit/>
          </a:bodyPr>
          <a:lstStyle/>
          <a:p>
            <a:pPr algn="ctr"/>
            <a:r>
              <a:rPr lang="en-US" sz="8800" spc="334" dirty="0">
                <a:solidFill>
                  <a:srgbClr val="31403D"/>
                </a:solidFill>
                <a:latin typeface="Brans-DemiBold"/>
                <a:ea typeface="Brans-DemiBold"/>
                <a:cs typeface="Brans-DemiBold"/>
                <a:sym typeface="Brans-DemiBold"/>
              </a:rPr>
              <a:t>INTRODUCTION</a:t>
            </a:r>
          </a:p>
        </p:txBody>
      </p:sp>
      <p:pic>
        <p:nvPicPr>
          <p:cNvPr id="16" name="Picture 15">
            <a:extLst>
              <a:ext uri="{FF2B5EF4-FFF2-40B4-BE49-F238E27FC236}">
                <a16:creationId xmlns:a16="http://schemas.microsoft.com/office/drawing/2014/main" id="{A0D48170-3DB5-61B2-5F2E-869EFBABD6F4}"/>
              </a:ext>
            </a:extLst>
          </p:cNvPr>
          <p:cNvPicPr>
            <a:picLocks noChangeAspect="1"/>
          </p:cNvPicPr>
          <p:nvPr/>
        </p:nvPicPr>
        <p:blipFill>
          <a:blip r:embed="rId6"/>
          <a:stretch>
            <a:fillRect/>
          </a:stretch>
        </p:blipFill>
        <p:spPr>
          <a:xfrm>
            <a:off x="8544901" y="9054399"/>
            <a:ext cx="1011132" cy="1024437"/>
          </a:xfrm>
          <a:prstGeom prst="rect">
            <a:avLst/>
          </a:prstGeom>
        </p:spPr>
      </p:pic>
      <p:sp>
        <p:nvSpPr>
          <p:cNvPr id="10" name="TextBox 9">
            <a:extLst>
              <a:ext uri="{FF2B5EF4-FFF2-40B4-BE49-F238E27FC236}">
                <a16:creationId xmlns:a16="http://schemas.microsoft.com/office/drawing/2014/main" id="{883758A6-814C-08E2-E084-90DE34C4A6BC}"/>
              </a:ext>
            </a:extLst>
          </p:cNvPr>
          <p:cNvSpPr txBox="1"/>
          <p:nvPr/>
        </p:nvSpPr>
        <p:spPr>
          <a:xfrm>
            <a:off x="3200400" y="2376698"/>
            <a:ext cx="12190015" cy="6494085"/>
          </a:xfrm>
          <a:prstGeom prst="rect">
            <a:avLst/>
          </a:prstGeom>
          <a:noFill/>
        </p:spPr>
        <p:txBody>
          <a:bodyPr wrap="square" rtlCol="0">
            <a:spAutoFit/>
          </a:bodyPr>
          <a:lstStyle/>
          <a:p>
            <a:r>
              <a:rPr lang="en-PH" sz="3200" dirty="0">
                <a:solidFill>
                  <a:srgbClr val="000000"/>
                </a:solidFill>
                <a:effectLst/>
                <a:latin typeface="Avenir Next" panose="020B0503020202020204" pitchFamily="34" charset="0"/>
              </a:rPr>
              <a:t>“The fact that these brethren had been ordained for the special work of looking after the needs of the poor did not exclude them from teaching the faith. On the contrary, they were fully qualified to instruct others in the truth, and they engaged in the work with great earnestness and success.”— AA 90.</a:t>
            </a:r>
          </a:p>
          <a:p>
            <a:r>
              <a:rPr lang="en-PH" sz="3200" dirty="0">
                <a:solidFill>
                  <a:srgbClr val="000000"/>
                </a:solidFill>
                <a:effectLst/>
                <a:latin typeface="Avenir Next" panose="020B0503020202020204" pitchFamily="34" charset="0"/>
              </a:rPr>
              <a:t>“The appointment of the seven to take the oversight of special lines of work proved a great blessing to the church. These officers gave careful consideration to individual needs as well as to the general financial interests of the church, and by their prudent management and their godly example they were an important aid to their fellow officers in binding together the various interests of the church into a united whole.”—AA 89.</a:t>
            </a:r>
          </a:p>
          <a:p>
            <a:endParaRPr lang="en-PH" sz="3200" dirty="0">
              <a:solidFill>
                <a:srgbClr val="000000"/>
              </a:solidFill>
              <a:effectLst/>
              <a:latin typeface="Avenir Next" panose="020B0503020202020204" pitchFamily="34" charset="0"/>
            </a:endParaRPr>
          </a:p>
        </p:txBody>
      </p:sp>
    </p:spTree>
    <p:extLst>
      <p:ext uri="{BB962C8B-B14F-4D97-AF65-F5344CB8AC3E}">
        <p14:creationId xmlns:p14="http://schemas.microsoft.com/office/powerpoint/2010/main" val="11014477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9775493" y="9307308"/>
            <a:ext cx="5421843" cy="518622"/>
            <a:chOff x="0" y="0"/>
            <a:chExt cx="1427975" cy="136592"/>
          </a:xfrm>
        </p:grpSpPr>
        <p:sp>
          <p:nvSpPr>
            <p:cNvPr id="7" name="Freeform 7"/>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CLPM CHURCH  OFFICERS’ ORIENTATIONS</a:t>
              </a:r>
            </a:p>
          </p:txBody>
        </p:sp>
      </p:grpSp>
      <p:sp>
        <p:nvSpPr>
          <p:cNvPr id="9" name="AutoShape 9"/>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1" name="AutoShape 11"/>
          <p:cNvSpPr/>
          <p:nvPr/>
        </p:nvSpPr>
        <p:spPr>
          <a:xfrm>
            <a:off x="2362200" y="3069910"/>
            <a:ext cx="0" cy="4207190"/>
          </a:xfrm>
          <a:prstGeom prst="line">
            <a:avLst/>
          </a:prstGeom>
          <a:ln w="95250" cap="rnd">
            <a:solidFill>
              <a:srgbClr val="418D40"/>
            </a:solidFill>
            <a:prstDash val="sysDot"/>
            <a:headEnd type="none" w="sm" len="sm"/>
            <a:tailEnd type="none" w="sm" len="sm"/>
          </a:ln>
        </p:spPr>
        <p:txBody>
          <a:bodyPr/>
          <a:lstStyle/>
          <a:p>
            <a:endParaRPr lang="en-US"/>
          </a:p>
        </p:txBody>
      </p:sp>
      <p:sp>
        <p:nvSpPr>
          <p:cNvPr id="14" name="TextBox 12">
            <a:extLst>
              <a:ext uri="{FF2B5EF4-FFF2-40B4-BE49-F238E27FC236}">
                <a16:creationId xmlns:a16="http://schemas.microsoft.com/office/drawing/2014/main" id="{782FC496-D8C0-D194-7806-716000F681F1}"/>
              </a:ext>
            </a:extLst>
          </p:cNvPr>
          <p:cNvSpPr txBox="1"/>
          <p:nvPr/>
        </p:nvSpPr>
        <p:spPr>
          <a:xfrm>
            <a:off x="2819400" y="763171"/>
            <a:ext cx="10722845" cy="1354217"/>
          </a:xfrm>
          <a:prstGeom prst="rect">
            <a:avLst/>
          </a:prstGeom>
        </p:spPr>
        <p:txBody>
          <a:bodyPr wrap="square" lIns="0" tIns="0" rIns="0" bIns="0" rtlCol="0" anchor="t">
            <a:spAutoFit/>
          </a:bodyPr>
          <a:lstStyle/>
          <a:p>
            <a:pPr algn="ctr"/>
            <a:r>
              <a:rPr lang="en-US" sz="8800" spc="334" dirty="0">
                <a:solidFill>
                  <a:srgbClr val="31403D"/>
                </a:solidFill>
                <a:latin typeface="Brans-DemiBold"/>
                <a:ea typeface="Brans-DemiBold"/>
                <a:cs typeface="Brans-DemiBold"/>
                <a:sym typeface="Brans-DemiBold"/>
              </a:rPr>
              <a:t>INTRODUCTION</a:t>
            </a:r>
          </a:p>
        </p:txBody>
      </p:sp>
      <p:pic>
        <p:nvPicPr>
          <p:cNvPr id="16" name="Picture 15">
            <a:extLst>
              <a:ext uri="{FF2B5EF4-FFF2-40B4-BE49-F238E27FC236}">
                <a16:creationId xmlns:a16="http://schemas.microsoft.com/office/drawing/2014/main" id="{A0D48170-3DB5-61B2-5F2E-869EFBABD6F4}"/>
              </a:ext>
            </a:extLst>
          </p:cNvPr>
          <p:cNvPicPr>
            <a:picLocks noChangeAspect="1"/>
          </p:cNvPicPr>
          <p:nvPr/>
        </p:nvPicPr>
        <p:blipFill>
          <a:blip r:embed="rId6"/>
          <a:stretch>
            <a:fillRect/>
          </a:stretch>
        </p:blipFill>
        <p:spPr>
          <a:xfrm>
            <a:off x="8544901" y="9054399"/>
            <a:ext cx="1011132" cy="1024437"/>
          </a:xfrm>
          <a:prstGeom prst="rect">
            <a:avLst/>
          </a:prstGeom>
        </p:spPr>
      </p:pic>
      <p:sp>
        <p:nvSpPr>
          <p:cNvPr id="10" name="TextBox 9">
            <a:extLst>
              <a:ext uri="{FF2B5EF4-FFF2-40B4-BE49-F238E27FC236}">
                <a16:creationId xmlns:a16="http://schemas.microsoft.com/office/drawing/2014/main" id="{883758A6-814C-08E2-E084-90DE34C4A6BC}"/>
              </a:ext>
            </a:extLst>
          </p:cNvPr>
          <p:cNvSpPr txBox="1"/>
          <p:nvPr/>
        </p:nvSpPr>
        <p:spPr>
          <a:xfrm>
            <a:off x="3200400" y="2817555"/>
            <a:ext cx="11412309" cy="3170099"/>
          </a:xfrm>
          <a:prstGeom prst="rect">
            <a:avLst/>
          </a:prstGeom>
          <a:noFill/>
        </p:spPr>
        <p:txBody>
          <a:bodyPr wrap="square" rtlCol="0">
            <a:spAutoFit/>
          </a:bodyPr>
          <a:lstStyle/>
          <a:p>
            <a:r>
              <a:rPr lang="en-PH" sz="4000" dirty="0">
                <a:solidFill>
                  <a:srgbClr val="000000"/>
                </a:solidFill>
                <a:effectLst/>
                <a:latin typeface="Avenir Next" panose="020B0503020202020204" pitchFamily="34" charset="0"/>
              </a:rPr>
              <a:t>Today, appointment of deacons &amp; </a:t>
            </a:r>
            <a:r>
              <a:rPr lang="en-PH" sz="4000" dirty="0">
                <a:solidFill>
                  <a:srgbClr val="000000"/>
                </a:solidFill>
                <a:latin typeface="Avenir Next" panose="020B0503020202020204" pitchFamily="34" charset="0"/>
              </a:rPr>
              <a:t>deaconesses </a:t>
            </a:r>
            <a:r>
              <a:rPr lang="en-PH" sz="4000" dirty="0">
                <a:solidFill>
                  <a:srgbClr val="000000"/>
                </a:solidFill>
                <a:effectLst/>
                <a:latin typeface="Avenir Next" panose="020B0503020202020204" pitchFamily="34" charset="0"/>
              </a:rPr>
              <a:t>through election brings similar blessings in church administration by relieving pastors, elders, and other officers of duties that deacons may perform well.</a:t>
            </a:r>
          </a:p>
        </p:txBody>
      </p:sp>
    </p:spTree>
    <p:extLst>
      <p:ext uri="{BB962C8B-B14F-4D97-AF65-F5344CB8AC3E}">
        <p14:creationId xmlns:p14="http://schemas.microsoft.com/office/powerpoint/2010/main" val="24224329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9775493" y="9307308"/>
            <a:ext cx="5421843" cy="518622"/>
            <a:chOff x="0" y="0"/>
            <a:chExt cx="1427975" cy="136592"/>
          </a:xfrm>
        </p:grpSpPr>
        <p:sp>
          <p:nvSpPr>
            <p:cNvPr id="7" name="Freeform 7"/>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CLPM CHURCH  OFFICERS’ ORIENTATIONS</a:t>
              </a:r>
            </a:p>
          </p:txBody>
        </p:sp>
      </p:grpSp>
      <p:sp>
        <p:nvSpPr>
          <p:cNvPr id="9" name="AutoShape 9"/>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1" name="AutoShape 11"/>
          <p:cNvSpPr/>
          <p:nvPr/>
        </p:nvSpPr>
        <p:spPr>
          <a:xfrm>
            <a:off x="2362200" y="3069910"/>
            <a:ext cx="0" cy="4207190"/>
          </a:xfrm>
          <a:prstGeom prst="line">
            <a:avLst/>
          </a:prstGeom>
          <a:ln w="95250" cap="rnd">
            <a:solidFill>
              <a:srgbClr val="418D40"/>
            </a:solidFill>
            <a:prstDash val="sysDot"/>
            <a:headEnd type="none" w="sm" len="sm"/>
            <a:tailEnd type="none" w="sm" len="sm"/>
          </a:ln>
        </p:spPr>
        <p:txBody>
          <a:bodyPr/>
          <a:lstStyle/>
          <a:p>
            <a:endParaRPr lang="en-US"/>
          </a:p>
        </p:txBody>
      </p:sp>
      <p:sp>
        <p:nvSpPr>
          <p:cNvPr id="14" name="TextBox 12">
            <a:extLst>
              <a:ext uri="{FF2B5EF4-FFF2-40B4-BE49-F238E27FC236}">
                <a16:creationId xmlns:a16="http://schemas.microsoft.com/office/drawing/2014/main" id="{782FC496-D8C0-D194-7806-716000F681F1}"/>
              </a:ext>
            </a:extLst>
          </p:cNvPr>
          <p:cNvSpPr txBox="1"/>
          <p:nvPr/>
        </p:nvSpPr>
        <p:spPr>
          <a:xfrm>
            <a:off x="2819400" y="763171"/>
            <a:ext cx="10722845" cy="1354217"/>
          </a:xfrm>
          <a:prstGeom prst="rect">
            <a:avLst/>
          </a:prstGeom>
        </p:spPr>
        <p:txBody>
          <a:bodyPr wrap="square" lIns="0" tIns="0" rIns="0" bIns="0" rtlCol="0" anchor="t">
            <a:spAutoFit/>
          </a:bodyPr>
          <a:lstStyle/>
          <a:p>
            <a:pPr algn="ctr"/>
            <a:r>
              <a:rPr lang="en-US" sz="8800" spc="334" dirty="0">
                <a:solidFill>
                  <a:srgbClr val="31403D"/>
                </a:solidFill>
                <a:latin typeface="Brans-DemiBold"/>
                <a:ea typeface="Brans-DemiBold"/>
                <a:cs typeface="Brans-DemiBold"/>
                <a:sym typeface="Brans-DemiBold"/>
              </a:rPr>
              <a:t>INTRODUCTION</a:t>
            </a:r>
          </a:p>
        </p:txBody>
      </p:sp>
      <p:pic>
        <p:nvPicPr>
          <p:cNvPr id="16" name="Picture 15">
            <a:extLst>
              <a:ext uri="{FF2B5EF4-FFF2-40B4-BE49-F238E27FC236}">
                <a16:creationId xmlns:a16="http://schemas.microsoft.com/office/drawing/2014/main" id="{A0D48170-3DB5-61B2-5F2E-869EFBABD6F4}"/>
              </a:ext>
            </a:extLst>
          </p:cNvPr>
          <p:cNvPicPr>
            <a:picLocks noChangeAspect="1"/>
          </p:cNvPicPr>
          <p:nvPr/>
        </p:nvPicPr>
        <p:blipFill>
          <a:blip r:embed="rId6"/>
          <a:stretch>
            <a:fillRect/>
          </a:stretch>
        </p:blipFill>
        <p:spPr>
          <a:xfrm>
            <a:off x="8544901" y="9054399"/>
            <a:ext cx="1011132" cy="1024437"/>
          </a:xfrm>
          <a:prstGeom prst="rect">
            <a:avLst/>
          </a:prstGeom>
        </p:spPr>
      </p:pic>
      <p:sp>
        <p:nvSpPr>
          <p:cNvPr id="10" name="TextBox 9">
            <a:extLst>
              <a:ext uri="{FF2B5EF4-FFF2-40B4-BE49-F238E27FC236}">
                <a16:creationId xmlns:a16="http://schemas.microsoft.com/office/drawing/2014/main" id="{883758A6-814C-08E2-E084-90DE34C4A6BC}"/>
              </a:ext>
            </a:extLst>
          </p:cNvPr>
          <p:cNvSpPr txBox="1"/>
          <p:nvPr/>
        </p:nvSpPr>
        <p:spPr>
          <a:xfrm>
            <a:off x="3200400" y="2376698"/>
            <a:ext cx="11412309" cy="6001643"/>
          </a:xfrm>
          <a:prstGeom prst="rect">
            <a:avLst/>
          </a:prstGeom>
          <a:noFill/>
        </p:spPr>
        <p:txBody>
          <a:bodyPr wrap="square" rtlCol="0">
            <a:spAutoFit/>
          </a:bodyPr>
          <a:lstStyle/>
          <a:p>
            <a:r>
              <a:rPr lang="en-PH" sz="3200" dirty="0">
                <a:solidFill>
                  <a:srgbClr val="000000"/>
                </a:solidFill>
                <a:effectLst/>
                <a:latin typeface="Avenir Next" panose="020B0503020202020204" pitchFamily="34" charset="0"/>
              </a:rPr>
              <a:t>“The time and strength of those who in the providence of God have been placed in leading positions of responsibility in the church should be spent in dealing with the weightier matters demanding special wisdom and largeness of heart. It is not in the order of God that such men should be appealed to for the adjustment of minor matters that others are well qualified to handle.”— AA 93.</a:t>
            </a:r>
          </a:p>
          <a:p>
            <a:r>
              <a:rPr lang="en-PH" sz="3200" dirty="0">
                <a:solidFill>
                  <a:srgbClr val="000000"/>
                </a:solidFill>
                <a:effectLst/>
                <a:latin typeface="Avenir Next" panose="020B0503020202020204" pitchFamily="34" charset="0"/>
              </a:rPr>
              <a:t>The Ministerial Association, in connection with the departments, promotes the training and equipping of deacons. However, the pastor, in conjunction with the elder(s), has the primary responsibility for training the</a:t>
            </a:r>
          </a:p>
          <a:p>
            <a:r>
              <a:rPr lang="en-PH" sz="3200" dirty="0">
                <a:solidFill>
                  <a:srgbClr val="000000"/>
                </a:solidFill>
                <a:effectLst/>
                <a:latin typeface="Avenir Next" panose="020B0503020202020204" pitchFamily="34" charset="0"/>
              </a:rPr>
              <a:t>Deacons and deaconesses (See Notes, #3, p. 186.)</a:t>
            </a:r>
          </a:p>
        </p:txBody>
      </p:sp>
    </p:spTree>
    <p:extLst>
      <p:ext uri="{BB962C8B-B14F-4D97-AF65-F5344CB8AC3E}">
        <p14:creationId xmlns:p14="http://schemas.microsoft.com/office/powerpoint/2010/main" val="27107265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9775493" y="9307308"/>
            <a:ext cx="5421843" cy="518622"/>
            <a:chOff x="0" y="0"/>
            <a:chExt cx="1427975" cy="136592"/>
          </a:xfrm>
        </p:grpSpPr>
        <p:sp>
          <p:nvSpPr>
            <p:cNvPr id="7" name="Freeform 7"/>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CLPM CHURCH  OFFICERS’ ORIENTATIONS</a:t>
              </a:r>
            </a:p>
          </p:txBody>
        </p:sp>
      </p:grpSp>
      <p:sp>
        <p:nvSpPr>
          <p:cNvPr id="9" name="AutoShape 9"/>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1" name="AutoShape 11"/>
          <p:cNvSpPr/>
          <p:nvPr/>
        </p:nvSpPr>
        <p:spPr>
          <a:xfrm>
            <a:off x="2362200" y="3069910"/>
            <a:ext cx="0" cy="4207190"/>
          </a:xfrm>
          <a:prstGeom prst="line">
            <a:avLst/>
          </a:prstGeom>
          <a:ln w="95250" cap="rnd">
            <a:solidFill>
              <a:srgbClr val="418D40"/>
            </a:solidFill>
            <a:prstDash val="sysDot"/>
            <a:headEnd type="none" w="sm" len="sm"/>
            <a:tailEnd type="none" w="sm" len="sm"/>
          </a:ln>
        </p:spPr>
        <p:txBody>
          <a:bodyPr/>
          <a:lstStyle/>
          <a:p>
            <a:endParaRPr lang="en-US"/>
          </a:p>
        </p:txBody>
      </p:sp>
      <p:sp>
        <p:nvSpPr>
          <p:cNvPr id="14" name="TextBox 12">
            <a:extLst>
              <a:ext uri="{FF2B5EF4-FFF2-40B4-BE49-F238E27FC236}">
                <a16:creationId xmlns:a16="http://schemas.microsoft.com/office/drawing/2014/main" id="{782FC496-D8C0-D194-7806-716000F681F1}"/>
              </a:ext>
            </a:extLst>
          </p:cNvPr>
          <p:cNvSpPr txBox="1"/>
          <p:nvPr/>
        </p:nvSpPr>
        <p:spPr>
          <a:xfrm>
            <a:off x="2590800" y="763171"/>
            <a:ext cx="12268197" cy="1354217"/>
          </a:xfrm>
          <a:prstGeom prst="rect">
            <a:avLst/>
          </a:prstGeom>
        </p:spPr>
        <p:txBody>
          <a:bodyPr wrap="square" lIns="0" tIns="0" rIns="0" bIns="0" rtlCol="0" anchor="t">
            <a:spAutoFit/>
          </a:bodyPr>
          <a:lstStyle/>
          <a:p>
            <a:pPr algn="ctr"/>
            <a:r>
              <a:rPr lang="en-US" sz="8800" spc="334" dirty="0">
                <a:solidFill>
                  <a:srgbClr val="31403D"/>
                </a:solidFill>
                <a:latin typeface="Brans-DemiBold"/>
                <a:ea typeface="Brans-DemiBold"/>
                <a:cs typeface="Brans-DemiBold"/>
                <a:sym typeface="Brans-DemiBold"/>
              </a:rPr>
              <a:t>Board of Deacons &amp; Deaconesses</a:t>
            </a:r>
          </a:p>
        </p:txBody>
      </p:sp>
      <p:pic>
        <p:nvPicPr>
          <p:cNvPr id="16" name="Picture 15">
            <a:extLst>
              <a:ext uri="{FF2B5EF4-FFF2-40B4-BE49-F238E27FC236}">
                <a16:creationId xmlns:a16="http://schemas.microsoft.com/office/drawing/2014/main" id="{A0D48170-3DB5-61B2-5F2E-869EFBABD6F4}"/>
              </a:ext>
            </a:extLst>
          </p:cNvPr>
          <p:cNvPicPr>
            <a:picLocks noChangeAspect="1"/>
          </p:cNvPicPr>
          <p:nvPr/>
        </p:nvPicPr>
        <p:blipFill>
          <a:blip r:embed="rId6"/>
          <a:stretch>
            <a:fillRect/>
          </a:stretch>
        </p:blipFill>
        <p:spPr>
          <a:xfrm>
            <a:off x="8544901" y="9054399"/>
            <a:ext cx="1011132" cy="1024437"/>
          </a:xfrm>
          <a:prstGeom prst="rect">
            <a:avLst/>
          </a:prstGeom>
        </p:spPr>
      </p:pic>
      <p:sp>
        <p:nvSpPr>
          <p:cNvPr id="10" name="TextBox 9">
            <a:extLst>
              <a:ext uri="{FF2B5EF4-FFF2-40B4-BE49-F238E27FC236}">
                <a16:creationId xmlns:a16="http://schemas.microsoft.com/office/drawing/2014/main" id="{883758A6-814C-08E2-E084-90DE34C4A6BC}"/>
              </a:ext>
            </a:extLst>
          </p:cNvPr>
          <p:cNvSpPr txBox="1"/>
          <p:nvPr/>
        </p:nvSpPr>
        <p:spPr>
          <a:xfrm>
            <a:off x="3192595" y="3059708"/>
            <a:ext cx="11412309" cy="3539430"/>
          </a:xfrm>
          <a:prstGeom prst="rect">
            <a:avLst/>
          </a:prstGeom>
          <a:noFill/>
        </p:spPr>
        <p:txBody>
          <a:bodyPr wrap="square" rtlCol="0">
            <a:spAutoFit/>
          </a:bodyPr>
          <a:lstStyle/>
          <a:p>
            <a:r>
              <a:rPr lang="en-PH" sz="3200" dirty="0">
                <a:solidFill>
                  <a:srgbClr val="000000"/>
                </a:solidFill>
                <a:effectLst/>
                <a:latin typeface="Avenir Next" panose="020B0503020202020204" pitchFamily="34" charset="0"/>
              </a:rPr>
              <a:t>Where a church has a number of deacons, it should</a:t>
            </a:r>
          </a:p>
          <a:p>
            <a:r>
              <a:rPr lang="en-PH" sz="3200" dirty="0">
                <a:solidFill>
                  <a:srgbClr val="000000"/>
                </a:solidFill>
                <a:effectLst/>
                <a:latin typeface="Avenir Next" panose="020B0503020202020204" pitchFamily="34" charset="0"/>
              </a:rPr>
              <a:t>organize a board of deacons chaired by the head deacon and with another deacon serving as secretary. Such a body provides a way to distribute responsibility and coordinate their contributions to the well-being of the congregation. It also provides a training ground where new deacons are</a:t>
            </a:r>
          </a:p>
          <a:p>
            <a:r>
              <a:rPr lang="en-PH" sz="3200" dirty="0">
                <a:solidFill>
                  <a:srgbClr val="000000"/>
                </a:solidFill>
                <a:effectLst/>
                <a:latin typeface="Avenir Next" panose="020B0503020202020204" pitchFamily="34" charset="0"/>
              </a:rPr>
              <a:t>instructed in their duties.</a:t>
            </a:r>
          </a:p>
        </p:txBody>
      </p:sp>
    </p:spTree>
    <p:extLst>
      <p:ext uri="{BB962C8B-B14F-4D97-AF65-F5344CB8AC3E}">
        <p14:creationId xmlns:p14="http://schemas.microsoft.com/office/powerpoint/2010/main" val="17767125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9775493" y="9307308"/>
            <a:ext cx="5421843" cy="518622"/>
            <a:chOff x="0" y="0"/>
            <a:chExt cx="1427975" cy="136592"/>
          </a:xfrm>
        </p:grpSpPr>
        <p:sp>
          <p:nvSpPr>
            <p:cNvPr id="7" name="Freeform 7"/>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CLPM CHURCH  OFFICERS’ ORIENTATIONS</a:t>
              </a:r>
            </a:p>
          </p:txBody>
        </p:sp>
      </p:grpSp>
      <p:sp>
        <p:nvSpPr>
          <p:cNvPr id="9" name="AutoShape 9"/>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1" name="AutoShape 11"/>
          <p:cNvSpPr/>
          <p:nvPr/>
        </p:nvSpPr>
        <p:spPr>
          <a:xfrm>
            <a:off x="2362200" y="3069910"/>
            <a:ext cx="0" cy="4207190"/>
          </a:xfrm>
          <a:prstGeom prst="line">
            <a:avLst/>
          </a:prstGeom>
          <a:ln w="95250" cap="rnd">
            <a:solidFill>
              <a:srgbClr val="418D40"/>
            </a:solidFill>
            <a:prstDash val="sysDot"/>
            <a:headEnd type="none" w="sm" len="sm"/>
            <a:tailEnd type="none" w="sm" len="sm"/>
          </a:ln>
        </p:spPr>
        <p:txBody>
          <a:bodyPr/>
          <a:lstStyle/>
          <a:p>
            <a:endParaRPr lang="en-US"/>
          </a:p>
        </p:txBody>
      </p:sp>
      <p:sp>
        <p:nvSpPr>
          <p:cNvPr id="14" name="TextBox 12">
            <a:extLst>
              <a:ext uri="{FF2B5EF4-FFF2-40B4-BE49-F238E27FC236}">
                <a16:creationId xmlns:a16="http://schemas.microsoft.com/office/drawing/2014/main" id="{782FC496-D8C0-D194-7806-716000F681F1}"/>
              </a:ext>
            </a:extLst>
          </p:cNvPr>
          <p:cNvSpPr txBox="1"/>
          <p:nvPr/>
        </p:nvSpPr>
        <p:spPr>
          <a:xfrm>
            <a:off x="2590800" y="763171"/>
            <a:ext cx="12268197" cy="1354217"/>
          </a:xfrm>
          <a:prstGeom prst="rect">
            <a:avLst/>
          </a:prstGeom>
        </p:spPr>
        <p:txBody>
          <a:bodyPr wrap="square" lIns="0" tIns="0" rIns="0" bIns="0" rtlCol="0" anchor="t">
            <a:spAutoFit/>
          </a:bodyPr>
          <a:lstStyle/>
          <a:p>
            <a:pPr algn="ctr"/>
            <a:r>
              <a:rPr lang="en-US" sz="8800" spc="334" dirty="0">
                <a:solidFill>
                  <a:srgbClr val="31403D"/>
                </a:solidFill>
                <a:latin typeface="Brans-DemiBold"/>
                <a:ea typeface="Brans-DemiBold"/>
                <a:cs typeface="Brans-DemiBold"/>
                <a:sym typeface="Brans-DemiBold"/>
              </a:rPr>
              <a:t>Ordination of Deacons &amp; Deaconesses </a:t>
            </a:r>
          </a:p>
        </p:txBody>
      </p:sp>
      <p:pic>
        <p:nvPicPr>
          <p:cNvPr id="16" name="Picture 15">
            <a:extLst>
              <a:ext uri="{FF2B5EF4-FFF2-40B4-BE49-F238E27FC236}">
                <a16:creationId xmlns:a16="http://schemas.microsoft.com/office/drawing/2014/main" id="{A0D48170-3DB5-61B2-5F2E-869EFBABD6F4}"/>
              </a:ext>
            </a:extLst>
          </p:cNvPr>
          <p:cNvPicPr>
            <a:picLocks noChangeAspect="1"/>
          </p:cNvPicPr>
          <p:nvPr/>
        </p:nvPicPr>
        <p:blipFill>
          <a:blip r:embed="rId6"/>
          <a:stretch>
            <a:fillRect/>
          </a:stretch>
        </p:blipFill>
        <p:spPr>
          <a:xfrm>
            <a:off x="8544901" y="9054399"/>
            <a:ext cx="1011132" cy="1024437"/>
          </a:xfrm>
          <a:prstGeom prst="rect">
            <a:avLst/>
          </a:prstGeom>
        </p:spPr>
      </p:pic>
      <p:sp>
        <p:nvSpPr>
          <p:cNvPr id="10" name="TextBox 9">
            <a:extLst>
              <a:ext uri="{FF2B5EF4-FFF2-40B4-BE49-F238E27FC236}">
                <a16:creationId xmlns:a16="http://schemas.microsoft.com/office/drawing/2014/main" id="{883758A6-814C-08E2-E084-90DE34C4A6BC}"/>
              </a:ext>
            </a:extLst>
          </p:cNvPr>
          <p:cNvSpPr txBox="1"/>
          <p:nvPr/>
        </p:nvSpPr>
        <p:spPr>
          <a:xfrm>
            <a:off x="3192595" y="2476500"/>
            <a:ext cx="11412309" cy="1569660"/>
          </a:xfrm>
          <a:prstGeom prst="rect">
            <a:avLst/>
          </a:prstGeom>
          <a:noFill/>
        </p:spPr>
        <p:txBody>
          <a:bodyPr wrap="square" rtlCol="0">
            <a:spAutoFit/>
          </a:bodyPr>
          <a:lstStyle/>
          <a:p>
            <a:r>
              <a:rPr lang="en-PH" sz="3200" dirty="0">
                <a:solidFill>
                  <a:srgbClr val="000000"/>
                </a:solidFill>
                <a:effectLst/>
                <a:latin typeface="Avenir Next" panose="020B0503020202020204" pitchFamily="34" charset="0"/>
              </a:rPr>
              <a:t>Newly elected deacons cannot fill their office until they have been ordained by an ordained pastor currently credentialed by the conference.</a:t>
            </a:r>
          </a:p>
        </p:txBody>
      </p:sp>
      <p:sp>
        <p:nvSpPr>
          <p:cNvPr id="13" name="TextBox 12">
            <a:extLst>
              <a:ext uri="{FF2B5EF4-FFF2-40B4-BE49-F238E27FC236}">
                <a16:creationId xmlns:a16="http://schemas.microsoft.com/office/drawing/2014/main" id="{979EE5B3-286F-DDE6-D17D-DF74F3F326A6}"/>
              </a:ext>
            </a:extLst>
          </p:cNvPr>
          <p:cNvSpPr txBox="1"/>
          <p:nvPr/>
        </p:nvSpPr>
        <p:spPr>
          <a:xfrm>
            <a:off x="3175009" y="4192797"/>
            <a:ext cx="12022317" cy="4031873"/>
          </a:xfrm>
          <a:prstGeom prst="rect">
            <a:avLst/>
          </a:prstGeom>
          <a:noFill/>
        </p:spPr>
        <p:txBody>
          <a:bodyPr wrap="square">
            <a:spAutoFit/>
          </a:bodyPr>
          <a:lstStyle/>
          <a:p>
            <a:r>
              <a:rPr lang="en-PH" sz="3200" dirty="0">
                <a:solidFill>
                  <a:srgbClr val="000000"/>
                </a:solidFill>
                <a:effectLst/>
                <a:latin typeface="Avenir Next" panose="020B0503020202020204" pitchFamily="34" charset="0"/>
              </a:rPr>
              <a:t>The sacred rite of ordination should be characterized by simplicity and performed in the presence of the church. The pastor may give a brief outline of the biblical office of deacon, the qualities required for service, and the principal duties deacons are authorized to perform. After a short exhortation to faithfulness in service, the pastor, assisted by an elder where appropriate, ordains the deacons by prayer and the laying on of hands. (See pp. 39-40.)</a:t>
            </a:r>
          </a:p>
        </p:txBody>
      </p:sp>
    </p:spTree>
    <p:extLst>
      <p:ext uri="{BB962C8B-B14F-4D97-AF65-F5344CB8AC3E}">
        <p14:creationId xmlns:p14="http://schemas.microsoft.com/office/powerpoint/2010/main" val="42659516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9775493" y="9307308"/>
            <a:ext cx="5421843" cy="518622"/>
            <a:chOff x="0" y="0"/>
            <a:chExt cx="1427975" cy="136592"/>
          </a:xfrm>
        </p:grpSpPr>
        <p:sp>
          <p:nvSpPr>
            <p:cNvPr id="7" name="Freeform 7"/>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CLPM CHURCH  OFFICERS’ ORIENTATIONS</a:t>
              </a:r>
            </a:p>
          </p:txBody>
        </p:sp>
      </p:grpSp>
      <p:sp>
        <p:nvSpPr>
          <p:cNvPr id="9" name="AutoShape 9"/>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1" name="AutoShape 11"/>
          <p:cNvSpPr/>
          <p:nvPr/>
        </p:nvSpPr>
        <p:spPr>
          <a:xfrm>
            <a:off x="2362200" y="3069910"/>
            <a:ext cx="0" cy="4207190"/>
          </a:xfrm>
          <a:prstGeom prst="line">
            <a:avLst/>
          </a:prstGeom>
          <a:ln w="95250" cap="rnd">
            <a:solidFill>
              <a:srgbClr val="418D40"/>
            </a:solidFill>
            <a:prstDash val="sysDot"/>
            <a:headEnd type="none" w="sm" len="sm"/>
            <a:tailEnd type="none" w="sm" len="sm"/>
          </a:ln>
        </p:spPr>
        <p:txBody>
          <a:bodyPr/>
          <a:lstStyle/>
          <a:p>
            <a:endParaRPr lang="en-US"/>
          </a:p>
        </p:txBody>
      </p:sp>
      <p:sp>
        <p:nvSpPr>
          <p:cNvPr id="14" name="TextBox 12">
            <a:extLst>
              <a:ext uri="{FF2B5EF4-FFF2-40B4-BE49-F238E27FC236}">
                <a16:creationId xmlns:a16="http://schemas.microsoft.com/office/drawing/2014/main" id="{782FC496-D8C0-D194-7806-716000F681F1}"/>
              </a:ext>
            </a:extLst>
          </p:cNvPr>
          <p:cNvSpPr txBox="1"/>
          <p:nvPr/>
        </p:nvSpPr>
        <p:spPr>
          <a:xfrm>
            <a:off x="2590800" y="763171"/>
            <a:ext cx="12268197" cy="1354217"/>
          </a:xfrm>
          <a:prstGeom prst="rect">
            <a:avLst/>
          </a:prstGeom>
        </p:spPr>
        <p:txBody>
          <a:bodyPr wrap="square" lIns="0" tIns="0" rIns="0" bIns="0" rtlCol="0" anchor="t">
            <a:spAutoFit/>
          </a:bodyPr>
          <a:lstStyle/>
          <a:p>
            <a:pPr algn="ctr"/>
            <a:r>
              <a:rPr lang="en-US" sz="8800" spc="334" dirty="0">
                <a:solidFill>
                  <a:srgbClr val="31403D"/>
                </a:solidFill>
                <a:latin typeface="Brans-DemiBold"/>
                <a:ea typeface="Brans-DemiBold"/>
                <a:cs typeface="Brans-DemiBold"/>
                <a:sym typeface="Brans-DemiBold"/>
              </a:rPr>
              <a:t>Ordination of Deacons &amp; Deaconesses </a:t>
            </a:r>
          </a:p>
        </p:txBody>
      </p:sp>
      <p:pic>
        <p:nvPicPr>
          <p:cNvPr id="16" name="Picture 15">
            <a:extLst>
              <a:ext uri="{FF2B5EF4-FFF2-40B4-BE49-F238E27FC236}">
                <a16:creationId xmlns:a16="http://schemas.microsoft.com/office/drawing/2014/main" id="{A0D48170-3DB5-61B2-5F2E-869EFBABD6F4}"/>
              </a:ext>
            </a:extLst>
          </p:cNvPr>
          <p:cNvPicPr>
            <a:picLocks noChangeAspect="1"/>
          </p:cNvPicPr>
          <p:nvPr/>
        </p:nvPicPr>
        <p:blipFill>
          <a:blip r:embed="rId6"/>
          <a:stretch>
            <a:fillRect/>
          </a:stretch>
        </p:blipFill>
        <p:spPr>
          <a:xfrm>
            <a:off x="8544901" y="9054399"/>
            <a:ext cx="1011132" cy="1024437"/>
          </a:xfrm>
          <a:prstGeom prst="rect">
            <a:avLst/>
          </a:prstGeom>
        </p:spPr>
      </p:pic>
      <p:sp>
        <p:nvSpPr>
          <p:cNvPr id="10" name="TextBox 9">
            <a:extLst>
              <a:ext uri="{FF2B5EF4-FFF2-40B4-BE49-F238E27FC236}">
                <a16:creationId xmlns:a16="http://schemas.microsoft.com/office/drawing/2014/main" id="{883758A6-814C-08E2-E084-90DE34C4A6BC}"/>
              </a:ext>
            </a:extLst>
          </p:cNvPr>
          <p:cNvSpPr txBox="1"/>
          <p:nvPr/>
        </p:nvSpPr>
        <p:spPr>
          <a:xfrm>
            <a:off x="3192595" y="2476500"/>
            <a:ext cx="11412309" cy="5016758"/>
          </a:xfrm>
          <a:prstGeom prst="rect">
            <a:avLst/>
          </a:prstGeom>
          <a:noFill/>
        </p:spPr>
        <p:txBody>
          <a:bodyPr wrap="square" rtlCol="0">
            <a:spAutoFit/>
          </a:bodyPr>
          <a:lstStyle/>
          <a:p>
            <a:r>
              <a:rPr lang="en-PH" sz="3200" dirty="0">
                <a:solidFill>
                  <a:srgbClr val="000000"/>
                </a:solidFill>
                <a:effectLst/>
                <a:latin typeface="Avenir Next" panose="020B0503020202020204" pitchFamily="34" charset="0"/>
              </a:rPr>
              <a:t>If they retain church membership, deacons/deaconesses, once ordained, do not have to be ordained again if they move their memberships to other churches. When the term for which they were elected expires, they must be elected to a new term of office if they are to continue to serve as deacons/deaconesses.</a:t>
            </a:r>
          </a:p>
          <a:p>
            <a:endParaRPr lang="en-PH" sz="3200" dirty="0">
              <a:solidFill>
                <a:srgbClr val="000000"/>
              </a:solidFill>
              <a:latin typeface="Avenir Next" panose="020B0503020202020204" pitchFamily="34" charset="0"/>
            </a:endParaRPr>
          </a:p>
          <a:p>
            <a:r>
              <a:rPr lang="en-PH" sz="3200" dirty="0">
                <a:solidFill>
                  <a:srgbClr val="000000"/>
                </a:solidFill>
                <a:effectLst/>
                <a:latin typeface="Avenir Next" panose="020B0503020202020204" pitchFamily="34" charset="0"/>
              </a:rPr>
              <a:t>Elders subsequently elected as deacons need not be ordained as deacons because ordination as elder covers this office.</a:t>
            </a:r>
          </a:p>
        </p:txBody>
      </p:sp>
    </p:spTree>
    <p:extLst>
      <p:ext uri="{BB962C8B-B14F-4D97-AF65-F5344CB8AC3E}">
        <p14:creationId xmlns:p14="http://schemas.microsoft.com/office/powerpoint/2010/main" val="42838870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9775493" y="9307308"/>
            <a:ext cx="5421843" cy="518622"/>
            <a:chOff x="0" y="0"/>
            <a:chExt cx="1427975" cy="136592"/>
          </a:xfrm>
        </p:grpSpPr>
        <p:sp>
          <p:nvSpPr>
            <p:cNvPr id="7" name="Freeform 7"/>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CLPM CHURCH  OFFICERS’ ORIENTATIONS</a:t>
              </a:r>
            </a:p>
          </p:txBody>
        </p:sp>
      </p:grpSp>
      <p:sp>
        <p:nvSpPr>
          <p:cNvPr id="9" name="AutoShape 9"/>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1" name="AutoShape 11"/>
          <p:cNvSpPr/>
          <p:nvPr/>
        </p:nvSpPr>
        <p:spPr>
          <a:xfrm>
            <a:off x="2362200" y="3069910"/>
            <a:ext cx="0" cy="4207190"/>
          </a:xfrm>
          <a:prstGeom prst="line">
            <a:avLst/>
          </a:prstGeom>
          <a:ln w="95250" cap="rnd">
            <a:solidFill>
              <a:srgbClr val="418D40"/>
            </a:solidFill>
            <a:prstDash val="sysDot"/>
            <a:headEnd type="none" w="sm" len="sm"/>
            <a:tailEnd type="none" w="sm" len="sm"/>
          </a:ln>
        </p:spPr>
        <p:txBody>
          <a:bodyPr/>
          <a:lstStyle/>
          <a:p>
            <a:endParaRPr lang="en-US"/>
          </a:p>
        </p:txBody>
      </p:sp>
      <p:sp>
        <p:nvSpPr>
          <p:cNvPr id="14" name="TextBox 12">
            <a:extLst>
              <a:ext uri="{FF2B5EF4-FFF2-40B4-BE49-F238E27FC236}">
                <a16:creationId xmlns:a16="http://schemas.microsoft.com/office/drawing/2014/main" id="{782FC496-D8C0-D194-7806-716000F681F1}"/>
              </a:ext>
            </a:extLst>
          </p:cNvPr>
          <p:cNvSpPr txBox="1"/>
          <p:nvPr/>
        </p:nvSpPr>
        <p:spPr>
          <a:xfrm>
            <a:off x="2590800" y="763171"/>
            <a:ext cx="12268197" cy="1354217"/>
          </a:xfrm>
          <a:prstGeom prst="rect">
            <a:avLst/>
          </a:prstGeom>
        </p:spPr>
        <p:txBody>
          <a:bodyPr wrap="square" lIns="0" tIns="0" rIns="0" bIns="0" rtlCol="0" anchor="t">
            <a:spAutoFit/>
          </a:bodyPr>
          <a:lstStyle/>
          <a:p>
            <a:pPr algn="ctr"/>
            <a:r>
              <a:rPr lang="en-US" sz="8800" spc="334" dirty="0">
                <a:solidFill>
                  <a:srgbClr val="31403D"/>
                </a:solidFill>
                <a:latin typeface="Brans-DemiBold"/>
                <a:ea typeface="Brans-DemiBold"/>
                <a:cs typeface="Brans-DemiBold"/>
                <a:sym typeface="Brans-DemiBold"/>
              </a:rPr>
              <a:t>Not Authorized to Preside</a:t>
            </a:r>
          </a:p>
        </p:txBody>
      </p:sp>
      <p:pic>
        <p:nvPicPr>
          <p:cNvPr id="16" name="Picture 15">
            <a:extLst>
              <a:ext uri="{FF2B5EF4-FFF2-40B4-BE49-F238E27FC236}">
                <a16:creationId xmlns:a16="http://schemas.microsoft.com/office/drawing/2014/main" id="{A0D48170-3DB5-61B2-5F2E-869EFBABD6F4}"/>
              </a:ext>
            </a:extLst>
          </p:cNvPr>
          <p:cNvPicPr>
            <a:picLocks noChangeAspect="1"/>
          </p:cNvPicPr>
          <p:nvPr/>
        </p:nvPicPr>
        <p:blipFill>
          <a:blip r:embed="rId6"/>
          <a:stretch>
            <a:fillRect/>
          </a:stretch>
        </p:blipFill>
        <p:spPr>
          <a:xfrm>
            <a:off x="8544901" y="9054399"/>
            <a:ext cx="1011132" cy="1024437"/>
          </a:xfrm>
          <a:prstGeom prst="rect">
            <a:avLst/>
          </a:prstGeom>
        </p:spPr>
      </p:pic>
      <p:sp>
        <p:nvSpPr>
          <p:cNvPr id="10" name="TextBox 9">
            <a:extLst>
              <a:ext uri="{FF2B5EF4-FFF2-40B4-BE49-F238E27FC236}">
                <a16:creationId xmlns:a16="http://schemas.microsoft.com/office/drawing/2014/main" id="{883758A6-814C-08E2-E084-90DE34C4A6BC}"/>
              </a:ext>
            </a:extLst>
          </p:cNvPr>
          <p:cNvSpPr txBox="1"/>
          <p:nvPr/>
        </p:nvSpPr>
        <p:spPr>
          <a:xfrm>
            <a:off x="3192595" y="2476500"/>
            <a:ext cx="11412309" cy="4031873"/>
          </a:xfrm>
          <a:prstGeom prst="rect">
            <a:avLst/>
          </a:prstGeom>
          <a:noFill/>
        </p:spPr>
        <p:txBody>
          <a:bodyPr wrap="square" rtlCol="0">
            <a:spAutoFit/>
          </a:bodyPr>
          <a:lstStyle/>
          <a:p>
            <a:r>
              <a:rPr lang="en-PH" sz="3200" dirty="0">
                <a:solidFill>
                  <a:srgbClr val="000000"/>
                </a:solidFill>
                <a:effectLst/>
                <a:latin typeface="Avenir Next" panose="020B0503020202020204" pitchFamily="34" charset="0"/>
              </a:rPr>
              <a:t>Deacons/Deaconesses are not authorized to preside at the Lord’s Supper, baptism, or business meetings and are not</a:t>
            </a:r>
          </a:p>
          <a:p>
            <a:r>
              <a:rPr lang="en-PH" sz="3200" dirty="0">
                <a:solidFill>
                  <a:srgbClr val="000000"/>
                </a:solidFill>
                <a:effectLst/>
                <a:latin typeface="Avenir Next" panose="020B0503020202020204" pitchFamily="34" charset="0"/>
              </a:rPr>
              <a:t>permitted to perform the marriage ceremony or officiate at the reception or transfer of members. </a:t>
            </a:r>
          </a:p>
          <a:p>
            <a:endParaRPr lang="en-PH" sz="3200" dirty="0">
              <a:solidFill>
                <a:srgbClr val="000000"/>
              </a:solidFill>
              <a:latin typeface="Avenir Next" panose="020B0503020202020204" pitchFamily="34" charset="0"/>
            </a:endParaRPr>
          </a:p>
          <a:p>
            <a:r>
              <a:rPr lang="en-PH" sz="3200" dirty="0">
                <a:solidFill>
                  <a:srgbClr val="000000"/>
                </a:solidFill>
                <a:effectLst/>
                <a:latin typeface="Avenir Next" panose="020B0503020202020204" pitchFamily="34" charset="0"/>
              </a:rPr>
              <a:t>If a church has no one authorized to perform such duties, the church leader shall contact the conference (mission) for assistance.</a:t>
            </a:r>
          </a:p>
        </p:txBody>
      </p:sp>
    </p:spTree>
    <p:extLst>
      <p:ext uri="{BB962C8B-B14F-4D97-AF65-F5344CB8AC3E}">
        <p14:creationId xmlns:p14="http://schemas.microsoft.com/office/powerpoint/2010/main" val="33776903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9775493" y="9307308"/>
            <a:ext cx="5421843" cy="518622"/>
            <a:chOff x="0" y="0"/>
            <a:chExt cx="1427975" cy="136592"/>
          </a:xfrm>
        </p:grpSpPr>
        <p:sp>
          <p:nvSpPr>
            <p:cNvPr id="7" name="Freeform 7"/>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CLPM CHURCH  OFFICERS’ ORIENTATIONS</a:t>
              </a:r>
            </a:p>
          </p:txBody>
        </p:sp>
      </p:grpSp>
      <p:sp>
        <p:nvSpPr>
          <p:cNvPr id="9" name="AutoShape 9"/>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1" name="AutoShape 11"/>
          <p:cNvSpPr/>
          <p:nvPr/>
        </p:nvSpPr>
        <p:spPr>
          <a:xfrm>
            <a:off x="8153400" y="3548898"/>
            <a:ext cx="0" cy="4207190"/>
          </a:xfrm>
          <a:prstGeom prst="line">
            <a:avLst/>
          </a:prstGeom>
          <a:ln w="95250" cap="rnd">
            <a:solidFill>
              <a:srgbClr val="418D40"/>
            </a:solidFill>
            <a:prstDash val="sysDot"/>
            <a:headEnd type="none" w="sm" len="sm"/>
            <a:tailEnd type="none" w="sm" len="sm"/>
          </a:ln>
        </p:spPr>
        <p:txBody>
          <a:bodyPr/>
          <a:lstStyle/>
          <a:p>
            <a:endParaRPr lang="en-US"/>
          </a:p>
        </p:txBody>
      </p:sp>
      <p:pic>
        <p:nvPicPr>
          <p:cNvPr id="16" name="Picture 15">
            <a:extLst>
              <a:ext uri="{FF2B5EF4-FFF2-40B4-BE49-F238E27FC236}">
                <a16:creationId xmlns:a16="http://schemas.microsoft.com/office/drawing/2014/main" id="{A0D48170-3DB5-61B2-5F2E-869EFBABD6F4}"/>
              </a:ext>
            </a:extLst>
          </p:cNvPr>
          <p:cNvPicPr>
            <a:picLocks noChangeAspect="1"/>
          </p:cNvPicPr>
          <p:nvPr/>
        </p:nvPicPr>
        <p:blipFill>
          <a:blip r:embed="rId6"/>
          <a:stretch>
            <a:fillRect/>
          </a:stretch>
        </p:blipFill>
        <p:spPr>
          <a:xfrm>
            <a:off x="8544901" y="9054399"/>
            <a:ext cx="1011132" cy="1024437"/>
          </a:xfrm>
          <a:prstGeom prst="rect">
            <a:avLst/>
          </a:prstGeom>
        </p:spPr>
      </p:pic>
      <p:sp>
        <p:nvSpPr>
          <p:cNvPr id="10" name="TextBox 9">
            <a:extLst>
              <a:ext uri="{FF2B5EF4-FFF2-40B4-BE49-F238E27FC236}">
                <a16:creationId xmlns:a16="http://schemas.microsoft.com/office/drawing/2014/main" id="{883758A6-814C-08E2-E084-90DE34C4A6BC}"/>
              </a:ext>
            </a:extLst>
          </p:cNvPr>
          <p:cNvSpPr txBox="1"/>
          <p:nvPr/>
        </p:nvSpPr>
        <p:spPr>
          <a:xfrm>
            <a:off x="926769" y="3548898"/>
            <a:ext cx="6997672" cy="4524315"/>
          </a:xfrm>
          <a:prstGeom prst="rect">
            <a:avLst/>
          </a:prstGeom>
          <a:noFill/>
        </p:spPr>
        <p:txBody>
          <a:bodyPr wrap="square" rtlCol="0">
            <a:spAutoFit/>
          </a:bodyPr>
          <a:lstStyle/>
          <a:p>
            <a:r>
              <a:rPr lang="en-PH" sz="3200" b="1" dirty="0">
                <a:solidFill>
                  <a:srgbClr val="63B161"/>
                </a:solidFill>
                <a:effectLst/>
                <a:latin typeface="Advent Sans Logo" panose="020B0502040504020204" pitchFamily="34" charset="0"/>
                <a:ea typeface="Advent Sans Logo" panose="020B0502040504020204" pitchFamily="34" charset="0"/>
                <a:cs typeface="Advent Sans Logo" panose="020B0502040504020204" pitchFamily="34" charset="0"/>
              </a:rPr>
              <a:t>1. </a:t>
            </a:r>
            <a:r>
              <a:rPr lang="en-PH" sz="3200" b="1" i="1" dirty="0">
                <a:solidFill>
                  <a:srgbClr val="63B161"/>
                </a:solidFill>
                <a:effectLst/>
                <a:latin typeface="Advent Sans Logo" panose="020B0502040504020204" pitchFamily="34" charset="0"/>
                <a:ea typeface="Advent Sans Logo" panose="020B0502040504020204" pitchFamily="34" charset="0"/>
                <a:cs typeface="Advent Sans Logo" panose="020B0502040504020204" pitchFamily="34" charset="0"/>
              </a:rPr>
              <a:t>Assistance at Services and Meetings</a:t>
            </a:r>
            <a:r>
              <a:rPr lang="en-PH" sz="3200" dirty="0">
                <a:solidFill>
                  <a:srgbClr val="000000"/>
                </a:solidFill>
                <a:effectLst/>
                <a:latin typeface="Advent Sans Logo" panose="020B0502040504020204" pitchFamily="34" charset="0"/>
                <a:ea typeface="Advent Sans Logo" panose="020B0502040504020204" pitchFamily="34" charset="0"/>
                <a:cs typeface="Advent Sans Logo" panose="020B0502040504020204" pitchFamily="34" charset="0"/>
              </a:rPr>
              <a:t>—Deacons are usually</a:t>
            </a:r>
          </a:p>
          <a:p>
            <a:r>
              <a:rPr lang="en-PH" sz="3200" dirty="0">
                <a:solidFill>
                  <a:srgbClr val="000000"/>
                </a:solidFill>
                <a:effectLst/>
                <a:latin typeface="Advent Sans Logo" panose="020B0502040504020204" pitchFamily="34" charset="0"/>
                <a:ea typeface="Advent Sans Logo" panose="020B0502040504020204" pitchFamily="34" charset="0"/>
                <a:cs typeface="Advent Sans Logo" panose="020B0502040504020204" pitchFamily="34" charset="0"/>
              </a:rPr>
              <a:t>responsible for welcoming members and visitors as they enter the church and for assisting them, where necessary, to find seats. They also cooperate with the pastor and elders for smooth functioning of all meetings.</a:t>
            </a:r>
          </a:p>
        </p:txBody>
      </p:sp>
      <p:sp>
        <p:nvSpPr>
          <p:cNvPr id="13" name="TextBox 12">
            <a:extLst>
              <a:ext uri="{FF2B5EF4-FFF2-40B4-BE49-F238E27FC236}">
                <a16:creationId xmlns:a16="http://schemas.microsoft.com/office/drawing/2014/main" id="{D592AE2C-7D50-AE6D-41D5-223FB58C9FAA}"/>
              </a:ext>
            </a:extLst>
          </p:cNvPr>
          <p:cNvSpPr txBox="1"/>
          <p:nvPr/>
        </p:nvSpPr>
        <p:spPr>
          <a:xfrm>
            <a:off x="762000" y="2153553"/>
            <a:ext cx="14173200" cy="1077218"/>
          </a:xfrm>
          <a:prstGeom prst="rect">
            <a:avLst/>
          </a:prstGeom>
          <a:noFill/>
        </p:spPr>
        <p:txBody>
          <a:bodyPr wrap="square">
            <a:spAutoFit/>
          </a:bodyPr>
          <a:lstStyle/>
          <a:p>
            <a:pPr algn="ctr"/>
            <a:r>
              <a:rPr lang="en-PH" sz="3200" dirty="0">
                <a:solidFill>
                  <a:srgbClr val="000000"/>
                </a:solidFill>
                <a:effectLst/>
                <a:latin typeface="Avenir Next Medium" panose="020B0503020202020204" pitchFamily="34" charset="0"/>
              </a:rPr>
              <a:t>The work of deacons &amp; deaconesses involves a wide range of services for the church, including:</a:t>
            </a:r>
          </a:p>
        </p:txBody>
      </p:sp>
      <p:sp>
        <p:nvSpPr>
          <p:cNvPr id="17" name="TextBox 16">
            <a:extLst>
              <a:ext uri="{FF2B5EF4-FFF2-40B4-BE49-F238E27FC236}">
                <a16:creationId xmlns:a16="http://schemas.microsoft.com/office/drawing/2014/main" id="{ACD7AD61-36CE-C078-D937-14047773113C}"/>
              </a:ext>
            </a:extLst>
          </p:cNvPr>
          <p:cNvSpPr txBox="1"/>
          <p:nvPr/>
        </p:nvSpPr>
        <p:spPr>
          <a:xfrm>
            <a:off x="8845415" y="3501581"/>
            <a:ext cx="6351918" cy="3539430"/>
          </a:xfrm>
          <a:prstGeom prst="rect">
            <a:avLst/>
          </a:prstGeom>
          <a:noFill/>
        </p:spPr>
        <p:txBody>
          <a:bodyPr wrap="square">
            <a:spAutoFit/>
          </a:bodyPr>
          <a:lstStyle/>
          <a:p>
            <a:r>
              <a:rPr lang="en-PH" sz="3200" b="1" dirty="0">
                <a:solidFill>
                  <a:srgbClr val="63B161"/>
                </a:solidFill>
                <a:effectLst/>
                <a:latin typeface="Advent Sans Logo" panose="020B0502040504020204" pitchFamily="34" charset="0"/>
                <a:ea typeface="Advent Sans Logo" panose="020B0502040504020204" pitchFamily="34" charset="0"/>
                <a:cs typeface="Advent Sans Logo" panose="020B0502040504020204" pitchFamily="34" charset="0"/>
              </a:rPr>
              <a:t>1. </a:t>
            </a:r>
            <a:r>
              <a:rPr lang="en-PH" sz="3200" b="1" i="1" dirty="0">
                <a:solidFill>
                  <a:srgbClr val="63B161"/>
                </a:solidFill>
                <a:effectLst/>
                <a:latin typeface="Advent Sans Logo" panose="020B0502040504020204" pitchFamily="34" charset="0"/>
                <a:ea typeface="Advent Sans Logo" panose="020B0502040504020204" pitchFamily="34" charset="0"/>
                <a:cs typeface="Advent Sans Logo" panose="020B0502040504020204" pitchFamily="34" charset="0"/>
              </a:rPr>
              <a:t>Greeting and Visiting Guests and Members</a:t>
            </a:r>
            <a:r>
              <a:rPr lang="en-PH" sz="3200" dirty="0">
                <a:solidFill>
                  <a:srgbClr val="000000"/>
                </a:solidFill>
                <a:effectLst/>
                <a:latin typeface="Advent Sans Logo" panose="020B0502040504020204" pitchFamily="34" charset="0"/>
                <a:ea typeface="Advent Sans Logo" panose="020B0502040504020204" pitchFamily="34" charset="0"/>
                <a:cs typeface="Advent Sans Logo" panose="020B0502040504020204" pitchFamily="34" charset="0"/>
              </a:rPr>
              <a:t>—In many churches, deaconesses assist in greeting guests and members at meetings and in visiting members in their homes when they cannot attend services.</a:t>
            </a:r>
          </a:p>
        </p:txBody>
      </p:sp>
      <p:sp>
        <p:nvSpPr>
          <p:cNvPr id="18" name="TextBox 12">
            <a:extLst>
              <a:ext uri="{FF2B5EF4-FFF2-40B4-BE49-F238E27FC236}">
                <a16:creationId xmlns:a16="http://schemas.microsoft.com/office/drawing/2014/main" id="{BE6ECD2D-A1DB-3DD7-3F21-56832AE36F03}"/>
              </a:ext>
            </a:extLst>
          </p:cNvPr>
          <p:cNvSpPr txBox="1"/>
          <p:nvPr/>
        </p:nvSpPr>
        <p:spPr>
          <a:xfrm>
            <a:off x="2057400" y="512683"/>
            <a:ext cx="12268197" cy="1354217"/>
          </a:xfrm>
          <a:prstGeom prst="rect">
            <a:avLst/>
          </a:prstGeom>
        </p:spPr>
        <p:txBody>
          <a:bodyPr wrap="square" lIns="0" tIns="0" rIns="0" bIns="0" rtlCol="0" anchor="t">
            <a:spAutoFit/>
          </a:bodyPr>
          <a:lstStyle/>
          <a:p>
            <a:pPr algn="ctr"/>
            <a:r>
              <a:rPr lang="en-US" sz="8800" spc="334" dirty="0">
                <a:solidFill>
                  <a:srgbClr val="31403D"/>
                </a:solidFill>
                <a:latin typeface="Brans-DemiBold"/>
                <a:ea typeface="Brans-DemiBold"/>
                <a:cs typeface="Brans-DemiBold"/>
                <a:sym typeface="Brans-DemiBold"/>
              </a:rPr>
              <a:t>Duties</a:t>
            </a:r>
          </a:p>
        </p:txBody>
      </p:sp>
    </p:spTree>
    <p:extLst>
      <p:ext uri="{BB962C8B-B14F-4D97-AF65-F5344CB8AC3E}">
        <p14:creationId xmlns:p14="http://schemas.microsoft.com/office/powerpoint/2010/main" val="38259279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9775493" y="9307308"/>
            <a:ext cx="5421843" cy="518622"/>
            <a:chOff x="0" y="0"/>
            <a:chExt cx="1427975" cy="136592"/>
          </a:xfrm>
        </p:grpSpPr>
        <p:sp>
          <p:nvSpPr>
            <p:cNvPr id="7" name="Freeform 7"/>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CLPM CHURCH  OFFICERS’ ORIENTATIONS</a:t>
              </a:r>
            </a:p>
          </p:txBody>
        </p:sp>
      </p:grpSp>
      <p:sp>
        <p:nvSpPr>
          <p:cNvPr id="9" name="AutoShape 9"/>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pic>
        <p:nvPicPr>
          <p:cNvPr id="16" name="Picture 15">
            <a:extLst>
              <a:ext uri="{FF2B5EF4-FFF2-40B4-BE49-F238E27FC236}">
                <a16:creationId xmlns:a16="http://schemas.microsoft.com/office/drawing/2014/main" id="{A0D48170-3DB5-61B2-5F2E-869EFBABD6F4}"/>
              </a:ext>
            </a:extLst>
          </p:cNvPr>
          <p:cNvPicPr>
            <a:picLocks noChangeAspect="1"/>
          </p:cNvPicPr>
          <p:nvPr/>
        </p:nvPicPr>
        <p:blipFill>
          <a:blip r:embed="rId6"/>
          <a:stretch>
            <a:fillRect/>
          </a:stretch>
        </p:blipFill>
        <p:spPr>
          <a:xfrm>
            <a:off x="8544901" y="9054399"/>
            <a:ext cx="1011132" cy="1024437"/>
          </a:xfrm>
          <a:prstGeom prst="rect">
            <a:avLst/>
          </a:prstGeom>
        </p:spPr>
      </p:pic>
      <p:sp>
        <p:nvSpPr>
          <p:cNvPr id="15" name="TextBox 14">
            <a:extLst>
              <a:ext uri="{FF2B5EF4-FFF2-40B4-BE49-F238E27FC236}">
                <a16:creationId xmlns:a16="http://schemas.microsoft.com/office/drawing/2014/main" id="{E711CE14-A46C-1177-615B-703971E1F1E7}"/>
              </a:ext>
            </a:extLst>
          </p:cNvPr>
          <p:cNvSpPr txBox="1"/>
          <p:nvPr/>
        </p:nvSpPr>
        <p:spPr>
          <a:xfrm>
            <a:off x="1524000" y="2174068"/>
            <a:ext cx="13266447" cy="5016758"/>
          </a:xfrm>
          <a:prstGeom prst="rect">
            <a:avLst/>
          </a:prstGeom>
          <a:noFill/>
        </p:spPr>
        <p:txBody>
          <a:bodyPr wrap="square">
            <a:spAutoFit/>
          </a:bodyPr>
          <a:lstStyle/>
          <a:p>
            <a:r>
              <a:rPr lang="en-PH" sz="3200" b="1" dirty="0">
                <a:solidFill>
                  <a:srgbClr val="63B161"/>
                </a:solidFill>
                <a:effectLst/>
                <a:latin typeface="Advent Sans Logo" panose="020B0502040504020204" pitchFamily="34" charset="0"/>
                <a:ea typeface="Advent Sans Logo" panose="020B0502040504020204" pitchFamily="34" charset="0"/>
                <a:cs typeface="Advent Sans Logo" panose="020B0502040504020204" pitchFamily="34" charset="0"/>
              </a:rPr>
              <a:t>2. </a:t>
            </a:r>
            <a:r>
              <a:rPr lang="en-PH" sz="3200" b="1" i="1" dirty="0">
                <a:solidFill>
                  <a:srgbClr val="63B161"/>
                </a:solidFill>
                <a:effectLst/>
                <a:latin typeface="Advent Sans Logo" panose="020B0502040504020204" pitchFamily="34" charset="0"/>
                <a:ea typeface="Advent Sans Logo" panose="020B0502040504020204" pitchFamily="34" charset="0"/>
                <a:cs typeface="Advent Sans Logo" panose="020B0502040504020204" pitchFamily="34" charset="0"/>
              </a:rPr>
              <a:t>Visitation of Members</a:t>
            </a:r>
            <a:r>
              <a:rPr lang="en-PH" sz="3200" dirty="0">
                <a:solidFill>
                  <a:srgbClr val="000000"/>
                </a:solidFill>
                <a:effectLst/>
                <a:latin typeface="Advent Sans Logo" panose="020B0502040504020204" pitchFamily="34" charset="0"/>
                <a:ea typeface="Advent Sans Logo" panose="020B0502040504020204" pitchFamily="34" charset="0"/>
                <a:cs typeface="Advent Sans Logo" panose="020B0502040504020204" pitchFamily="34" charset="0"/>
              </a:rPr>
              <a:t>—In many churches, visitation is arranged by</a:t>
            </a:r>
          </a:p>
          <a:p>
            <a:r>
              <a:rPr lang="en-PH" sz="3200" dirty="0">
                <a:solidFill>
                  <a:srgbClr val="000000"/>
                </a:solidFill>
                <a:effectLst/>
                <a:latin typeface="Advent Sans Logo" panose="020B0502040504020204" pitchFamily="34" charset="0"/>
                <a:ea typeface="Advent Sans Logo" panose="020B0502040504020204" pitchFamily="34" charset="0"/>
                <a:cs typeface="Advent Sans Logo" panose="020B0502040504020204" pitchFamily="34" charset="0"/>
              </a:rPr>
              <a:t>distributing membership by districts and assigning </a:t>
            </a:r>
            <a:r>
              <a:rPr lang="en-PH" sz="3200" dirty="0">
                <a:solidFill>
                  <a:srgbClr val="000000"/>
                </a:solidFill>
                <a:latin typeface="Advent Sans Logo" panose="020B0502040504020204" pitchFamily="34" charset="0"/>
                <a:ea typeface="Advent Sans Logo" panose="020B0502040504020204" pitchFamily="34" charset="0"/>
                <a:cs typeface="Advent Sans Logo" panose="020B0502040504020204" pitchFamily="34" charset="0"/>
              </a:rPr>
              <a:t>a deacon / </a:t>
            </a:r>
            <a:r>
              <a:rPr lang="en-PH" sz="3200" dirty="0">
                <a:solidFill>
                  <a:srgbClr val="000000"/>
                </a:solidFill>
                <a:effectLst/>
                <a:latin typeface="Advent Sans Logo" panose="020B0502040504020204" pitchFamily="34" charset="0"/>
                <a:ea typeface="Advent Sans Logo" panose="020B0502040504020204" pitchFamily="34" charset="0"/>
                <a:cs typeface="Advent Sans Logo" panose="020B0502040504020204" pitchFamily="34" charset="0"/>
              </a:rPr>
              <a:t>deaconess to each district with the expectation that she will visit each home at least once a quarter. </a:t>
            </a:r>
          </a:p>
          <a:p>
            <a:endParaRPr lang="en-PH" sz="3200" dirty="0">
              <a:solidFill>
                <a:srgbClr val="000000"/>
              </a:solidFill>
              <a:latin typeface="Advent Sans Logo" panose="020B0502040504020204" pitchFamily="34" charset="0"/>
              <a:ea typeface="Advent Sans Logo" panose="020B0502040504020204" pitchFamily="34" charset="0"/>
              <a:cs typeface="Advent Sans Logo" panose="020B0502040504020204" pitchFamily="34" charset="0"/>
            </a:endParaRPr>
          </a:p>
          <a:p>
            <a:r>
              <a:rPr lang="en-PH" sz="3200" dirty="0">
                <a:solidFill>
                  <a:srgbClr val="000000"/>
                </a:solidFill>
                <a:effectLst/>
                <a:latin typeface="Advent Sans Logo" panose="020B0502040504020204" pitchFamily="34" charset="0"/>
                <a:ea typeface="Advent Sans Logo" panose="020B0502040504020204" pitchFamily="34" charset="0"/>
                <a:cs typeface="Advent Sans Logo" panose="020B0502040504020204" pitchFamily="34" charset="0"/>
              </a:rPr>
              <a:t>Deacons / Deaconesses should also assist members with special needs. It is important to learn how to effectively communicate with them and where needed church facilities and transportation should be made accessible. When those with special needs are not able to attend services, they should be visited in their homes.</a:t>
            </a:r>
          </a:p>
        </p:txBody>
      </p:sp>
      <p:sp>
        <p:nvSpPr>
          <p:cNvPr id="18" name="TextBox 12">
            <a:extLst>
              <a:ext uri="{FF2B5EF4-FFF2-40B4-BE49-F238E27FC236}">
                <a16:creationId xmlns:a16="http://schemas.microsoft.com/office/drawing/2014/main" id="{11CFE39C-FAF4-3594-CE43-6702401E44F2}"/>
              </a:ext>
            </a:extLst>
          </p:cNvPr>
          <p:cNvSpPr txBox="1"/>
          <p:nvPr/>
        </p:nvSpPr>
        <p:spPr>
          <a:xfrm>
            <a:off x="2057400" y="512683"/>
            <a:ext cx="12268197" cy="1354217"/>
          </a:xfrm>
          <a:prstGeom prst="rect">
            <a:avLst/>
          </a:prstGeom>
        </p:spPr>
        <p:txBody>
          <a:bodyPr wrap="square" lIns="0" tIns="0" rIns="0" bIns="0" rtlCol="0" anchor="t">
            <a:spAutoFit/>
          </a:bodyPr>
          <a:lstStyle/>
          <a:p>
            <a:pPr algn="ctr"/>
            <a:r>
              <a:rPr lang="en-US" sz="8800" spc="334" dirty="0">
                <a:solidFill>
                  <a:srgbClr val="31403D"/>
                </a:solidFill>
                <a:latin typeface="Brans-DemiBold"/>
                <a:ea typeface="Brans-DemiBold"/>
                <a:cs typeface="Brans-DemiBold"/>
                <a:sym typeface="Brans-DemiBold"/>
              </a:rPr>
              <a:t>Duties</a:t>
            </a:r>
          </a:p>
        </p:txBody>
      </p:sp>
    </p:spTree>
    <p:extLst>
      <p:ext uri="{BB962C8B-B14F-4D97-AF65-F5344CB8AC3E}">
        <p14:creationId xmlns:p14="http://schemas.microsoft.com/office/powerpoint/2010/main" val="27176496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9775493" y="9307308"/>
            <a:ext cx="5421843" cy="518622"/>
            <a:chOff x="0" y="0"/>
            <a:chExt cx="1427975" cy="136592"/>
          </a:xfrm>
        </p:grpSpPr>
        <p:sp>
          <p:nvSpPr>
            <p:cNvPr id="7" name="Freeform 7"/>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CLPM CHURCH  OFFICERS’ ORIENTATIONS</a:t>
              </a:r>
            </a:p>
          </p:txBody>
        </p:sp>
      </p:grpSp>
      <p:sp>
        <p:nvSpPr>
          <p:cNvPr id="9" name="AutoShape 9"/>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1" name="AutoShape 11"/>
          <p:cNvSpPr/>
          <p:nvPr/>
        </p:nvSpPr>
        <p:spPr>
          <a:xfrm>
            <a:off x="8153400" y="1874946"/>
            <a:ext cx="0" cy="4207190"/>
          </a:xfrm>
          <a:prstGeom prst="line">
            <a:avLst/>
          </a:prstGeom>
          <a:ln w="95250" cap="rnd">
            <a:solidFill>
              <a:srgbClr val="418D40"/>
            </a:solidFill>
            <a:prstDash val="sysDot"/>
            <a:headEnd type="none" w="sm" len="sm"/>
            <a:tailEnd type="none" w="sm" len="sm"/>
          </a:ln>
        </p:spPr>
        <p:txBody>
          <a:bodyPr/>
          <a:lstStyle/>
          <a:p>
            <a:endParaRPr lang="en-US"/>
          </a:p>
        </p:txBody>
      </p:sp>
      <p:pic>
        <p:nvPicPr>
          <p:cNvPr id="16" name="Picture 15">
            <a:extLst>
              <a:ext uri="{FF2B5EF4-FFF2-40B4-BE49-F238E27FC236}">
                <a16:creationId xmlns:a16="http://schemas.microsoft.com/office/drawing/2014/main" id="{A0D48170-3DB5-61B2-5F2E-869EFBABD6F4}"/>
              </a:ext>
            </a:extLst>
          </p:cNvPr>
          <p:cNvPicPr>
            <a:picLocks noChangeAspect="1"/>
          </p:cNvPicPr>
          <p:nvPr/>
        </p:nvPicPr>
        <p:blipFill>
          <a:blip r:embed="rId6"/>
          <a:stretch>
            <a:fillRect/>
          </a:stretch>
        </p:blipFill>
        <p:spPr>
          <a:xfrm>
            <a:off x="8544901" y="9054399"/>
            <a:ext cx="1011132" cy="1024437"/>
          </a:xfrm>
          <a:prstGeom prst="rect">
            <a:avLst/>
          </a:prstGeom>
        </p:spPr>
      </p:pic>
      <p:sp>
        <p:nvSpPr>
          <p:cNvPr id="10" name="TextBox 9">
            <a:extLst>
              <a:ext uri="{FF2B5EF4-FFF2-40B4-BE49-F238E27FC236}">
                <a16:creationId xmlns:a16="http://schemas.microsoft.com/office/drawing/2014/main" id="{883758A6-814C-08E2-E084-90DE34C4A6BC}"/>
              </a:ext>
            </a:extLst>
          </p:cNvPr>
          <p:cNvSpPr txBox="1"/>
          <p:nvPr/>
        </p:nvSpPr>
        <p:spPr>
          <a:xfrm>
            <a:off x="926769" y="1874946"/>
            <a:ext cx="6997672" cy="2062103"/>
          </a:xfrm>
          <a:prstGeom prst="rect">
            <a:avLst/>
          </a:prstGeom>
          <a:noFill/>
        </p:spPr>
        <p:txBody>
          <a:bodyPr wrap="square" rtlCol="0">
            <a:spAutoFit/>
          </a:bodyPr>
          <a:lstStyle/>
          <a:p>
            <a:r>
              <a:rPr lang="en-PH" sz="3200" b="1" dirty="0">
                <a:solidFill>
                  <a:srgbClr val="63B161"/>
                </a:solidFill>
                <a:effectLst/>
                <a:latin typeface="Advent Sans Logo" panose="020B0502040504020204" pitchFamily="34" charset="0"/>
                <a:ea typeface="Advent Sans Logo" panose="020B0502040504020204" pitchFamily="34" charset="0"/>
                <a:cs typeface="Advent Sans Logo" panose="020B0502040504020204" pitchFamily="34" charset="0"/>
              </a:rPr>
              <a:t>3. </a:t>
            </a:r>
            <a:r>
              <a:rPr lang="en-PH" sz="3200" b="1" i="1" dirty="0">
                <a:solidFill>
                  <a:srgbClr val="63B161"/>
                </a:solidFill>
                <a:effectLst/>
                <a:latin typeface="Advent Sans Logo" panose="020B0502040504020204" pitchFamily="34" charset="0"/>
                <a:ea typeface="Advent Sans Logo" panose="020B0502040504020204" pitchFamily="34" charset="0"/>
                <a:cs typeface="Advent Sans Logo" panose="020B0502040504020204" pitchFamily="34" charset="0"/>
              </a:rPr>
              <a:t>Preparation for Baptismal Services</a:t>
            </a:r>
            <a:r>
              <a:rPr lang="en-PH" sz="3200" dirty="0">
                <a:solidFill>
                  <a:srgbClr val="000000"/>
                </a:solidFill>
                <a:effectLst/>
                <a:latin typeface="Advent Sans Logo" panose="020B0502040504020204" pitchFamily="34" charset="0"/>
                <a:ea typeface="Advent Sans Logo" panose="020B0502040504020204" pitchFamily="34" charset="0"/>
                <a:cs typeface="Advent Sans Logo" panose="020B0502040504020204" pitchFamily="34" charset="0"/>
              </a:rPr>
              <a:t>—Deacons make necessary</a:t>
            </a:r>
          </a:p>
          <a:p>
            <a:r>
              <a:rPr lang="en-PH" sz="3200" dirty="0">
                <a:solidFill>
                  <a:srgbClr val="000000"/>
                </a:solidFill>
                <a:effectLst/>
                <a:latin typeface="Advent Sans Logo" panose="020B0502040504020204" pitchFamily="34" charset="0"/>
                <a:ea typeface="Advent Sans Logo" panose="020B0502040504020204" pitchFamily="34" charset="0"/>
                <a:cs typeface="Advent Sans Logo" panose="020B0502040504020204" pitchFamily="34" charset="0"/>
              </a:rPr>
              <a:t>preparations for baptismal services. (See p. 56.)</a:t>
            </a:r>
          </a:p>
        </p:txBody>
      </p:sp>
      <p:sp>
        <p:nvSpPr>
          <p:cNvPr id="17" name="TextBox 16">
            <a:extLst>
              <a:ext uri="{FF2B5EF4-FFF2-40B4-BE49-F238E27FC236}">
                <a16:creationId xmlns:a16="http://schemas.microsoft.com/office/drawing/2014/main" id="{ACD7AD61-36CE-C078-D937-14047773113C}"/>
              </a:ext>
            </a:extLst>
          </p:cNvPr>
          <p:cNvSpPr txBox="1"/>
          <p:nvPr/>
        </p:nvSpPr>
        <p:spPr>
          <a:xfrm>
            <a:off x="8845415" y="1827629"/>
            <a:ext cx="6351918" cy="6494085"/>
          </a:xfrm>
          <a:prstGeom prst="rect">
            <a:avLst/>
          </a:prstGeom>
          <a:noFill/>
        </p:spPr>
        <p:txBody>
          <a:bodyPr wrap="square">
            <a:spAutoFit/>
          </a:bodyPr>
          <a:lstStyle/>
          <a:p>
            <a:r>
              <a:rPr lang="en-PH" sz="3200" b="1" dirty="0">
                <a:solidFill>
                  <a:srgbClr val="63B161"/>
                </a:solidFill>
                <a:effectLst/>
                <a:latin typeface="Advent Sans Logo" panose="020B0502040504020204" pitchFamily="34" charset="0"/>
                <a:ea typeface="Advent Sans Logo" panose="020B0502040504020204" pitchFamily="34" charset="0"/>
                <a:cs typeface="Advent Sans Logo" panose="020B0502040504020204" pitchFamily="34" charset="0"/>
              </a:rPr>
              <a:t>3. </a:t>
            </a:r>
            <a:r>
              <a:rPr lang="en-PH" sz="3200" b="1" i="1" dirty="0">
                <a:solidFill>
                  <a:srgbClr val="63B161"/>
                </a:solidFill>
                <a:effectLst/>
                <a:latin typeface="Advent Sans Logo" panose="020B0502040504020204" pitchFamily="34" charset="0"/>
                <a:ea typeface="Advent Sans Logo" panose="020B0502040504020204" pitchFamily="34" charset="0"/>
                <a:cs typeface="Advent Sans Logo" panose="020B0502040504020204" pitchFamily="34" charset="0"/>
              </a:rPr>
              <a:t>Assistance at Baptisms</a:t>
            </a:r>
            <a:r>
              <a:rPr lang="en-PH" sz="3200" dirty="0">
                <a:solidFill>
                  <a:srgbClr val="000000"/>
                </a:solidFill>
                <a:effectLst/>
                <a:latin typeface="Advent Sans Logo" panose="020B0502040504020204" pitchFamily="34" charset="0"/>
                <a:ea typeface="Advent Sans Logo" panose="020B0502040504020204" pitchFamily="34" charset="0"/>
                <a:cs typeface="Advent Sans Logo" panose="020B0502040504020204" pitchFamily="34" charset="0"/>
              </a:rPr>
              <a:t>—Deaconesses ensure that female candidates are cared for both before and after the ceremony. They also give such counsel</a:t>
            </a:r>
          </a:p>
          <a:p>
            <a:r>
              <a:rPr lang="en-PH" sz="3200" dirty="0">
                <a:solidFill>
                  <a:srgbClr val="000000"/>
                </a:solidFill>
                <a:effectLst/>
                <a:latin typeface="Advent Sans Logo" panose="020B0502040504020204" pitchFamily="34" charset="0"/>
                <a:ea typeface="Advent Sans Logo" panose="020B0502040504020204" pitchFamily="34" charset="0"/>
                <a:cs typeface="Advent Sans Logo" panose="020B0502040504020204" pitchFamily="34" charset="0"/>
              </a:rPr>
              <a:t>and help as may be necessary regarding suitable garments for baptism. Robes of suitable material should be provided. Where robes are used, the</a:t>
            </a:r>
          </a:p>
          <a:p>
            <a:r>
              <a:rPr lang="en-PH" sz="3200" dirty="0">
                <a:solidFill>
                  <a:srgbClr val="000000"/>
                </a:solidFill>
                <a:effectLst/>
                <a:latin typeface="Advent Sans Logo" panose="020B0502040504020204" pitchFamily="34" charset="0"/>
                <a:ea typeface="Advent Sans Logo" panose="020B0502040504020204" pitchFamily="34" charset="0"/>
                <a:cs typeface="Advent Sans Logo" panose="020B0502040504020204" pitchFamily="34" charset="0"/>
              </a:rPr>
              <a:t>deaconesses should see that they are laundered and carefully stored. (See p. 56.)</a:t>
            </a:r>
          </a:p>
        </p:txBody>
      </p:sp>
      <p:sp>
        <p:nvSpPr>
          <p:cNvPr id="12" name="TextBox 12">
            <a:extLst>
              <a:ext uri="{FF2B5EF4-FFF2-40B4-BE49-F238E27FC236}">
                <a16:creationId xmlns:a16="http://schemas.microsoft.com/office/drawing/2014/main" id="{4E236B60-303C-F0F2-173F-D15F2AE10AD7}"/>
              </a:ext>
            </a:extLst>
          </p:cNvPr>
          <p:cNvSpPr txBox="1"/>
          <p:nvPr/>
        </p:nvSpPr>
        <p:spPr>
          <a:xfrm>
            <a:off x="2057400" y="512683"/>
            <a:ext cx="12268197" cy="1354217"/>
          </a:xfrm>
          <a:prstGeom prst="rect">
            <a:avLst/>
          </a:prstGeom>
        </p:spPr>
        <p:txBody>
          <a:bodyPr wrap="square" lIns="0" tIns="0" rIns="0" bIns="0" rtlCol="0" anchor="t">
            <a:spAutoFit/>
          </a:bodyPr>
          <a:lstStyle/>
          <a:p>
            <a:pPr algn="ctr"/>
            <a:r>
              <a:rPr lang="en-US" sz="8800" spc="334" dirty="0">
                <a:solidFill>
                  <a:srgbClr val="31403D"/>
                </a:solidFill>
                <a:latin typeface="Brans-DemiBold"/>
                <a:ea typeface="Brans-DemiBold"/>
                <a:cs typeface="Brans-DemiBold"/>
                <a:sym typeface="Brans-DemiBold"/>
              </a:rPr>
              <a:t>Duties</a:t>
            </a:r>
          </a:p>
        </p:txBody>
      </p:sp>
    </p:spTree>
    <p:extLst>
      <p:ext uri="{BB962C8B-B14F-4D97-AF65-F5344CB8AC3E}">
        <p14:creationId xmlns:p14="http://schemas.microsoft.com/office/powerpoint/2010/main" val="19187952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9775493" y="9307308"/>
            <a:ext cx="5421843" cy="518622"/>
            <a:chOff x="0" y="0"/>
            <a:chExt cx="1427975" cy="136592"/>
          </a:xfrm>
        </p:grpSpPr>
        <p:sp>
          <p:nvSpPr>
            <p:cNvPr id="7" name="Freeform 7"/>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CLPM CHURCH  OFFICERS’ ORIENTATIONS</a:t>
              </a:r>
            </a:p>
          </p:txBody>
        </p:sp>
      </p:grpSp>
      <p:sp>
        <p:nvSpPr>
          <p:cNvPr id="9" name="AutoShape 9"/>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1" name="AutoShape 11"/>
          <p:cNvSpPr/>
          <p:nvPr/>
        </p:nvSpPr>
        <p:spPr>
          <a:xfrm>
            <a:off x="8153400" y="1798746"/>
            <a:ext cx="0" cy="4207190"/>
          </a:xfrm>
          <a:prstGeom prst="line">
            <a:avLst/>
          </a:prstGeom>
          <a:ln w="95250" cap="rnd">
            <a:solidFill>
              <a:srgbClr val="418D40"/>
            </a:solidFill>
            <a:prstDash val="sysDot"/>
            <a:headEnd type="none" w="sm" len="sm"/>
            <a:tailEnd type="none" w="sm" len="sm"/>
          </a:ln>
        </p:spPr>
        <p:txBody>
          <a:bodyPr/>
          <a:lstStyle/>
          <a:p>
            <a:endParaRPr lang="en-US"/>
          </a:p>
        </p:txBody>
      </p:sp>
      <p:pic>
        <p:nvPicPr>
          <p:cNvPr id="16" name="Picture 15">
            <a:extLst>
              <a:ext uri="{FF2B5EF4-FFF2-40B4-BE49-F238E27FC236}">
                <a16:creationId xmlns:a16="http://schemas.microsoft.com/office/drawing/2014/main" id="{A0D48170-3DB5-61B2-5F2E-869EFBABD6F4}"/>
              </a:ext>
            </a:extLst>
          </p:cNvPr>
          <p:cNvPicPr>
            <a:picLocks noChangeAspect="1"/>
          </p:cNvPicPr>
          <p:nvPr/>
        </p:nvPicPr>
        <p:blipFill>
          <a:blip r:embed="rId6"/>
          <a:stretch>
            <a:fillRect/>
          </a:stretch>
        </p:blipFill>
        <p:spPr>
          <a:xfrm>
            <a:off x="8544901" y="9054399"/>
            <a:ext cx="1011132" cy="1024437"/>
          </a:xfrm>
          <a:prstGeom prst="rect">
            <a:avLst/>
          </a:prstGeom>
        </p:spPr>
      </p:pic>
      <p:sp>
        <p:nvSpPr>
          <p:cNvPr id="10" name="TextBox 9">
            <a:extLst>
              <a:ext uri="{FF2B5EF4-FFF2-40B4-BE49-F238E27FC236}">
                <a16:creationId xmlns:a16="http://schemas.microsoft.com/office/drawing/2014/main" id="{883758A6-814C-08E2-E084-90DE34C4A6BC}"/>
              </a:ext>
            </a:extLst>
          </p:cNvPr>
          <p:cNvSpPr txBox="1"/>
          <p:nvPr/>
        </p:nvSpPr>
        <p:spPr>
          <a:xfrm>
            <a:off x="926769" y="1599029"/>
            <a:ext cx="6997672" cy="6986528"/>
          </a:xfrm>
          <a:prstGeom prst="rect">
            <a:avLst/>
          </a:prstGeom>
          <a:noFill/>
        </p:spPr>
        <p:txBody>
          <a:bodyPr wrap="square" rtlCol="0">
            <a:spAutoFit/>
          </a:bodyPr>
          <a:lstStyle/>
          <a:p>
            <a:r>
              <a:rPr lang="en-PH" sz="3200" b="1" dirty="0">
                <a:solidFill>
                  <a:srgbClr val="63B161"/>
                </a:solidFill>
                <a:effectLst/>
                <a:latin typeface="Advent Sans Logo" panose="020B0502040504020204" pitchFamily="34" charset="0"/>
                <a:ea typeface="Advent Sans Logo" panose="020B0502040504020204" pitchFamily="34" charset="0"/>
                <a:cs typeface="Advent Sans Logo" panose="020B0502040504020204" pitchFamily="34" charset="0"/>
              </a:rPr>
              <a:t>4. </a:t>
            </a:r>
            <a:r>
              <a:rPr lang="en-PH" sz="3200" b="1" i="1" dirty="0">
                <a:solidFill>
                  <a:srgbClr val="63B161"/>
                </a:solidFill>
                <a:effectLst/>
                <a:latin typeface="Advent Sans Logo" panose="020B0502040504020204" pitchFamily="34" charset="0"/>
                <a:ea typeface="Advent Sans Logo" panose="020B0502040504020204" pitchFamily="34" charset="0"/>
                <a:cs typeface="Advent Sans Logo" panose="020B0502040504020204" pitchFamily="34" charset="0"/>
              </a:rPr>
              <a:t>Assistance at Communion Service</a:t>
            </a:r>
            <a:r>
              <a:rPr lang="en-PH" sz="3200" dirty="0">
                <a:solidFill>
                  <a:srgbClr val="000000"/>
                </a:solidFill>
                <a:effectLst/>
                <a:latin typeface="Advent Sans Logo" panose="020B0502040504020204" pitchFamily="34" charset="0"/>
                <a:ea typeface="Advent Sans Logo" panose="020B0502040504020204" pitchFamily="34" charset="0"/>
                <a:cs typeface="Advent Sans Logo" panose="020B0502040504020204" pitchFamily="34" charset="0"/>
              </a:rPr>
              <a:t>— At the service of foot-washing, the deacons or deaconesses provide everything needed, such as towels, basins, water, and buckets. After the service they see that the utensils and</a:t>
            </a:r>
          </a:p>
          <a:p>
            <a:r>
              <a:rPr lang="en-PH" sz="3200" dirty="0">
                <a:solidFill>
                  <a:srgbClr val="000000"/>
                </a:solidFill>
                <a:effectLst/>
                <a:latin typeface="Advent Sans Logo" panose="020B0502040504020204" pitchFamily="34" charset="0"/>
                <a:ea typeface="Advent Sans Logo" panose="020B0502040504020204" pitchFamily="34" charset="0"/>
                <a:cs typeface="Advent Sans Logo" panose="020B0502040504020204" pitchFamily="34" charset="0"/>
              </a:rPr>
              <a:t>linen are washed and properly stored.</a:t>
            </a:r>
          </a:p>
          <a:p>
            <a:r>
              <a:rPr lang="en-PH" sz="3200" dirty="0">
                <a:solidFill>
                  <a:srgbClr val="63B161"/>
                </a:solidFill>
                <a:effectLst/>
                <a:latin typeface="Advent Sans Logo" panose="020B0502040504020204" pitchFamily="34" charset="0"/>
                <a:ea typeface="Advent Sans Logo" panose="020B0502040504020204" pitchFamily="34" charset="0"/>
                <a:cs typeface="Advent Sans Logo" panose="020B0502040504020204" pitchFamily="34" charset="0"/>
              </a:rPr>
              <a:t>Remaining bread and wine should not be consumed, but disposed of in a respectful manner by deacons and deaconesses following the Lord’s Supper.</a:t>
            </a:r>
          </a:p>
        </p:txBody>
      </p:sp>
      <p:sp>
        <p:nvSpPr>
          <p:cNvPr id="17" name="TextBox 16">
            <a:extLst>
              <a:ext uri="{FF2B5EF4-FFF2-40B4-BE49-F238E27FC236}">
                <a16:creationId xmlns:a16="http://schemas.microsoft.com/office/drawing/2014/main" id="{ACD7AD61-36CE-C078-D937-14047773113C}"/>
              </a:ext>
            </a:extLst>
          </p:cNvPr>
          <p:cNvSpPr txBox="1"/>
          <p:nvPr/>
        </p:nvSpPr>
        <p:spPr>
          <a:xfrm>
            <a:off x="8845415" y="1638300"/>
            <a:ext cx="6351918" cy="7478970"/>
          </a:xfrm>
          <a:prstGeom prst="rect">
            <a:avLst/>
          </a:prstGeom>
          <a:noFill/>
        </p:spPr>
        <p:txBody>
          <a:bodyPr wrap="square">
            <a:spAutoFit/>
          </a:bodyPr>
          <a:lstStyle/>
          <a:p>
            <a:r>
              <a:rPr lang="en-PH" sz="3200" b="1" dirty="0">
                <a:solidFill>
                  <a:srgbClr val="63B161"/>
                </a:solidFill>
                <a:effectLst/>
                <a:latin typeface="Advent Sans Logo" panose="020B0502040504020204" pitchFamily="34" charset="0"/>
                <a:ea typeface="Advent Sans Logo" panose="020B0502040504020204" pitchFamily="34" charset="0"/>
                <a:cs typeface="Advent Sans Logo" panose="020B0502040504020204" pitchFamily="34" charset="0"/>
              </a:rPr>
              <a:t>4. </a:t>
            </a:r>
            <a:r>
              <a:rPr lang="en-PH" sz="3200" b="1" i="1" dirty="0">
                <a:solidFill>
                  <a:srgbClr val="63B161"/>
                </a:solidFill>
                <a:effectLst/>
                <a:latin typeface="Advent Sans Logo" panose="020B0502040504020204" pitchFamily="34" charset="0"/>
                <a:ea typeface="Advent Sans Logo" panose="020B0502040504020204" pitchFamily="34" charset="0"/>
                <a:cs typeface="Advent Sans Logo" panose="020B0502040504020204" pitchFamily="34" charset="0"/>
              </a:rPr>
              <a:t>Arrangements for the Communion Service</a:t>
            </a:r>
            <a:r>
              <a:rPr lang="en-PH" sz="3200" dirty="0">
                <a:solidFill>
                  <a:srgbClr val="000000"/>
                </a:solidFill>
                <a:effectLst/>
                <a:latin typeface="Advent Sans Logo" panose="020B0502040504020204" pitchFamily="34" charset="0"/>
                <a:ea typeface="Advent Sans Logo" panose="020B0502040504020204" pitchFamily="34" charset="0"/>
                <a:cs typeface="Advent Sans Logo" panose="020B0502040504020204" pitchFamily="34" charset="0"/>
              </a:rPr>
              <a:t>—(See pp. 136-137.)</a:t>
            </a:r>
          </a:p>
          <a:p>
            <a:r>
              <a:rPr lang="en-PH" sz="3200" dirty="0">
                <a:solidFill>
                  <a:srgbClr val="000000"/>
                </a:solidFill>
                <a:effectLst/>
                <a:latin typeface="Advent Sans Logo" panose="020B0502040504020204" pitchFamily="34" charset="0"/>
                <a:ea typeface="Advent Sans Logo" panose="020B0502040504020204" pitchFamily="34" charset="0"/>
                <a:cs typeface="Advent Sans Logo" panose="020B0502040504020204" pitchFamily="34" charset="0"/>
              </a:rPr>
              <a:t>Before the communion service begins, </a:t>
            </a:r>
            <a:r>
              <a:rPr lang="en-PH" sz="3200" dirty="0">
                <a:solidFill>
                  <a:srgbClr val="63B161"/>
                </a:solidFill>
                <a:effectLst/>
                <a:latin typeface="Advent Sans Logo" panose="020B0502040504020204" pitchFamily="34" charset="0"/>
                <a:ea typeface="Advent Sans Logo" panose="020B0502040504020204" pitchFamily="34" charset="0"/>
                <a:cs typeface="Advent Sans Logo" panose="020B0502040504020204" pitchFamily="34" charset="0"/>
              </a:rPr>
              <a:t>deaconesses</a:t>
            </a:r>
            <a:r>
              <a:rPr lang="en-PH" sz="3200" dirty="0">
                <a:solidFill>
                  <a:srgbClr val="000000"/>
                </a:solidFill>
                <a:effectLst/>
                <a:latin typeface="Advent Sans Logo" panose="020B0502040504020204" pitchFamily="34" charset="0"/>
                <a:ea typeface="Advent Sans Logo" panose="020B0502040504020204" pitchFamily="34" charset="0"/>
                <a:cs typeface="Advent Sans Logo" panose="020B0502040504020204" pitchFamily="34" charset="0"/>
              </a:rPr>
              <a:t> set the communion table, including preparing the bread and wine, pouring the wine, placing the</a:t>
            </a:r>
          </a:p>
          <a:p>
            <a:r>
              <a:rPr lang="en-PH" sz="3200" dirty="0">
                <a:solidFill>
                  <a:srgbClr val="000000"/>
                </a:solidFill>
                <a:effectLst/>
                <a:latin typeface="Advent Sans Logo" panose="020B0502040504020204" pitchFamily="34" charset="0"/>
                <a:ea typeface="Advent Sans Logo" panose="020B0502040504020204" pitchFamily="34" charset="0"/>
                <a:cs typeface="Advent Sans Logo" panose="020B0502040504020204" pitchFamily="34" charset="0"/>
              </a:rPr>
              <a:t>plates of unleavened bread, and covering the table with the linen provided for that purpose.</a:t>
            </a:r>
          </a:p>
          <a:p>
            <a:r>
              <a:rPr lang="en-PH" sz="3200" dirty="0">
                <a:solidFill>
                  <a:srgbClr val="63B161"/>
                </a:solidFill>
                <a:effectLst/>
                <a:latin typeface="Advent Sans Logo" panose="020B0502040504020204" pitchFamily="34" charset="0"/>
                <a:ea typeface="Advent Sans Logo" panose="020B0502040504020204" pitchFamily="34" charset="0"/>
                <a:cs typeface="Advent Sans Logo" panose="020B0502040504020204" pitchFamily="34" charset="0"/>
              </a:rPr>
              <a:t>Deaconesses</a:t>
            </a:r>
            <a:r>
              <a:rPr lang="en-PH" sz="3200" dirty="0">
                <a:solidFill>
                  <a:srgbClr val="000000"/>
                </a:solidFill>
                <a:effectLst/>
                <a:latin typeface="Advent Sans Logo" panose="020B0502040504020204" pitchFamily="34" charset="0"/>
                <a:ea typeface="Advent Sans Logo" panose="020B0502040504020204" pitchFamily="34" charset="0"/>
                <a:cs typeface="Advent Sans Logo" panose="020B0502040504020204" pitchFamily="34" charset="0"/>
              </a:rPr>
              <a:t> assist in the service of foot-washing, giving special aid to women visitors and new members.</a:t>
            </a:r>
          </a:p>
        </p:txBody>
      </p:sp>
      <p:sp>
        <p:nvSpPr>
          <p:cNvPr id="12" name="TextBox 12">
            <a:extLst>
              <a:ext uri="{FF2B5EF4-FFF2-40B4-BE49-F238E27FC236}">
                <a16:creationId xmlns:a16="http://schemas.microsoft.com/office/drawing/2014/main" id="{4DF70CE9-1C09-3DC1-FB03-4B69A7DC329C}"/>
              </a:ext>
            </a:extLst>
          </p:cNvPr>
          <p:cNvSpPr txBox="1"/>
          <p:nvPr/>
        </p:nvSpPr>
        <p:spPr>
          <a:xfrm>
            <a:off x="2057400" y="266700"/>
            <a:ext cx="12268197" cy="1354217"/>
          </a:xfrm>
          <a:prstGeom prst="rect">
            <a:avLst/>
          </a:prstGeom>
        </p:spPr>
        <p:txBody>
          <a:bodyPr wrap="square" lIns="0" tIns="0" rIns="0" bIns="0" rtlCol="0" anchor="t">
            <a:spAutoFit/>
          </a:bodyPr>
          <a:lstStyle/>
          <a:p>
            <a:pPr algn="ctr"/>
            <a:r>
              <a:rPr lang="en-US" sz="8800" spc="334" dirty="0">
                <a:solidFill>
                  <a:srgbClr val="31403D"/>
                </a:solidFill>
                <a:latin typeface="Brans-DemiBold"/>
                <a:ea typeface="Brans-DemiBold"/>
                <a:cs typeface="Brans-DemiBold"/>
                <a:sym typeface="Brans-DemiBold"/>
              </a:rPr>
              <a:t>Duties</a:t>
            </a:r>
          </a:p>
        </p:txBody>
      </p:sp>
    </p:spTree>
    <p:extLst>
      <p:ext uri="{BB962C8B-B14F-4D97-AF65-F5344CB8AC3E}">
        <p14:creationId xmlns:p14="http://schemas.microsoft.com/office/powerpoint/2010/main" val="17679575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9775493" y="9307308"/>
            <a:ext cx="5421843" cy="518622"/>
            <a:chOff x="0" y="0"/>
            <a:chExt cx="1427975" cy="136592"/>
          </a:xfrm>
        </p:grpSpPr>
        <p:sp>
          <p:nvSpPr>
            <p:cNvPr id="7" name="Freeform 7"/>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CLPM CHURCH  OFFICERS’ ORIENTATIONS</a:t>
              </a:r>
            </a:p>
          </p:txBody>
        </p:sp>
      </p:grpSp>
      <p:sp>
        <p:nvSpPr>
          <p:cNvPr id="9" name="AutoShape 9"/>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4" name="TextBox 12">
            <a:extLst>
              <a:ext uri="{FF2B5EF4-FFF2-40B4-BE49-F238E27FC236}">
                <a16:creationId xmlns:a16="http://schemas.microsoft.com/office/drawing/2014/main" id="{782FC496-D8C0-D194-7806-716000F681F1}"/>
              </a:ext>
            </a:extLst>
          </p:cNvPr>
          <p:cNvSpPr txBox="1"/>
          <p:nvPr/>
        </p:nvSpPr>
        <p:spPr>
          <a:xfrm>
            <a:off x="2057400" y="512683"/>
            <a:ext cx="12268197" cy="1354217"/>
          </a:xfrm>
          <a:prstGeom prst="rect">
            <a:avLst/>
          </a:prstGeom>
        </p:spPr>
        <p:txBody>
          <a:bodyPr wrap="square" lIns="0" tIns="0" rIns="0" bIns="0" rtlCol="0" anchor="t">
            <a:spAutoFit/>
          </a:bodyPr>
          <a:lstStyle/>
          <a:p>
            <a:pPr algn="ctr"/>
            <a:r>
              <a:rPr lang="en-US" sz="8800" spc="334" dirty="0">
                <a:solidFill>
                  <a:srgbClr val="31403D"/>
                </a:solidFill>
                <a:latin typeface="Brans-DemiBold"/>
                <a:ea typeface="Brans-DemiBold"/>
                <a:cs typeface="Brans-DemiBold"/>
                <a:sym typeface="Brans-DemiBold"/>
              </a:rPr>
              <a:t>Duties</a:t>
            </a:r>
          </a:p>
        </p:txBody>
      </p:sp>
      <p:pic>
        <p:nvPicPr>
          <p:cNvPr id="16" name="Picture 15">
            <a:extLst>
              <a:ext uri="{FF2B5EF4-FFF2-40B4-BE49-F238E27FC236}">
                <a16:creationId xmlns:a16="http://schemas.microsoft.com/office/drawing/2014/main" id="{A0D48170-3DB5-61B2-5F2E-869EFBABD6F4}"/>
              </a:ext>
            </a:extLst>
          </p:cNvPr>
          <p:cNvPicPr>
            <a:picLocks noChangeAspect="1"/>
          </p:cNvPicPr>
          <p:nvPr/>
        </p:nvPicPr>
        <p:blipFill>
          <a:blip r:embed="rId6"/>
          <a:stretch>
            <a:fillRect/>
          </a:stretch>
        </p:blipFill>
        <p:spPr>
          <a:xfrm>
            <a:off x="8544901" y="9054399"/>
            <a:ext cx="1011132" cy="1024437"/>
          </a:xfrm>
          <a:prstGeom prst="rect">
            <a:avLst/>
          </a:prstGeom>
        </p:spPr>
      </p:pic>
      <p:sp>
        <p:nvSpPr>
          <p:cNvPr id="15" name="TextBox 14">
            <a:extLst>
              <a:ext uri="{FF2B5EF4-FFF2-40B4-BE49-F238E27FC236}">
                <a16:creationId xmlns:a16="http://schemas.microsoft.com/office/drawing/2014/main" id="{E711CE14-A46C-1177-615B-703971E1F1E7}"/>
              </a:ext>
            </a:extLst>
          </p:cNvPr>
          <p:cNvSpPr txBox="1"/>
          <p:nvPr/>
        </p:nvSpPr>
        <p:spPr>
          <a:xfrm>
            <a:off x="1524000" y="2174068"/>
            <a:ext cx="13266447" cy="3539430"/>
          </a:xfrm>
          <a:prstGeom prst="rect">
            <a:avLst/>
          </a:prstGeom>
          <a:noFill/>
        </p:spPr>
        <p:txBody>
          <a:bodyPr wrap="square">
            <a:spAutoFit/>
          </a:bodyPr>
          <a:lstStyle/>
          <a:p>
            <a:r>
              <a:rPr lang="en-PH" sz="3200" b="1" dirty="0">
                <a:solidFill>
                  <a:srgbClr val="63B161"/>
                </a:solidFill>
                <a:effectLst/>
                <a:latin typeface="Advent Sans Logo" panose="020B0502040504020204" pitchFamily="34" charset="0"/>
                <a:ea typeface="Advent Sans Logo" panose="020B0502040504020204" pitchFamily="34" charset="0"/>
                <a:cs typeface="Advent Sans Logo" panose="020B0502040504020204" pitchFamily="34" charset="0"/>
              </a:rPr>
              <a:t>5. </a:t>
            </a:r>
            <a:r>
              <a:rPr lang="en-PH" sz="3200" b="1" i="1" dirty="0">
                <a:solidFill>
                  <a:srgbClr val="63B161"/>
                </a:solidFill>
                <a:effectLst/>
                <a:latin typeface="Advent Sans Logo" panose="020B0502040504020204" pitchFamily="34" charset="0"/>
                <a:ea typeface="Advent Sans Logo" panose="020B0502040504020204" pitchFamily="34" charset="0"/>
                <a:cs typeface="Advent Sans Logo" panose="020B0502040504020204" pitchFamily="34" charset="0"/>
              </a:rPr>
              <a:t>Care of the Sick and Aiding the Poor and Unfortunate</a:t>
            </a:r>
            <a:r>
              <a:rPr lang="en-PH" sz="3200" dirty="0">
                <a:solidFill>
                  <a:srgbClr val="000000"/>
                </a:solidFill>
                <a:effectLst/>
                <a:latin typeface="Advent Sans Logo" panose="020B0502040504020204" pitchFamily="34" charset="0"/>
                <a:ea typeface="Advent Sans Logo" panose="020B0502040504020204" pitchFamily="34" charset="0"/>
                <a:cs typeface="Advent Sans Logo" panose="020B0502040504020204" pitchFamily="34" charset="0"/>
              </a:rPr>
              <a:t>—Deacons and deaconesses are charged with assisting the sick, poor, and unfortunate and should keep the church informed of their needs and enlist the support of members. Money should be provided for this work from the fund for the poor and needy. The treasurer, on recommendation from the board, will pass over to the deacons or deaconesses whatever may be needed for use in needy cases.</a:t>
            </a:r>
          </a:p>
        </p:txBody>
      </p:sp>
      <p:sp>
        <p:nvSpPr>
          <p:cNvPr id="11" name="TextBox 10">
            <a:extLst>
              <a:ext uri="{FF2B5EF4-FFF2-40B4-BE49-F238E27FC236}">
                <a16:creationId xmlns:a16="http://schemas.microsoft.com/office/drawing/2014/main" id="{41BE2A08-3286-1C54-68E7-F03B4AE6A908}"/>
              </a:ext>
            </a:extLst>
          </p:cNvPr>
          <p:cNvSpPr txBox="1"/>
          <p:nvPr/>
        </p:nvSpPr>
        <p:spPr>
          <a:xfrm>
            <a:off x="1585221" y="6045375"/>
            <a:ext cx="13273776" cy="2062103"/>
          </a:xfrm>
          <a:prstGeom prst="rect">
            <a:avLst/>
          </a:prstGeom>
          <a:noFill/>
        </p:spPr>
        <p:txBody>
          <a:bodyPr wrap="square">
            <a:spAutoFit/>
          </a:bodyPr>
          <a:lstStyle/>
          <a:p>
            <a:r>
              <a:rPr lang="en-PH" sz="3200" b="1" dirty="0">
                <a:solidFill>
                  <a:srgbClr val="63B161"/>
                </a:solidFill>
                <a:effectLst/>
                <a:latin typeface="Advent Sans Logo" panose="020B0502040504020204" pitchFamily="34" charset="0"/>
                <a:ea typeface="Advent Sans Logo" panose="020B0502040504020204" pitchFamily="34" charset="0"/>
                <a:cs typeface="Advent Sans Logo" panose="020B0502040504020204" pitchFamily="34" charset="0"/>
              </a:rPr>
              <a:t>6. </a:t>
            </a:r>
            <a:r>
              <a:rPr lang="en-PH" sz="3200" b="1" i="1" dirty="0">
                <a:solidFill>
                  <a:srgbClr val="63B161"/>
                </a:solidFill>
                <a:effectLst/>
                <a:latin typeface="Advent Sans Logo" panose="020B0502040504020204" pitchFamily="34" charset="0"/>
                <a:ea typeface="Advent Sans Logo" panose="020B0502040504020204" pitchFamily="34" charset="0"/>
                <a:cs typeface="Advent Sans Logo" panose="020B0502040504020204" pitchFamily="34" charset="0"/>
              </a:rPr>
              <a:t>Care and Maintenance of Property</a:t>
            </a:r>
            <a:r>
              <a:rPr lang="en-PH" sz="3200" dirty="0">
                <a:solidFill>
                  <a:srgbClr val="000000"/>
                </a:solidFill>
                <a:effectLst/>
                <a:latin typeface="Advent Sans Logo" panose="020B0502040504020204" pitchFamily="34" charset="0"/>
                <a:ea typeface="Advent Sans Logo" panose="020B0502040504020204" pitchFamily="34" charset="0"/>
                <a:cs typeface="Advent Sans Logo" panose="020B0502040504020204" pitchFamily="34" charset="0"/>
              </a:rPr>
              <a:t>—In churches where the</a:t>
            </a:r>
          </a:p>
          <a:p>
            <a:r>
              <a:rPr lang="en-PH" sz="3200" dirty="0">
                <a:solidFill>
                  <a:srgbClr val="000000"/>
                </a:solidFill>
                <a:effectLst/>
                <a:latin typeface="Advent Sans Logo" panose="020B0502040504020204" pitchFamily="34" charset="0"/>
                <a:ea typeface="Advent Sans Logo" panose="020B0502040504020204" pitchFamily="34" charset="0"/>
                <a:cs typeface="Advent Sans Logo" panose="020B0502040504020204" pitchFamily="34" charset="0"/>
              </a:rPr>
              <a:t>responsibility for the care and maintenance of church property is not assigned to a building committee, deacons and deaconesses have this responsibility. (See Notes, #4, pp. 186-187.)</a:t>
            </a:r>
          </a:p>
        </p:txBody>
      </p:sp>
    </p:spTree>
    <p:extLst>
      <p:ext uri="{BB962C8B-B14F-4D97-AF65-F5344CB8AC3E}">
        <p14:creationId xmlns:p14="http://schemas.microsoft.com/office/powerpoint/2010/main" val="34462515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9775493" y="9307308"/>
            <a:ext cx="5421843" cy="518622"/>
            <a:chOff x="0" y="0"/>
            <a:chExt cx="1427975" cy="136592"/>
          </a:xfrm>
        </p:grpSpPr>
        <p:sp>
          <p:nvSpPr>
            <p:cNvPr id="7" name="Freeform 7"/>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CLPM CHURCH  OFFICERS’ ORIENTATIONS</a:t>
              </a:r>
            </a:p>
          </p:txBody>
        </p:sp>
      </p:grpSp>
      <p:sp>
        <p:nvSpPr>
          <p:cNvPr id="9" name="AutoShape 9"/>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4" name="TextBox 12">
            <a:extLst>
              <a:ext uri="{FF2B5EF4-FFF2-40B4-BE49-F238E27FC236}">
                <a16:creationId xmlns:a16="http://schemas.microsoft.com/office/drawing/2014/main" id="{782FC496-D8C0-D194-7806-716000F681F1}"/>
              </a:ext>
            </a:extLst>
          </p:cNvPr>
          <p:cNvSpPr txBox="1"/>
          <p:nvPr/>
        </p:nvSpPr>
        <p:spPr>
          <a:xfrm>
            <a:off x="2057400" y="763171"/>
            <a:ext cx="12268197" cy="1354217"/>
          </a:xfrm>
          <a:prstGeom prst="rect">
            <a:avLst/>
          </a:prstGeom>
        </p:spPr>
        <p:txBody>
          <a:bodyPr wrap="square" lIns="0" tIns="0" rIns="0" bIns="0" rtlCol="0" anchor="t">
            <a:spAutoFit/>
          </a:bodyPr>
          <a:lstStyle/>
          <a:p>
            <a:pPr algn="ctr"/>
            <a:r>
              <a:rPr lang="en-US" sz="8800" spc="334" dirty="0">
                <a:solidFill>
                  <a:srgbClr val="31403D"/>
                </a:solidFill>
                <a:latin typeface="Brans-DemiBold"/>
                <a:ea typeface="Brans-DemiBold"/>
                <a:cs typeface="Brans-DemiBold"/>
                <a:sym typeface="Brans-DemiBold"/>
              </a:rPr>
              <a:t>Time Commitment</a:t>
            </a:r>
          </a:p>
        </p:txBody>
      </p:sp>
      <p:pic>
        <p:nvPicPr>
          <p:cNvPr id="16" name="Picture 15">
            <a:extLst>
              <a:ext uri="{FF2B5EF4-FFF2-40B4-BE49-F238E27FC236}">
                <a16:creationId xmlns:a16="http://schemas.microsoft.com/office/drawing/2014/main" id="{A0D48170-3DB5-61B2-5F2E-869EFBABD6F4}"/>
              </a:ext>
            </a:extLst>
          </p:cNvPr>
          <p:cNvPicPr>
            <a:picLocks noChangeAspect="1"/>
          </p:cNvPicPr>
          <p:nvPr/>
        </p:nvPicPr>
        <p:blipFill>
          <a:blip r:embed="rId6"/>
          <a:stretch>
            <a:fillRect/>
          </a:stretch>
        </p:blipFill>
        <p:spPr>
          <a:xfrm>
            <a:off x="8544901" y="9054399"/>
            <a:ext cx="1011132" cy="1024437"/>
          </a:xfrm>
          <a:prstGeom prst="rect">
            <a:avLst/>
          </a:prstGeom>
        </p:spPr>
      </p:pic>
      <p:sp>
        <p:nvSpPr>
          <p:cNvPr id="12" name="TextBox 11">
            <a:extLst>
              <a:ext uri="{FF2B5EF4-FFF2-40B4-BE49-F238E27FC236}">
                <a16:creationId xmlns:a16="http://schemas.microsoft.com/office/drawing/2014/main" id="{62D40594-2202-BE16-B0AA-11B98CA09CF1}"/>
              </a:ext>
            </a:extLst>
          </p:cNvPr>
          <p:cNvSpPr txBox="1"/>
          <p:nvPr/>
        </p:nvSpPr>
        <p:spPr>
          <a:xfrm>
            <a:off x="1751316" y="2659440"/>
            <a:ext cx="12879083" cy="1569660"/>
          </a:xfrm>
          <a:prstGeom prst="rect">
            <a:avLst/>
          </a:prstGeom>
          <a:noFill/>
        </p:spPr>
        <p:txBody>
          <a:bodyPr wrap="square">
            <a:spAutoFit/>
          </a:bodyPr>
          <a:lstStyle/>
          <a:p>
            <a:r>
              <a:rPr lang="en-PH" sz="3200" kern="0" dirty="0">
                <a:solidFill>
                  <a:srgbClr val="000000"/>
                </a:solidFill>
                <a:effectLst/>
                <a:latin typeface="Advent Sans Logo" panose="020B0502040504020204" pitchFamily="34" charset="0"/>
                <a:ea typeface="Advent Sans Logo" panose="020B0502040504020204" pitchFamily="34" charset="0"/>
                <a:cs typeface="Advent Sans Logo" panose="020B0502040504020204" pitchFamily="34" charset="0"/>
              </a:rPr>
              <a:t>Including Sabbath duty, most deacons and deaconesses will need to plan on two hours per week to carry out their duties. Another 1-2 hours a month are needed for visitation and special projects.</a:t>
            </a:r>
            <a:r>
              <a:rPr lang="en-PH" sz="3200" dirty="0">
                <a:effectLst/>
                <a:latin typeface="Advent Sans Logo" panose="020B0502040504020204" pitchFamily="34" charset="0"/>
                <a:ea typeface="Advent Sans Logo" panose="020B0502040504020204" pitchFamily="34" charset="0"/>
                <a:cs typeface="Advent Sans Logo" panose="020B0502040504020204" pitchFamily="34" charset="0"/>
              </a:rPr>
              <a:t> </a:t>
            </a:r>
            <a:endParaRPr lang="en-US" sz="3200" dirty="0">
              <a:latin typeface="Advent Sans Logo" panose="020B0502040504020204" pitchFamily="34" charset="0"/>
              <a:ea typeface="Advent Sans Logo" panose="020B0502040504020204" pitchFamily="34" charset="0"/>
              <a:cs typeface="Advent Sans Logo" panose="020B0502040504020204" pitchFamily="34" charset="0"/>
            </a:endParaRPr>
          </a:p>
        </p:txBody>
      </p:sp>
      <p:sp>
        <p:nvSpPr>
          <p:cNvPr id="17" name="TextBox 16">
            <a:extLst>
              <a:ext uri="{FF2B5EF4-FFF2-40B4-BE49-F238E27FC236}">
                <a16:creationId xmlns:a16="http://schemas.microsoft.com/office/drawing/2014/main" id="{40C3B151-CE27-10CF-3D02-3EDB9604DFAB}"/>
              </a:ext>
            </a:extLst>
          </p:cNvPr>
          <p:cNvSpPr txBox="1"/>
          <p:nvPr/>
        </p:nvSpPr>
        <p:spPr>
          <a:xfrm>
            <a:off x="1776716" y="4669189"/>
            <a:ext cx="12396484" cy="1569660"/>
          </a:xfrm>
          <a:prstGeom prst="rect">
            <a:avLst/>
          </a:prstGeom>
          <a:noFill/>
        </p:spPr>
        <p:txBody>
          <a:bodyPr wrap="square">
            <a:spAutoFit/>
          </a:bodyPr>
          <a:lstStyle/>
          <a:p>
            <a:r>
              <a:rPr lang="en-PH" sz="3200" kern="0" dirty="0">
                <a:solidFill>
                  <a:srgbClr val="000000"/>
                </a:solidFill>
                <a:effectLst/>
                <a:latin typeface="Advent Sans Logo" panose="020B0502040504020204" pitchFamily="34" charset="0"/>
                <a:ea typeface="Advent Sans Logo" panose="020B0502040504020204" pitchFamily="34" charset="0"/>
                <a:cs typeface="Advent Sans Logo" panose="020B0502040504020204" pitchFamily="34" charset="0"/>
              </a:rPr>
              <a:t>The head deacon &amp; deaconess are members of the Church Board and will participate regularly in the monthly meetings in order to give input and counsel regarding church matters.</a:t>
            </a:r>
            <a:endParaRPr lang="en-PH" sz="2800" kern="100" dirty="0">
              <a:effectLst/>
              <a:latin typeface="Advent Sans Logo" panose="020B0502040504020204" pitchFamily="34" charset="0"/>
              <a:ea typeface="Advent Sans Logo" panose="020B0502040504020204" pitchFamily="34" charset="0"/>
              <a:cs typeface="Advent Sans Logo" panose="020B0502040504020204" pitchFamily="34" charset="0"/>
            </a:endParaRPr>
          </a:p>
        </p:txBody>
      </p:sp>
    </p:spTree>
    <p:extLst>
      <p:ext uri="{BB962C8B-B14F-4D97-AF65-F5344CB8AC3E}">
        <p14:creationId xmlns:p14="http://schemas.microsoft.com/office/powerpoint/2010/main" val="30294194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975" y="6746876"/>
            <a:ext cx="16057932" cy="4396110"/>
          </a:xfrm>
          <a:custGeom>
            <a:avLst/>
            <a:gdLst/>
            <a:ahLst/>
            <a:cxnLst/>
            <a:rect l="l" t="t" r="r" b="b"/>
            <a:pathLst>
              <a:path w="16057932" h="4396110">
                <a:moveTo>
                  <a:pt x="0" y="0"/>
                </a:moveTo>
                <a:lnTo>
                  <a:pt x="16057932" y="0"/>
                </a:lnTo>
                <a:lnTo>
                  <a:pt x="16057932" y="4396110"/>
                </a:lnTo>
                <a:lnTo>
                  <a:pt x="0" y="4396110"/>
                </a:lnTo>
                <a:lnTo>
                  <a:pt x="0" y="0"/>
                </a:lnTo>
                <a:close/>
              </a:path>
            </a:pathLst>
          </a:custGeom>
          <a:blipFill>
            <a:blip r:embed="rId2">
              <a:alphaModFix amt="25000"/>
            </a:blip>
            <a:stretch>
              <a:fillRect t="-143365"/>
            </a:stretch>
          </a:blipFill>
        </p:spPr>
        <p:txBody>
          <a:bodyPr/>
          <a:lstStyle/>
          <a:p>
            <a:endParaRPr lang="en-US"/>
          </a:p>
        </p:txBody>
      </p:sp>
      <p:sp>
        <p:nvSpPr>
          <p:cNvPr id="3" name="Freeform 3"/>
          <p:cNvSpPr/>
          <p:nvPr/>
        </p:nvSpPr>
        <p:spPr>
          <a:xfrm>
            <a:off x="15671806" y="0"/>
            <a:ext cx="2616194" cy="10287000"/>
          </a:xfrm>
          <a:custGeom>
            <a:avLst/>
            <a:gdLst/>
            <a:ahLst/>
            <a:cxnLst/>
            <a:rect l="l" t="t" r="r" b="b"/>
            <a:pathLst>
              <a:path w="2616194" h="10287000">
                <a:moveTo>
                  <a:pt x="0" y="0"/>
                </a:moveTo>
                <a:lnTo>
                  <a:pt x="2616194" y="0"/>
                </a:lnTo>
                <a:lnTo>
                  <a:pt x="2616194" y="10287000"/>
                </a:lnTo>
                <a:lnTo>
                  <a:pt x="0" y="10287000"/>
                </a:lnTo>
                <a:lnTo>
                  <a:pt x="0" y="0"/>
                </a:lnTo>
                <a:close/>
              </a:path>
            </a:pathLst>
          </a:custGeom>
          <a:blipFill>
            <a:blip r:embed="rId3"/>
            <a:stretch>
              <a:fillRect l="-274701" t="-7576" r="-97419" b="-8790"/>
            </a:stretch>
          </a:blipFill>
        </p:spPr>
        <p:txBody>
          <a:bodyPr/>
          <a:lstStyle/>
          <a:p>
            <a:endParaRPr lang="en-US"/>
          </a:p>
        </p:txBody>
      </p:sp>
      <p:sp>
        <p:nvSpPr>
          <p:cNvPr id="4" name="Freeform 4"/>
          <p:cNvSpPr/>
          <p:nvPr/>
        </p:nvSpPr>
        <p:spPr>
          <a:xfrm>
            <a:off x="545975" y="8068111"/>
            <a:ext cx="3879630" cy="2997014"/>
          </a:xfrm>
          <a:custGeom>
            <a:avLst/>
            <a:gdLst/>
            <a:ahLst/>
            <a:cxnLst/>
            <a:rect l="l" t="t" r="r" b="b"/>
            <a:pathLst>
              <a:path w="3879630" h="2997014">
                <a:moveTo>
                  <a:pt x="0" y="0"/>
                </a:moveTo>
                <a:lnTo>
                  <a:pt x="3879630" y="0"/>
                </a:lnTo>
                <a:lnTo>
                  <a:pt x="3879630" y="2997015"/>
                </a:lnTo>
                <a:lnTo>
                  <a:pt x="0" y="2997015"/>
                </a:lnTo>
                <a:lnTo>
                  <a:pt x="0" y="0"/>
                </a:lnTo>
                <a:close/>
              </a:path>
            </a:pathLst>
          </a:custGeom>
          <a:blipFill>
            <a:blip r:embed="rId4">
              <a:alphaModFix amt="40000"/>
            </a:blip>
            <a:stretch>
              <a:fillRect/>
            </a:stretch>
          </a:blipFill>
        </p:spPr>
        <p:txBody>
          <a:bodyPr/>
          <a:lstStyle/>
          <a:p>
            <a:endParaRPr lang="en-US"/>
          </a:p>
        </p:txBody>
      </p:sp>
      <p:sp>
        <p:nvSpPr>
          <p:cNvPr id="5" name="Freeform 5"/>
          <p:cNvSpPr/>
          <p:nvPr/>
        </p:nvSpPr>
        <p:spPr>
          <a:xfrm>
            <a:off x="15864885" y="339322"/>
            <a:ext cx="2230037" cy="2230037"/>
          </a:xfrm>
          <a:custGeom>
            <a:avLst/>
            <a:gdLst/>
            <a:ahLst/>
            <a:cxnLst/>
            <a:rect l="l" t="t" r="r" b="b"/>
            <a:pathLst>
              <a:path w="2230037" h="2230037">
                <a:moveTo>
                  <a:pt x="0" y="0"/>
                </a:moveTo>
                <a:lnTo>
                  <a:pt x="2230037" y="0"/>
                </a:lnTo>
                <a:lnTo>
                  <a:pt x="2230037" y="2230037"/>
                </a:lnTo>
                <a:lnTo>
                  <a:pt x="0" y="2230037"/>
                </a:lnTo>
                <a:lnTo>
                  <a:pt x="0" y="0"/>
                </a:lnTo>
                <a:close/>
              </a:path>
            </a:pathLst>
          </a:custGeom>
          <a:blipFill>
            <a:blip r:embed="rId5"/>
            <a:stretch>
              <a:fillRect/>
            </a:stretch>
          </a:blipFill>
        </p:spPr>
        <p:txBody>
          <a:bodyPr/>
          <a:lstStyle/>
          <a:p>
            <a:endParaRPr lang="en-US"/>
          </a:p>
        </p:txBody>
      </p:sp>
      <p:grpSp>
        <p:nvGrpSpPr>
          <p:cNvPr id="6" name="Group 6"/>
          <p:cNvGrpSpPr/>
          <p:nvPr/>
        </p:nvGrpSpPr>
        <p:grpSpPr>
          <a:xfrm>
            <a:off x="9775493" y="9307308"/>
            <a:ext cx="5421843" cy="518622"/>
            <a:chOff x="0" y="0"/>
            <a:chExt cx="1427975" cy="136592"/>
          </a:xfrm>
        </p:grpSpPr>
        <p:sp>
          <p:nvSpPr>
            <p:cNvPr id="7" name="Freeform 7"/>
            <p:cNvSpPr/>
            <p:nvPr/>
          </p:nvSpPr>
          <p:spPr>
            <a:xfrm>
              <a:off x="0" y="0"/>
              <a:ext cx="1427975" cy="136592"/>
            </a:xfrm>
            <a:custGeom>
              <a:avLst/>
              <a:gdLst/>
              <a:ahLst/>
              <a:cxnLst/>
              <a:rect l="l" t="t" r="r" b="b"/>
              <a:pathLst>
                <a:path w="1427975" h="136592">
                  <a:moveTo>
                    <a:pt x="68296" y="0"/>
                  </a:moveTo>
                  <a:lnTo>
                    <a:pt x="1359679" y="0"/>
                  </a:lnTo>
                  <a:cubicBezTo>
                    <a:pt x="1377792" y="0"/>
                    <a:pt x="1395164" y="7195"/>
                    <a:pt x="1407972" y="20003"/>
                  </a:cubicBezTo>
                  <a:cubicBezTo>
                    <a:pt x="1420780" y="32811"/>
                    <a:pt x="1427975" y="50183"/>
                    <a:pt x="1427975" y="68296"/>
                  </a:cubicBezTo>
                  <a:lnTo>
                    <a:pt x="1427975" y="68296"/>
                  </a:lnTo>
                  <a:cubicBezTo>
                    <a:pt x="1427975" y="86409"/>
                    <a:pt x="1420780" y="103780"/>
                    <a:pt x="1407972" y="116588"/>
                  </a:cubicBezTo>
                  <a:cubicBezTo>
                    <a:pt x="1395164" y="129396"/>
                    <a:pt x="1377792" y="136592"/>
                    <a:pt x="1359679" y="136592"/>
                  </a:cubicBezTo>
                  <a:lnTo>
                    <a:pt x="68296" y="136592"/>
                  </a:lnTo>
                  <a:cubicBezTo>
                    <a:pt x="50183" y="136592"/>
                    <a:pt x="32811" y="129396"/>
                    <a:pt x="20003" y="116588"/>
                  </a:cubicBezTo>
                  <a:cubicBezTo>
                    <a:pt x="7195" y="103780"/>
                    <a:pt x="0" y="86409"/>
                    <a:pt x="0" y="68296"/>
                  </a:cubicBezTo>
                  <a:lnTo>
                    <a:pt x="0" y="68296"/>
                  </a:lnTo>
                  <a:cubicBezTo>
                    <a:pt x="0" y="50183"/>
                    <a:pt x="7195" y="32811"/>
                    <a:pt x="20003" y="20003"/>
                  </a:cubicBezTo>
                  <a:cubicBezTo>
                    <a:pt x="32811" y="7195"/>
                    <a:pt x="50183" y="0"/>
                    <a:pt x="68296" y="0"/>
                  </a:cubicBezTo>
                  <a:close/>
                </a:path>
              </a:pathLst>
            </a:custGeom>
            <a:solidFill>
              <a:srgbClr val="53655B"/>
            </a:solidFill>
          </p:spPr>
          <p:txBody>
            <a:bodyPr/>
            <a:lstStyle/>
            <a:p>
              <a:endParaRPr lang="en-US"/>
            </a:p>
          </p:txBody>
        </p:sp>
        <p:sp>
          <p:nvSpPr>
            <p:cNvPr id="8" name="TextBox 8"/>
            <p:cNvSpPr txBox="1"/>
            <p:nvPr/>
          </p:nvSpPr>
          <p:spPr>
            <a:xfrm>
              <a:off x="0" y="-9525"/>
              <a:ext cx="1427975" cy="146117"/>
            </a:xfrm>
            <a:prstGeom prst="rect">
              <a:avLst/>
            </a:prstGeom>
          </p:spPr>
          <p:txBody>
            <a:bodyPr lIns="50800" tIns="50800" rIns="50800" bIns="50800" rtlCol="0" anchor="ctr"/>
            <a:lstStyle/>
            <a:p>
              <a:pPr algn="ctr">
                <a:lnSpc>
                  <a:spcPts val="2340"/>
                </a:lnSpc>
              </a:pPr>
              <a:r>
                <a:rPr lang="en-US" sz="1800" b="1" dirty="0">
                  <a:solidFill>
                    <a:srgbClr val="EDEAD0"/>
                  </a:solidFill>
                  <a:latin typeface="Noto Sans Bold"/>
                  <a:ea typeface="Noto Sans Bold"/>
                  <a:cs typeface="Noto Sans Bold"/>
                  <a:sym typeface="Noto Sans Bold"/>
                </a:rPr>
                <a:t>CLPM CHURCH  OFFICERS’ ORIENTATIONS</a:t>
              </a:r>
            </a:p>
          </p:txBody>
        </p:sp>
      </p:grpSp>
      <p:sp>
        <p:nvSpPr>
          <p:cNvPr id="9" name="AutoShape 9"/>
          <p:cNvSpPr/>
          <p:nvPr/>
        </p:nvSpPr>
        <p:spPr>
          <a:xfrm>
            <a:off x="4634487" y="9566619"/>
            <a:ext cx="5278276" cy="0"/>
          </a:xfrm>
          <a:prstGeom prst="line">
            <a:avLst/>
          </a:prstGeom>
          <a:ln w="38100" cap="rnd">
            <a:solidFill>
              <a:srgbClr val="53655B"/>
            </a:solidFill>
            <a:prstDash val="solid"/>
            <a:headEnd type="none" w="sm" len="sm"/>
            <a:tailEnd type="none" w="sm" len="sm"/>
          </a:ln>
        </p:spPr>
        <p:txBody>
          <a:bodyPr/>
          <a:lstStyle/>
          <a:p>
            <a:endParaRPr lang="en-US"/>
          </a:p>
        </p:txBody>
      </p:sp>
      <p:sp>
        <p:nvSpPr>
          <p:cNvPr id="14" name="TextBox 12">
            <a:extLst>
              <a:ext uri="{FF2B5EF4-FFF2-40B4-BE49-F238E27FC236}">
                <a16:creationId xmlns:a16="http://schemas.microsoft.com/office/drawing/2014/main" id="{782FC496-D8C0-D194-7806-716000F681F1}"/>
              </a:ext>
            </a:extLst>
          </p:cNvPr>
          <p:cNvSpPr txBox="1"/>
          <p:nvPr/>
        </p:nvSpPr>
        <p:spPr>
          <a:xfrm>
            <a:off x="1905000" y="763171"/>
            <a:ext cx="12268197" cy="1354217"/>
          </a:xfrm>
          <a:prstGeom prst="rect">
            <a:avLst/>
          </a:prstGeom>
        </p:spPr>
        <p:txBody>
          <a:bodyPr wrap="square" lIns="0" tIns="0" rIns="0" bIns="0" rtlCol="0" anchor="t">
            <a:spAutoFit/>
          </a:bodyPr>
          <a:lstStyle/>
          <a:p>
            <a:pPr algn="ctr"/>
            <a:r>
              <a:rPr lang="en-US" sz="8800" spc="334" dirty="0">
                <a:solidFill>
                  <a:srgbClr val="31403D"/>
                </a:solidFill>
                <a:latin typeface="Brans-DemiBold"/>
                <a:ea typeface="Brans-DemiBold"/>
                <a:cs typeface="Brans-DemiBold"/>
                <a:sym typeface="Brans-DemiBold"/>
              </a:rPr>
              <a:t>Appropriate Spiritual Gifts</a:t>
            </a:r>
          </a:p>
        </p:txBody>
      </p:sp>
      <p:pic>
        <p:nvPicPr>
          <p:cNvPr id="16" name="Picture 15">
            <a:extLst>
              <a:ext uri="{FF2B5EF4-FFF2-40B4-BE49-F238E27FC236}">
                <a16:creationId xmlns:a16="http://schemas.microsoft.com/office/drawing/2014/main" id="{A0D48170-3DB5-61B2-5F2E-869EFBABD6F4}"/>
              </a:ext>
            </a:extLst>
          </p:cNvPr>
          <p:cNvPicPr>
            <a:picLocks noChangeAspect="1"/>
          </p:cNvPicPr>
          <p:nvPr/>
        </p:nvPicPr>
        <p:blipFill>
          <a:blip r:embed="rId6"/>
          <a:stretch>
            <a:fillRect/>
          </a:stretch>
        </p:blipFill>
        <p:spPr>
          <a:xfrm>
            <a:off x="8544901" y="9054399"/>
            <a:ext cx="1011132" cy="1024437"/>
          </a:xfrm>
          <a:prstGeom prst="rect">
            <a:avLst/>
          </a:prstGeom>
        </p:spPr>
      </p:pic>
      <p:sp>
        <p:nvSpPr>
          <p:cNvPr id="11" name="TextBox 10">
            <a:extLst>
              <a:ext uri="{FF2B5EF4-FFF2-40B4-BE49-F238E27FC236}">
                <a16:creationId xmlns:a16="http://schemas.microsoft.com/office/drawing/2014/main" id="{0F9405C5-1C03-6518-C43D-74AB0C560F54}"/>
              </a:ext>
            </a:extLst>
          </p:cNvPr>
          <p:cNvSpPr txBox="1"/>
          <p:nvPr/>
        </p:nvSpPr>
        <p:spPr>
          <a:xfrm>
            <a:off x="1725916" y="2376699"/>
            <a:ext cx="12904483" cy="1200329"/>
          </a:xfrm>
          <a:prstGeom prst="rect">
            <a:avLst/>
          </a:prstGeom>
          <a:noFill/>
        </p:spPr>
        <p:txBody>
          <a:bodyPr wrap="square">
            <a:spAutoFit/>
          </a:bodyPr>
          <a:lstStyle/>
          <a:p>
            <a:r>
              <a:rPr lang="en-PH" sz="3600" kern="0" dirty="0">
                <a:solidFill>
                  <a:srgbClr val="000000"/>
                </a:solidFill>
                <a:effectLst/>
                <a:latin typeface="Advent Sans Logo" panose="020B0502040504020204" pitchFamily="34" charset="0"/>
                <a:ea typeface="Advent Sans Logo" panose="020B0502040504020204" pitchFamily="34" charset="0"/>
                <a:cs typeface="Advent Sans Logo" panose="020B0502040504020204" pitchFamily="34" charset="0"/>
              </a:rPr>
              <a:t>Helps or Service. The ability to unselfishly meet the needs of others through practical help.</a:t>
            </a:r>
            <a:r>
              <a:rPr lang="en-PH" sz="3600" dirty="0">
                <a:effectLst/>
                <a:latin typeface="Advent Sans Logo" panose="020B0502040504020204" pitchFamily="34" charset="0"/>
                <a:ea typeface="Advent Sans Logo" panose="020B0502040504020204" pitchFamily="34" charset="0"/>
                <a:cs typeface="Advent Sans Logo" panose="020B0502040504020204" pitchFamily="34" charset="0"/>
              </a:rPr>
              <a:t> </a:t>
            </a:r>
            <a:endParaRPr lang="en-US" sz="3600" dirty="0">
              <a:latin typeface="Advent Sans Logo" panose="020B0502040504020204" pitchFamily="34" charset="0"/>
              <a:ea typeface="Advent Sans Logo" panose="020B0502040504020204" pitchFamily="34" charset="0"/>
              <a:cs typeface="Advent Sans Logo" panose="020B0502040504020204" pitchFamily="34" charset="0"/>
            </a:endParaRPr>
          </a:p>
        </p:txBody>
      </p:sp>
      <p:sp>
        <p:nvSpPr>
          <p:cNvPr id="15" name="TextBox 14">
            <a:extLst>
              <a:ext uri="{FF2B5EF4-FFF2-40B4-BE49-F238E27FC236}">
                <a16:creationId xmlns:a16="http://schemas.microsoft.com/office/drawing/2014/main" id="{AA2B5932-110D-793C-DD80-2ADD9E0D15E3}"/>
              </a:ext>
            </a:extLst>
          </p:cNvPr>
          <p:cNvSpPr txBox="1"/>
          <p:nvPr/>
        </p:nvSpPr>
        <p:spPr>
          <a:xfrm>
            <a:off x="2286000" y="3892143"/>
            <a:ext cx="11430000" cy="4375557"/>
          </a:xfrm>
          <a:prstGeom prst="rect">
            <a:avLst/>
          </a:prstGeom>
          <a:noFill/>
        </p:spPr>
        <p:txBody>
          <a:bodyPr wrap="square">
            <a:spAutoFit/>
          </a:bodyPr>
          <a:lstStyle/>
          <a:p>
            <a:pPr marL="342900" lvl="0" indent="-342900">
              <a:spcBef>
                <a:spcPts val="450"/>
              </a:spcBef>
              <a:buSzPts val="1000"/>
              <a:buFont typeface="Symbol" pitchFamily="2" charset="2"/>
              <a:buChar char=""/>
              <a:tabLst>
                <a:tab pos="457200" algn="l"/>
              </a:tabLst>
            </a:pPr>
            <a:r>
              <a:rPr lang="en-PH" sz="3000" b="1" kern="0" dirty="0">
                <a:solidFill>
                  <a:srgbClr val="000000"/>
                </a:solidFill>
                <a:effectLst/>
                <a:latin typeface="Advent Sans Logo" panose="020B0502040504020204" pitchFamily="34" charset="0"/>
                <a:ea typeface="Advent Sans Logo" panose="020B0502040504020204" pitchFamily="34" charset="0"/>
                <a:cs typeface="Advent Sans Logo" panose="020B0502040504020204" pitchFamily="34" charset="0"/>
              </a:rPr>
              <a:t>Administration.</a:t>
            </a:r>
            <a:r>
              <a:rPr lang="en-PH" sz="3000" kern="0" dirty="0">
                <a:solidFill>
                  <a:srgbClr val="000000"/>
                </a:solidFill>
                <a:effectLst/>
                <a:latin typeface="Advent Sans Logo" panose="020B0502040504020204" pitchFamily="34" charset="0"/>
                <a:ea typeface="Advent Sans Logo" panose="020B0502040504020204" pitchFamily="34" charset="0"/>
                <a:cs typeface="Advent Sans Logo" panose="020B0502040504020204" pitchFamily="34" charset="0"/>
              </a:rPr>
              <a:t> The ability to organize and manage, working with and through others to achieve goals.</a:t>
            </a:r>
            <a:endParaRPr lang="en-PH" sz="3000" kern="100" dirty="0">
              <a:solidFill>
                <a:srgbClr val="000000"/>
              </a:solidFill>
              <a:effectLst/>
              <a:latin typeface="Advent Sans Logo" panose="020B0502040504020204" pitchFamily="34" charset="0"/>
              <a:ea typeface="Advent Sans Logo" panose="020B0502040504020204" pitchFamily="34" charset="0"/>
              <a:cs typeface="Advent Sans Logo" panose="020B0502040504020204" pitchFamily="34" charset="0"/>
            </a:endParaRPr>
          </a:p>
          <a:p>
            <a:pPr marL="342900" lvl="0" indent="-342900">
              <a:spcBef>
                <a:spcPts val="450"/>
              </a:spcBef>
              <a:buSzPts val="1000"/>
              <a:buFont typeface="Symbol" pitchFamily="2" charset="2"/>
              <a:buChar char=""/>
              <a:tabLst>
                <a:tab pos="457200" algn="l"/>
              </a:tabLst>
            </a:pPr>
            <a:r>
              <a:rPr lang="en-PH" sz="3000" b="1" kern="0" dirty="0">
                <a:solidFill>
                  <a:srgbClr val="000000"/>
                </a:solidFill>
                <a:effectLst/>
                <a:latin typeface="Advent Sans Logo" panose="020B0502040504020204" pitchFamily="34" charset="0"/>
                <a:ea typeface="Advent Sans Logo" panose="020B0502040504020204" pitchFamily="34" charset="0"/>
                <a:cs typeface="Advent Sans Logo" panose="020B0502040504020204" pitchFamily="34" charset="0"/>
              </a:rPr>
              <a:t>Mercy.</a:t>
            </a:r>
            <a:r>
              <a:rPr lang="en-PH" sz="3000" kern="0" dirty="0">
                <a:solidFill>
                  <a:srgbClr val="000000"/>
                </a:solidFill>
                <a:effectLst/>
                <a:latin typeface="Advent Sans Logo" panose="020B0502040504020204" pitchFamily="34" charset="0"/>
                <a:ea typeface="Advent Sans Logo" panose="020B0502040504020204" pitchFamily="34" charset="0"/>
                <a:cs typeface="Advent Sans Logo" panose="020B0502040504020204" pitchFamily="34" charset="0"/>
              </a:rPr>
              <a:t> The capacity to feel sympathy with those in need and to manifest this sympathy in some practical way with a cheerful spirit.</a:t>
            </a:r>
            <a:endParaRPr lang="en-PH" sz="3000" kern="100" dirty="0">
              <a:solidFill>
                <a:srgbClr val="000000"/>
              </a:solidFill>
              <a:effectLst/>
              <a:latin typeface="Advent Sans Logo" panose="020B0502040504020204" pitchFamily="34" charset="0"/>
              <a:ea typeface="Advent Sans Logo" panose="020B0502040504020204" pitchFamily="34" charset="0"/>
              <a:cs typeface="Advent Sans Logo" panose="020B0502040504020204" pitchFamily="34" charset="0"/>
            </a:endParaRPr>
          </a:p>
          <a:p>
            <a:pPr marL="342900" lvl="0" indent="-342900">
              <a:spcBef>
                <a:spcPts val="450"/>
              </a:spcBef>
              <a:buSzPts val="1000"/>
              <a:buFont typeface="Symbol" pitchFamily="2" charset="2"/>
              <a:buChar char=""/>
              <a:tabLst>
                <a:tab pos="457200" algn="l"/>
              </a:tabLst>
            </a:pPr>
            <a:r>
              <a:rPr lang="en-PH" sz="3000" b="1" kern="0" dirty="0">
                <a:solidFill>
                  <a:srgbClr val="000000"/>
                </a:solidFill>
                <a:effectLst/>
                <a:latin typeface="Advent Sans Logo" panose="020B0502040504020204" pitchFamily="34" charset="0"/>
                <a:ea typeface="Advent Sans Logo" panose="020B0502040504020204" pitchFamily="34" charset="0"/>
                <a:cs typeface="Advent Sans Logo" panose="020B0502040504020204" pitchFamily="34" charset="0"/>
              </a:rPr>
              <a:t>Head Deacon/Deaconess will also manifest the gift of leadership.</a:t>
            </a:r>
            <a:r>
              <a:rPr lang="en-PH" sz="3000" kern="0" dirty="0">
                <a:solidFill>
                  <a:srgbClr val="000000"/>
                </a:solidFill>
                <a:effectLst/>
                <a:latin typeface="Advent Sans Logo" panose="020B0502040504020204" pitchFamily="34" charset="0"/>
                <a:ea typeface="Advent Sans Logo" panose="020B0502040504020204" pitchFamily="34" charset="0"/>
                <a:cs typeface="Advent Sans Logo" panose="020B0502040504020204" pitchFamily="34" charset="0"/>
              </a:rPr>
              <a:t> The ability to help others set goals and communicate these goals to others. Deacons/Deaconesses will work harmoniously together.</a:t>
            </a:r>
            <a:endParaRPr lang="en-PH" sz="3000" kern="100" dirty="0">
              <a:solidFill>
                <a:srgbClr val="000000"/>
              </a:solidFill>
              <a:effectLst/>
              <a:latin typeface="Advent Sans Logo" panose="020B0502040504020204" pitchFamily="34" charset="0"/>
              <a:ea typeface="Advent Sans Logo" panose="020B0502040504020204" pitchFamily="34" charset="0"/>
              <a:cs typeface="Advent Sans Logo" panose="020B0502040504020204" pitchFamily="34" charset="0"/>
            </a:endParaRPr>
          </a:p>
        </p:txBody>
      </p:sp>
    </p:spTree>
    <p:extLst>
      <p:ext uri="{BB962C8B-B14F-4D97-AF65-F5344CB8AC3E}">
        <p14:creationId xmlns:p14="http://schemas.microsoft.com/office/powerpoint/2010/main" val="31587274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3594</TotalTime>
  <Words>1590</Words>
  <Application>Microsoft Macintosh PowerPoint</Application>
  <PresentationFormat>Custom</PresentationFormat>
  <Paragraphs>93</Paragraphs>
  <Slides>18</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18</vt:i4>
      </vt:variant>
    </vt:vector>
  </HeadingPairs>
  <TitlesOfParts>
    <vt:vector size="27" baseType="lpstr">
      <vt:lpstr>Calibri</vt:lpstr>
      <vt:lpstr>Noto Sans Bold</vt:lpstr>
      <vt:lpstr>Advent Sans Logo</vt:lpstr>
      <vt:lpstr>Avenir Next Medium</vt:lpstr>
      <vt:lpstr>Symbol</vt:lpstr>
      <vt:lpstr>Arial</vt:lpstr>
      <vt:lpstr>Brans-DemiBold</vt:lpstr>
      <vt:lpstr>Avenir Next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CLPM Pastors' On-Boarding Bootcamp</dc:title>
  <cp:lastModifiedBy>Microsoft Office User</cp:lastModifiedBy>
  <cp:revision>126</cp:revision>
  <dcterms:created xsi:type="dcterms:W3CDTF">2006-08-16T00:00:00Z</dcterms:created>
  <dcterms:modified xsi:type="dcterms:W3CDTF">2026-01-17T14:18:06Z</dcterms:modified>
  <dc:identifier>DAG83DVdHAg</dc:identifier>
</cp:coreProperties>
</file>