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7" r:id="rId4"/>
    <p:sldId id="259" r:id="rId5"/>
    <p:sldId id="258" r:id="rId6"/>
    <p:sldId id="278" r:id="rId7"/>
    <p:sldId id="269" r:id="rId8"/>
    <p:sldId id="274" r:id="rId9"/>
    <p:sldId id="280" r:id="rId10"/>
    <p:sldId id="276" r:id="rId11"/>
    <p:sldId id="279" r:id="rId12"/>
    <p:sldId id="260" r:id="rId13"/>
    <p:sldId id="268" r:id="rId14"/>
    <p:sldId id="262" r:id="rId15"/>
    <p:sldId id="263" r:id="rId16"/>
    <p:sldId id="265" r:id="rId17"/>
  </p:sldIdLst>
  <p:sldSz cx="18288000" cy="10287000"/>
  <p:notesSz cx="6858000" cy="9144000"/>
  <p:embeddedFontLst>
    <p:embeddedFont>
      <p:font typeface="Brans-DemiBold" pitchFamily="2" charset="77"/>
      <p:regular r:id="rId18"/>
      <p:bold r:id="rId19"/>
    </p:embeddedFont>
    <p:embeddedFont>
      <p:font typeface="Noto Sans Bold" panose="020B0802040504020204" pitchFamily="34" charset="0"/>
      <p:regular r:id="rId20"/>
      <p:bold r:id="rId21"/>
      <p:italic r:id="rId22"/>
      <p:boldItalic r:id="rId23"/>
    </p:embeddedFont>
    <p:embeddedFont>
      <p:font typeface="Noto Serif" panose="02020600060500020200" pitchFamily="18" charset="0"/>
      <p:regular r:id="rId24"/>
      <p:bold r:id="rId25"/>
      <p:italic r:id="rId26"/>
      <p:boldItalic r:id="rId27"/>
    </p:embeddedFont>
    <p:embeddedFont>
      <p:font typeface="Open Sans Bold" pitchFamily="2"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799" autoAdjust="0"/>
    <p:restoredTop sz="94615" autoAdjust="0"/>
  </p:normalViewPr>
  <p:slideViewPr>
    <p:cSldViewPr>
      <p:cViewPr varScale="1">
        <p:scale>
          <a:sx n="57" d="100"/>
          <a:sy n="57" d="100"/>
        </p:scale>
        <p:origin x="184" y="6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3"/>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4"/>
            <a:stretch>
              <a:fillRect/>
            </a:stretch>
          </a:blipFill>
        </p:spPr>
        <p:txBody>
          <a:bodyPr/>
          <a:lstStyle/>
          <a:p>
            <a:endParaRPr lang="en-US"/>
          </a:p>
        </p:txBody>
      </p:sp>
      <p:sp>
        <p:nvSpPr>
          <p:cNvPr id="7" name="Freeform 7"/>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dirty="0">
                <a:solidFill>
                  <a:srgbClr val="EDEAD0"/>
                </a:solidFill>
                <a:latin typeface="Noto Sans Bold"/>
                <a:ea typeface="Noto Sans Bold"/>
                <a:cs typeface="Noto Sans Bold"/>
                <a:sym typeface="Noto Sans Bold"/>
              </a:rPr>
              <a:t>JANUARY 18, 2026</a:t>
            </a:r>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10" name="TextBox 10"/>
          <p:cNvSpPr txBox="1"/>
          <p:nvPr/>
        </p:nvSpPr>
        <p:spPr>
          <a:xfrm>
            <a:off x="4970042" y="4546152"/>
            <a:ext cx="7374358" cy="1718419"/>
          </a:xfrm>
          <a:prstGeom prst="rect">
            <a:avLst/>
          </a:prstGeom>
        </p:spPr>
        <p:txBody>
          <a:bodyPr wrap="square"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Department </a:t>
            </a:r>
          </a:p>
        </p:txBody>
      </p:sp>
      <p:sp>
        <p:nvSpPr>
          <p:cNvPr id="11" name="TextBox 11"/>
          <p:cNvSpPr txBox="1"/>
          <p:nvPr/>
        </p:nvSpPr>
        <p:spPr>
          <a:xfrm>
            <a:off x="4970042" y="2825696"/>
            <a:ext cx="7755358" cy="1780616"/>
          </a:xfrm>
          <a:prstGeom prst="rect">
            <a:avLst/>
          </a:prstGeom>
        </p:spPr>
        <p:txBody>
          <a:bodyPr wrap="square" lIns="0" tIns="0" rIns="0" bIns="0" rtlCol="0" anchor="t">
            <a:spAutoFit/>
          </a:bodyPr>
          <a:lstStyle/>
          <a:p>
            <a:pPr algn="l">
              <a:lnSpc>
                <a:spcPts val="15294"/>
              </a:lnSpc>
            </a:pPr>
            <a:r>
              <a:rPr lang="en-US" sz="11499" spc="287" dirty="0">
                <a:solidFill>
                  <a:srgbClr val="418D40"/>
                </a:solidFill>
                <a:latin typeface="Brans-DemiBold"/>
                <a:ea typeface="Brans-DemiBold"/>
                <a:cs typeface="Brans-DemiBold"/>
                <a:sym typeface="Brans-DemiBold"/>
              </a:rPr>
              <a:t>Communication</a:t>
            </a:r>
          </a:p>
        </p:txBody>
      </p:sp>
      <p:sp>
        <p:nvSpPr>
          <p:cNvPr id="12" name="TextBox 12"/>
          <p:cNvSpPr txBox="1"/>
          <p:nvPr/>
        </p:nvSpPr>
        <p:spPr>
          <a:xfrm>
            <a:off x="4970042" y="6104948"/>
            <a:ext cx="6396466" cy="1783176"/>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Orientation </a:t>
            </a:r>
          </a:p>
        </p:txBody>
      </p:sp>
      <p:sp>
        <p:nvSpPr>
          <p:cNvPr id="13" name="TextBox 13"/>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a:solidFill>
                  <a:srgbClr val="31403D"/>
                </a:solidFill>
                <a:latin typeface="Noto Sans Bold"/>
                <a:ea typeface="Noto Sans Bold"/>
                <a:cs typeface="Noto Sans Bold"/>
                <a:sym typeface="Noto Sans Bold"/>
              </a:rPr>
              <a:t>Central Luzon Provinces Mission</a:t>
            </a:r>
          </a:p>
          <a:p>
            <a:pPr algn="l">
              <a:lnSpc>
                <a:spcPts val="3249"/>
              </a:lnSpc>
            </a:pPr>
            <a:r>
              <a:rPr lang="en-US" sz="2499" b="1">
                <a:solidFill>
                  <a:srgbClr val="31403D"/>
                </a:solidFill>
                <a:latin typeface="Noto Sans Bold"/>
                <a:ea typeface="Noto Sans Bold"/>
                <a:cs typeface="Noto Sans Bold"/>
                <a:sym typeface="Noto Sans Bold"/>
              </a:rPr>
              <a:t>of the Seventh-day Adventists</a:t>
            </a:r>
          </a:p>
        </p:txBody>
      </p:sp>
      <p:pic>
        <p:nvPicPr>
          <p:cNvPr id="6" name="Picture 5">
            <a:extLst>
              <a:ext uri="{FF2B5EF4-FFF2-40B4-BE49-F238E27FC236}">
                <a16:creationId xmlns:a16="http://schemas.microsoft.com/office/drawing/2014/main" id="{93D361A8-98E0-2AE1-17D7-65A320C7DF2F}"/>
              </a:ext>
            </a:extLst>
          </p:cNvPr>
          <p:cNvPicPr>
            <a:picLocks noChangeAspect="1"/>
          </p:cNvPicPr>
          <p:nvPr/>
        </p:nvPicPr>
        <p:blipFill>
          <a:blip r:embed="rId6"/>
          <a:stretch>
            <a:fillRect/>
          </a:stretch>
        </p:blipFill>
        <p:spPr>
          <a:xfrm>
            <a:off x="1802642" y="1257300"/>
            <a:ext cx="1092958" cy="110735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271143"/>
            <a:ext cx="5421843" cy="554787"/>
            <a:chOff x="0" y="-9525"/>
            <a:chExt cx="1427975" cy="146117"/>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2CA83E3C-BB7E-4020-D16B-59171DC9969D}"/>
              </a:ext>
            </a:extLst>
          </p:cNvPr>
          <p:cNvPicPr>
            <a:picLocks noChangeAspect="1"/>
          </p:cNvPicPr>
          <p:nvPr/>
        </p:nvPicPr>
        <p:blipFill>
          <a:blip r:embed="rId8"/>
          <a:stretch>
            <a:fillRect/>
          </a:stretch>
        </p:blipFill>
        <p:spPr>
          <a:xfrm>
            <a:off x="8193176" y="8919890"/>
            <a:ext cx="1322479" cy="1339896"/>
          </a:xfrm>
          <a:prstGeom prst="rect">
            <a:avLst/>
          </a:prstGeom>
        </p:spPr>
      </p:pic>
      <p:sp>
        <p:nvSpPr>
          <p:cNvPr id="12" name="TextBox 11">
            <a:extLst>
              <a:ext uri="{FF2B5EF4-FFF2-40B4-BE49-F238E27FC236}">
                <a16:creationId xmlns:a16="http://schemas.microsoft.com/office/drawing/2014/main" id="{516533CD-E44E-D967-9B8D-BF133FB2C140}"/>
              </a:ext>
            </a:extLst>
          </p:cNvPr>
          <p:cNvSpPr txBox="1"/>
          <p:nvPr/>
        </p:nvSpPr>
        <p:spPr>
          <a:xfrm>
            <a:off x="1180491" y="2693262"/>
            <a:ext cx="13335000" cy="5541645"/>
          </a:xfrm>
          <a:prstGeom prst="rect">
            <a:avLst/>
          </a:prstGeom>
          <a:noFill/>
        </p:spPr>
        <p:txBody>
          <a:bodyPr wrap="square">
            <a:spAutoFit/>
          </a:bodyPr>
          <a:lstStyle/>
          <a:p>
            <a:pPr>
              <a:lnSpc>
                <a:spcPct val="115000"/>
              </a:lnSpc>
              <a:spcBef>
                <a:spcPts val="1400"/>
              </a:spcBef>
              <a:spcAft>
                <a:spcPts val="400"/>
              </a:spcAft>
              <a:buNone/>
            </a:pPr>
            <a:r>
              <a:rPr lang="en-PH" sz="6600" b="1" dirty="0">
                <a:solidFill>
                  <a:srgbClr val="00B050"/>
                </a:solidFill>
                <a:effectLst/>
                <a:latin typeface="Arial" panose="020B0604020202020204" pitchFamily="34" charset="0"/>
              </a:rPr>
              <a:t>Purpose of the Role</a:t>
            </a:r>
          </a:p>
          <a:p>
            <a:pPr>
              <a:lnSpc>
                <a:spcPct val="115000"/>
              </a:lnSpc>
              <a:spcBef>
                <a:spcPts val="1200"/>
              </a:spcBef>
              <a:spcAft>
                <a:spcPts val="1200"/>
              </a:spcAft>
              <a:buNone/>
            </a:pPr>
            <a:r>
              <a:rPr lang="en-PH" sz="3600" dirty="0">
                <a:effectLst/>
                <a:latin typeface="Arial" panose="020B0604020202020204" pitchFamily="34" charset="0"/>
                <a:ea typeface="Arial" panose="020B0604020202020204" pitchFamily="34" charset="0"/>
              </a:rPr>
              <a:t>To faithfully support the mission of the local church by ensuring that church messages, programs, and activities are communicated clearly, consistently, and Christ-centered—both within the church family and to the surrounding community.</a:t>
            </a:r>
          </a:p>
          <a:p>
            <a:pPr>
              <a:lnSpc>
                <a:spcPct val="115000"/>
              </a:lnSpc>
              <a:spcBef>
                <a:spcPts val="1200"/>
              </a:spcBef>
              <a:spcAft>
                <a:spcPts val="1200"/>
              </a:spcAft>
              <a:buNone/>
            </a:pPr>
            <a:r>
              <a:rPr lang="en-PH" sz="3600" dirty="0">
                <a:effectLst/>
                <a:latin typeface="Arial" panose="020B0604020202020204" pitchFamily="34" charset="0"/>
                <a:ea typeface="Arial" panose="020B0604020202020204" pitchFamily="34" charset="0"/>
              </a:rPr>
              <a:t>This ministry upholds the long-standing principle that the message matters, and how it is shared matters too.</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C830A-9B56-2BE1-4780-FA2144C2C97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67386E6-EF40-F528-5A40-2F04316FF487}"/>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656129D3-C026-A623-E2E7-219B5DC39B6A}"/>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82EF2109-8C1D-A864-ACCE-9DF904711E85}"/>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5ED95EFE-9860-53DD-000D-80B13FD09E88}"/>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7F444C32-FE21-C963-24EA-ADE01555E426}"/>
              </a:ext>
            </a:extLst>
          </p:cNvPr>
          <p:cNvGrpSpPr/>
          <p:nvPr/>
        </p:nvGrpSpPr>
        <p:grpSpPr>
          <a:xfrm>
            <a:off x="9775493" y="9271143"/>
            <a:ext cx="5421843" cy="554787"/>
            <a:chOff x="0" y="-9525"/>
            <a:chExt cx="1427975" cy="146117"/>
          </a:xfrm>
        </p:grpSpPr>
        <p:sp>
          <p:nvSpPr>
            <p:cNvPr id="7" name="Freeform 7">
              <a:extLst>
                <a:ext uri="{FF2B5EF4-FFF2-40B4-BE49-F238E27FC236}">
                  <a16:creationId xmlns:a16="http://schemas.microsoft.com/office/drawing/2014/main" id="{5D42EB2A-CCC4-001D-8016-159470B4C89E}"/>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1C9D9585-F350-C6F7-788A-0E4ECD7ED9E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4820B834-EA89-3E20-9583-E5A7E93C566C}"/>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a:extLst>
              <a:ext uri="{FF2B5EF4-FFF2-40B4-BE49-F238E27FC236}">
                <a16:creationId xmlns:a16="http://schemas.microsoft.com/office/drawing/2014/main" id="{9DD9C3D8-3159-A2FB-FD7F-954E2DF282A3}"/>
              </a:ext>
            </a:extLst>
          </p:cNvPr>
          <p:cNvSpPr/>
          <p:nvPr/>
        </p:nvSpPr>
        <p:spPr>
          <a:xfrm>
            <a:off x="1792253" y="-215460"/>
            <a:ext cx="3257097" cy="2784818"/>
          </a:xfrm>
          <a:custGeom>
            <a:avLst/>
            <a:gdLst/>
            <a:ahLst/>
            <a:cxnLst/>
            <a:rect l="l" t="t" r="r" b="b"/>
            <a:pathLst>
              <a:path w="3257097" h="2784818">
                <a:moveTo>
                  <a:pt x="0" y="0"/>
                </a:moveTo>
                <a:lnTo>
                  <a:pt x="3257098" y="0"/>
                </a:lnTo>
                <a:lnTo>
                  <a:pt x="3257098" y="2784819"/>
                </a:lnTo>
                <a:lnTo>
                  <a:pt x="0" y="27848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CA34A45F-033A-63B8-678D-12B0BACD5443}"/>
              </a:ext>
            </a:extLst>
          </p:cNvPr>
          <p:cNvPicPr>
            <a:picLocks noChangeAspect="1"/>
          </p:cNvPicPr>
          <p:nvPr/>
        </p:nvPicPr>
        <p:blipFill>
          <a:blip r:embed="rId8"/>
          <a:stretch>
            <a:fillRect/>
          </a:stretch>
        </p:blipFill>
        <p:spPr>
          <a:xfrm>
            <a:off x="8193176" y="8919890"/>
            <a:ext cx="1322479" cy="1339896"/>
          </a:xfrm>
          <a:prstGeom prst="rect">
            <a:avLst/>
          </a:prstGeom>
        </p:spPr>
      </p:pic>
      <p:sp>
        <p:nvSpPr>
          <p:cNvPr id="12" name="TextBox 11">
            <a:extLst>
              <a:ext uri="{FF2B5EF4-FFF2-40B4-BE49-F238E27FC236}">
                <a16:creationId xmlns:a16="http://schemas.microsoft.com/office/drawing/2014/main" id="{B9001296-6D17-2941-E0E3-0C8E815CADF9}"/>
              </a:ext>
            </a:extLst>
          </p:cNvPr>
          <p:cNvSpPr txBox="1"/>
          <p:nvPr/>
        </p:nvSpPr>
        <p:spPr>
          <a:xfrm>
            <a:off x="782723" y="2655589"/>
            <a:ext cx="14130536" cy="5632311"/>
          </a:xfrm>
          <a:prstGeom prst="rect">
            <a:avLst/>
          </a:prstGeom>
          <a:noFill/>
        </p:spPr>
        <p:txBody>
          <a:bodyPr wrap="square">
            <a:spAutoFit/>
          </a:bodyPr>
          <a:lstStyle/>
          <a:p>
            <a:r>
              <a:rPr lang="en-PH" sz="4000" b="0" i="0" dirty="0">
                <a:solidFill>
                  <a:srgbClr val="4A4A4A"/>
                </a:solidFill>
                <a:effectLst/>
                <a:latin typeface="Noto Serif" panose="02020600060500020200" pitchFamily="18" charset="0"/>
              </a:rPr>
              <a:t>As Adventists help their friends understand the Bible, they are sharing the hope that can only be found in Jesus. The Communication Department helps provide tools for church institutions and members to share this hope. Phone apps, websites, social media channels, video programming and gaming fuse with news reporting and press releases to reach audiences inside and outside the Adventist Church. The goal is to provide effective and inviting means for people to get to know Jesus.</a:t>
            </a:r>
            <a:endParaRPr lang="en-US" sz="4000" dirty="0"/>
          </a:p>
        </p:txBody>
      </p:sp>
    </p:spTree>
    <p:extLst>
      <p:ext uri="{BB962C8B-B14F-4D97-AF65-F5344CB8AC3E}">
        <p14:creationId xmlns:p14="http://schemas.microsoft.com/office/powerpoint/2010/main" val="36222701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358587" y="1463788"/>
            <a:ext cx="9497882" cy="1211101"/>
          </a:xfrm>
          <a:prstGeom prst="rect">
            <a:avLst/>
          </a:prstGeom>
        </p:spPr>
        <p:txBody>
          <a:bodyPr lIns="0" tIns="0" rIns="0" bIns="0" rtlCol="0" anchor="t">
            <a:spAutoFit/>
          </a:bodyPr>
          <a:lstStyle/>
          <a:p>
            <a:pPr>
              <a:lnSpc>
                <a:spcPct val="115000"/>
              </a:lnSpc>
              <a:spcBef>
                <a:spcPts val="1800"/>
              </a:spcBef>
              <a:spcAft>
                <a:spcPts val="400"/>
              </a:spcAft>
              <a:buNone/>
            </a:pPr>
            <a:r>
              <a:rPr lang="en-US" sz="7500" b="1" spc="187" dirty="0">
                <a:solidFill>
                  <a:srgbClr val="2B8500"/>
                </a:solidFill>
                <a:effectLst/>
                <a:latin typeface="Brans-DemiBold"/>
                <a:sym typeface="Brans-DemiBold"/>
              </a:rPr>
              <a:t>Primary Responsibilities</a:t>
            </a:r>
            <a:endParaRPr lang="en-PH" sz="1800" b="1" dirty="0">
              <a:effectLst/>
              <a:latin typeface="Arial" panose="020B0604020202020204" pitchFamily="34" charset="0"/>
            </a:endParaRPr>
          </a:p>
        </p:txBody>
      </p:sp>
      <p:sp>
        <p:nvSpPr>
          <p:cNvPr id="11" name="TextBox 11"/>
          <p:cNvSpPr txBox="1"/>
          <p:nvPr/>
        </p:nvSpPr>
        <p:spPr>
          <a:xfrm>
            <a:off x="2358587" y="2854438"/>
            <a:ext cx="10127827" cy="587084"/>
          </a:xfrm>
          <a:prstGeom prst="rect">
            <a:avLst/>
          </a:prstGeom>
        </p:spPr>
        <p:txBody>
          <a:bodyPr lIns="0" tIns="0" rIns="0" bIns="0" rtlCol="0" anchor="t">
            <a:spAutoFit/>
          </a:bodyPr>
          <a:lstStyle/>
          <a:p>
            <a:pPr algn="l">
              <a:lnSpc>
                <a:spcPts val="4899"/>
              </a:lnSpc>
            </a:pPr>
            <a:r>
              <a:rPr lang="en-US" sz="3499" b="1" dirty="0">
                <a:solidFill>
                  <a:srgbClr val="31403D"/>
                </a:solidFill>
                <a:latin typeface="Open Sans Bold"/>
                <a:ea typeface="Open Sans Bold"/>
                <a:cs typeface="Open Sans Bold"/>
                <a:sym typeface="Open Sans Bold"/>
              </a:rPr>
              <a:t>.</a:t>
            </a: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3" name="Picture 12">
            <a:extLst>
              <a:ext uri="{FF2B5EF4-FFF2-40B4-BE49-F238E27FC236}">
                <a16:creationId xmlns:a16="http://schemas.microsoft.com/office/drawing/2014/main" id="{5372FD14-1DBF-02DA-FF1A-7D345A36AB11}"/>
              </a:ext>
            </a:extLst>
          </p:cNvPr>
          <p:cNvPicPr>
            <a:picLocks noChangeAspect="1"/>
          </p:cNvPicPr>
          <p:nvPr/>
        </p:nvPicPr>
        <p:blipFill>
          <a:blip r:embed="rId6"/>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2485790" y="2967033"/>
            <a:ext cx="799576" cy="2470599"/>
          </a:xfrm>
          <a:custGeom>
            <a:avLst/>
            <a:gdLst/>
            <a:ahLst/>
            <a:cxnLst/>
            <a:rect l="l" t="t" r="r" b="b"/>
            <a:pathLst>
              <a:path w="799576" h="2470599">
                <a:moveTo>
                  <a:pt x="0" y="0"/>
                </a:moveTo>
                <a:lnTo>
                  <a:pt x="799575" y="0"/>
                </a:lnTo>
                <a:lnTo>
                  <a:pt x="799575"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4634486" y="2536936"/>
            <a:ext cx="10030419" cy="3436838"/>
          </a:xfrm>
          <a:prstGeom prst="rect">
            <a:avLst/>
          </a:prstGeom>
        </p:spPr>
        <p:txBody>
          <a:bodyPr wrap="square"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Internal Church Communication </a:t>
            </a:r>
          </a:p>
        </p:txBody>
      </p:sp>
      <p:pic>
        <p:nvPicPr>
          <p:cNvPr id="13" name="Picture 12">
            <a:extLst>
              <a:ext uri="{FF2B5EF4-FFF2-40B4-BE49-F238E27FC236}">
                <a16:creationId xmlns:a16="http://schemas.microsoft.com/office/drawing/2014/main" id="{616C3C5C-CB34-E80E-84E3-A2B611E636A6}"/>
              </a:ext>
            </a:extLst>
          </p:cNvPr>
          <p:cNvPicPr>
            <a:picLocks noChangeAspect="1"/>
          </p:cNvPicPr>
          <p:nvPr/>
        </p:nvPicPr>
        <p:blipFill>
          <a:blip r:embed="rId8"/>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0A93-58E8-5390-2C1D-DFAC8A8049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ECFC597-8055-4251-EA47-CC377E85DBB6}"/>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D1DFF1BA-643A-1554-3427-272F41F5E4D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108C1137-0D67-5798-25A1-DA4E1243FBA3}"/>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4BC7F0E2-31CA-FDA5-9CE9-E5D806B6476A}"/>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35AB6398-B980-2FB5-6CFB-4F900F2DA454}"/>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A5534407-7F6F-66EB-F950-7BC7BF8354BF}"/>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D263C016-95AE-5979-E4E2-300A45840077}"/>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697B3C43-122A-36F8-C973-D74972BC29B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EB00E1CF-4C0C-0D8A-7AB5-CBA36261E7E9}"/>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3" name="Picture 12">
            <a:extLst>
              <a:ext uri="{FF2B5EF4-FFF2-40B4-BE49-F238E27FC236}">
                <a16:creationId xmlns:a16="http://schemas.microsoft.com/office/drawing/2014/main" id="{01E9E8D7-A3CE-E25A-1550-3CBD0A24C5B6}"/>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5" name="TextBox 14">
            <a:extLst>
              <a:ext uri="{FF2B5EF4-FFF2-40B4-BE49-F238E27FC236}">
                <a16:creationId xmlns:a16="http://schemas.microsoft.com/office/drawing/2014/main" id="{B0BB5F09-F828-A7FD-DBEF-318440EF14C1}"/>
              </a:ext>
            </a:extLst>
          </p:cNvPr>
          <p:cNvSpPr txBox="1"/>
          <p:nvPr/>
        </p:nvSpPr>
        <p:spPr>
          <a:xfrm>
            <a:off x="1556194" y="1106129"/>
            <a:ext cx="14308687" cy="7818872"/>
          </a:xfrm>
          <a:prstGeom prst="rect">
            <a:avLst/>
          </a:prstGeom>
          <a:noFill/>
        </p:spPr>
        <p:txBody>
          <a:bodyPr wrap="square">
            <a:spAutoFit/>
          </a:bodyPr>
          <a:lstStyle/>
          <a:p>
            <a:pPr marL="342900" lvl="0" indent="-342900">
              <a:lnSpc>
                <a:spcPct val="115000"/>
              </a:lnSpc>
              <a:spcBef>
                <a:spcPts val="2400"/>
              </a:spcBef>
              <a:buFont typeface="Arial" panose="020B0604020202020204" pitchFamily="34" charset="0"/>
              <a:buChar char="●"/>
            </a:pPr>
            <a:r>
              <a:rPr lang="en-PH" sz="4000" u="none" strike="noStrike" dirty="0">
                <a:effectLst/>
                <a:latin typeface="Arial" panose="020B0604020202020204" pitchFamily="34" charset="0"/>
                <a:ea typeface="Arial" panose="020B0604020202020204" pitchFamily="34" charset="0"/>
              </a:rPr>
              <a:t>Prepare and disseminate announcements for worship services, Sabbath School, and church programs</a:t>
            </a:r>
            <a:br>
              <a:rPr lang="en-PH" sz="4000" u="none" strike="noStrike" dirty="0">
                <a:effectLst/>
                <a:latin typeface="Arial" panose="020B0604020202020204" pitchFamily="34" charset="0"/>
                <a:ea typeface="Arial" panose="020B0604020202020204" pitchFamily="34" charset="0"/>
              </a:rPr>
            </a:br>
            <a:endParaRPr lang="en-PH" sz="40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PH" sz="4000" u="none" strike="noStrike" dirty="0">
                <a:effectLst/>
                <a:latin typeface="Arial" panose="020B0604020202020204" pitchFamily="34" charset="0"/>
                <a:ea typeface="Arial" panose="020B0604020202020204" pitchFamily="34" charset="0"/>
              </a:rPr>
              <a:t>Coordinate weekly bulletins, slides, or announcement boards</a:t>
            </a:r>
            <a:br>
              <a:rPr lang="en-PH" sz="4000" u="none" strike="noStrike" dirty="0">
                <a:effectLst/>
                <a:latin typeface="Arial" panose="020B0604020202020204" pitchFamily="34" charset="0"/>
                <a:ea typeface="Arial" panose="020B0604020202020204" pitchFamily="34" charset="0"/>
              </a:rPr>
            </a:br>
            <a:endParaRPr lang="en-PH" sz="40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PH" sz="4000" u="none" strike="noStrike" dirty="0">
                <a:effectLst/>
                <a:latin typeface="Arial" panose="020B0604020202020204" pitchFamily="34" charset="0"/>
                <a:ea typeface="Arial" panose="020B0604020202020204" pitchFamily="34" charset="0"/>
              </a:rPr>
              <a:t>Ensure timely communication between church officers, departments, and members</a:t>
            </a:r>
            <a:br>
              <a:rPr lang="en-PH" sz="4000" u="none" strike="noStrike" dirty="0">
                <a:effectLst/>
                <a:latin typeface="Arial" panose="020B0604020202020204" pitchFamily="34" charset="0"/>
                <a:ea typeface="Arial" panose="020B0604020202020204" pitchFamily="34" charset="0"/>
              </a:rPr>
            </a:br>
            <a:endParaRPr lang="en-PH" sz="4000" u="none" strike="noStrike" dirty="0">
              <a:effectLst/>
              <a:latin typeface="Arial" panose="020B0604020202020204" pitchFamily="34" charset="0"/>
              <a:ea typeface="Arial" panose="020B0604020202020204" pitchFamily="34" charset="0"/>
            </a:endParaRPr>
          </a:p>
          <a:p>
            <a:pPr marL="342900" lvl="0" indent="-342900">
              <a:lnSpc>
                <a:spcPct val="115000"/>
              </a:lnSpc>
              <a:spcAft>
                <a:spcPts val="2400"/>
              </a:spcAft>
              <a:buFont typeface="Arial" panose="020B0604020202020204" pitchFamily="34" charset="0"/>
              <a:buChar char="●"/>
            </a:pPr>
            <a:r>
              <a:rPr lang="en-PH" sz="4000" u="none" strike="noStrike" dirty="0">
                <a:effectLst/>
                <a:latin typeface="Arial" panose="020B0604020202020204" pitchFamily="34" charset="0"/>
                <a:ea typeface="Arial" panose="020B0604020202020204" pitchFamily="34" charset="0"/>
              </a:rPr>
              <a:t>Assist the church clerk and pastor in relaying important notices and schedules</a:t>
            </a:r>
            <a:br>
              <a:rPr lang="en-PH" sz="4000" u="none" strike="noStrike" dirty="0">
                <a:effectLst/>
                <a:latin typeface="Arial" panose="020B0604020202020204" pitchFamily="34" charset="0"/>
                <a:ea typeface="Arial" panose="020B0604020202020204" pitchFamily="34" charset="0"/>
              </a:rPr>
            </a:br>
            <a:endParaRPr lang="en-PH" sz="4000" u="none" strike="noStrike"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371401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7AF9B-C889-B0EF-2B5C-CD1F908732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E6EB87A-5AF2-A189-4E4C-A8EDDDB41501}"/>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dirty="0"/>
          </a:p>
        </p:txBody>
      </p:sp>
      <p:sp>
        <p:nvSpPr>
          <p:cNvPr id="3" name="Freeform 3">
            <a:extLst>
              <a:ext uri="{FF2B5EF4-FFF2-40B4-BE49-F238E27FC236}">
                <a16:creationId xmlns:a16="http://schemas.microsoft.com/office/drawing/2014/main" id="{B97883A8-2F49-1981-FC58-08CE880195F7}"/>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C61399EA-0E00-4E13-3CE7-9A98B0A8B1BE}"/>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CD501358-E7FF-57F2-3A26-59542EF4FC1B}"/>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A3902DE1-C159-1840-D080-C2AD619245F2}"/>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3642D02B-0B2E-3216-0B80-212BADF7C067}"/>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782675B9-1B78-7AC3-6B31-890E85075ED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C3DBCEE5-EFCA-81D6-267D-1F322E682152}"/>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3627C00B-839C-87C5-E7C2-0DF1F001BB6B}"/>
              </a:ext>
            </a:extLst>
          </p:cNvPr>
          <p:cNvSpPr txBox="1"/>
          <p:nvPr/>
        </p:nvSpPr>
        <p:spPr>
          <a:xfrm>
            <a:off x="2358586" y="1463788"/>
            <a:ext cx="11662213" cy="1163332"/>
          </a:xfrm>
          <a:prstGeom prst="rect">
            <a:avLst/>
          </a:prstGeom>
        </p:spPr>
        <p:txBody>
          <a:bodyPr wrap="square" lIns="0" tIns="0" rIns="0" bIns="0" rtlCol="0" anchor="t">
            <a:spAutoFit/>
          </a:bodyPr>
          <a:lstStyle/>
          <a:p>
            <a:pPr>
              <a:lnSpc>
                <a:spcPts val="9975"/>
              </a:lnSpc>
            </a:pPr>
            <a:r>
              <a:rPr lang="en-US" sz="7500" spc="187" dirty="0">
                <a:solidFill>
                  <a:srgbClr val="2B8500"/>
                </a:solidFill>
                <a:latin typeface="Brans-DemiBold"/>
                <a:ea typeface="Brans-DemiBold"/>
                <a:cs typeface="Brans-DemiBold"/>
                <a:sym typeface="Brans-DemiBold"/>
              </a:rPr>
              <a:t>External &amp; Community Communication </a:t>
            </a:r>
          </a:p>
        </p:txBody>
      </p:sp>
      <p:sp>
        <p:nvSpPr>
          <p:cNvPr id="12" name="AutoShape 12">
            <a:extLst>
              <a:ext uri="{FF2B5EF4-FFF2-40B4-BE49-F238E27FC236}">
                <a16:creationId xmlns:a16="http://schemas.microsoft.com/office/drawing/2014/main" id="{5702E3D0-5749-729B-D726-4B972505BED4}"/>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3" name="Picture 12">
            <a:extLst>
              <a:ext uri="{FF2B5EF4-FFF2-40B4-BE49-F238E27FC236}">
                <a16:creationId xmlns:a16="http://schemas.microsoft.com/office/drawing/2014/main" id="{7B68D4BF-2F90-5787-4CB0-3DC6FA9E9865}"/>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4" name="TextBox 13">
            <a:extLst>
              <a:ext uri="{FF2B5EF4-FFF2-40B4-BE49-F238E27FC236}">
                <a16:creationId xmlns:a16="http://schemas.microsoft.com/office/drawing/2014/main" id="{48100E13-0908-7468-4FDA-1CE3DC0F4E4F}"/>
              </a:ext>
            </a:extLst>
          </p:cNvPr>
          <p:cNvSpPr txBox="1"/>
          <p:nvPr/>
        </p:nvSpPr>
        <p:spPr>
          <a:xfrm>
            <a:off x="2030666" y="2948172"/>
            <a:ext cx="13825715" cy="5607689"/>
          </a:xfrm>
          <a:prstGeom prst="rect">
            <a:avLst/>
          </a:prstGeom>
          <a:noFill/>
        </p:spPr>
        <p:txBody>
          <a:bodyPr wrap="square">
            <a:spAutoFit/>
          </a:bodyPr>
          <a:lstStyle/>
          <a:p>
            <a:pPr marL="342900" lvl="0" indent="-342900">
              <a:lnSpc>
                <a:spcPct val="115000"/>
              </a:lnSpc>
              <a:spcBef>
                <a:spcPts val="2400"/>
              </a:spcBef>
              <a:buFont typeface="Arial" panose="020B0604020202020204" pitchFamily="34" charset="0"/>
              <a:buChar char="●"/>
            </a:pPr>
            <a:r>
              <a:rPr lang="en-PH" sz="3200" u="none" strike="noStrike" dirty="0">
                <a:effectLst/>
                <a:latin typeface="Arial" panose="020B0604020202020204" pitchFamily="34" charset="0"/>
                <a:ea typeface="Arial" panose="020B0604020202020204" pitchFamily="34" charset="0"/>
              </a:rPr>
              <a:t>Manage the church’s official Facebook page, YouTube channel, or messaging platforms</a:t>
            </a:r>
            <a:br>
              <a:rPr lang="en-PH" sz="3200" u="none" strike="noStrike" dirty="0">
                <a:effectLst/>
                <a:latin typeface="Arial" panose="020B0604020202020204" pitchFamily="34" charset="0"/>
                <a:ea typeface="Arial" panose="020B0604020202020204" pitchFamily="34" charset="0"/>
              </a:rPr>
            </a:br>
            <a:endParaRPr lang="en-PH" sz="32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PH" sz="3200" u="none" strike="noStrike" dirty="0">
                <a:effectLst/>
                <a:latin typeface="Arial" panose="020B0604020202020204" pitchFamily="34" charset="0"/>
                <a:ea typeface="Arial" panose="020B0604020202020204" pitchFamily="34" charset="0"/>
              </a:rPr>
              <a:t>Share church activities, evangelistic programs, and community outreach events</a:t>
            </a:r>
            <a:br>
              <a:rPr lang="en-PH" sz="3200" u="none" strike="noStrike" dirty="0">
                <a:effectLst/>
                <a:latin typeface="Arial" panose="020B0604020202020204" pitchFamily="34" charset="0"/>
                <a:ea typeface="Arial" panose="020B0604020202020204" pitchFamily="34" charset="0"/>
              </a:rPr>
            </a:br>
            <a:endParaRPr lang="en-PH" sz="32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PH" sz="3200" u="none" strike="noStrike" dirty="0">
                <a:effectLst/>
                <a:latin typeface="Arial" panose="020B0604020202020204" pitchFamily="34" charset="0"/>
                <a:ea typeface="Arial" panose="020B0604020202020204" pitchFamily="34" charset="0"/>
              </a:rPr>
              <a:t>Maintain a positive, respectful, and Christ-like online presence</a:t>
            </a:r>
            <a:br>
              <a:rPr lang="en-PH" sz="3200" u="none" strike="noStrike" dirty="0">
                <a:effectLst/>
                <a:latin typeface="Arial" panose="020B0604020202020204" pitchFamily="34" charset="0"/>
                <a:ea typeface="Arial" panose="020B0604020202020204" pitchFamily="34" charset="0"/>
              </a:rPr>
            </a:br>
            <a:endParaRPr lang="en-PH" sz="3200" u="none" strike="noStrike" dirty="0">
              <a:effectLst/>
              <a:latin typeface="Arial" panose="020B0604020202020204" pitchFamily="34" charset="0"/>
              <a:ea typeface="Arial" panose="020B0604020202020204" pitchFamily="34" charset="0"/>
            </a:endParaRPr>
          </a:p>
          <a:p>
            <a:pPr>
              <a:buNone/>
            </a:pPr>
            <a:r>
              <a:rPr lang="en-PH" sz="3200" dirty="0">
                <a:effectLst/>
                <a:latin typeface="Arial" panose="020B0604020202020204" pitchFamily="34" charset="0"/>
                <a:ea typeface="Arial" panose="020B0604020202020204" pitchFamily="34" charset="0"/>
              </a:rPr>
              <a:t>Respond appropriately to inquiries from the public</a:t>
            </a:r>
            <a:br>
              <a:rPr lang="en-PH" sz="3200" dirty="0">
                <a:effectLst/>
                <a:latin typeface="Arial" panose="020B0604020202020204" pitchFamily="34" charset="0"/>
                <a:ea typeface="Arial" panose="020B0604020202020204" pitchFamily="34" charset="0"/>
              </a:rPr>
            </a:br>
            <a:endParaRPr lang="en-US" sz="3200" dirty="0"/>
          </a:p>
        </p:txBody>
      </p:sp>
    </p:spTree>
    <p:extLst>
      <p:ext uri="{BB962C8B-B14F-4D97-AF65-F5344CB8AC3E}">
        <p14:creationId xmlns:p14="http://schemas.microsoft.com/office/powerpoint/2010/main" val="3158967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BAAE1-DAA2-7BD5-63DE-2C6252FB1B1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FDE63F-6A0E-4B34-DC5C-D1B2C6D718A3}"/>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1A6071BF-7A05-376A-A102-79323AB6129D}"/>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5ADBF81E-FDFA-1887-58BC-2E560650E892}"/>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79EDA3A6-AD63-10CE-32D4-2DBBAB02E3DE}"/>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BE4FB556-81B4-9F6D-46B4-DF2AA8EADB13}"/>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EFD758DE-8098-6930-DA2F-14A167636BD4}"/>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374B40EC-916B-C7D1-1D0E-AE1240D8D2D4}"/>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0C12D2ED-D70B-C12E-E7B1-3079EC5B64BB}"/>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7D991F15-0FD3-2A35-4ADD-C12CEE636CFE}"/>
              </a:ext>
            </a:extLst>
          </p:cNvPr>
          <p:cNvSpPr txBox="1"/>
          <p:nvPr/>
        </p:nvSpPr>
        <p:spPr>
          <a:xfrm>
            <a:off x="2358587" y="1463788"/>
            <a:ext cx="9497882" cy="1163332"/>
          </a:xfrm>
          <a:prstGeom prst="rect">
            <a:avLst/>
          </a:prstGeom>
        </p:spPr>
        <p:txBody>
          <a:bodyPr lIns="0" tIns="0" rIns="0" bIns="0" rtlCol="0" anchor="t">
            <a:spAutoFit/>
          </a:bodyPr>
          <a:lstStyle/>
          <a:p>
            <a:pPr>
              <a:lnSpc>
                <a:spcPts val="9975"/>
              </a:lnSpc>
            </a:pPr>
            <a:r>
              <a:rPr lang="en-US" sz="7500" spc="187" dirty="0">
                <a:solidFill>
                  <a:srgbClr val="2B8500"/>
                </a:solidFill>
                <a:latin typeface="Brans-DemiBold"/>
                <a:ea typeface="Brans-DemiBold"/>
                <a:cs typeface="Brans-DemiBold"/>
                <a:sym typeface="Brans-DemiBold"/>
              </a:rPr>
              <a:t>Media &amp; Documentation </a:t>
            </a:r>
          </a:p>
        </p:txBody>
      </p:sp>
      <p:sp>
        <p:nvSpPr>
          <p:cNvPr id="12" name="AutoShape 12">
            <a:extLst>
              <a:ext uri="{FF2B5EF4-FFF2-40B4-BE49-F238E27FC236}">
                <a16:creationId xmlns:a16="http://schemas.microsoft.com/office/drawing/2014/main" id="{9AA98438-D187-0ED8-2BFF-7398CE85EABE}"/>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3" name="Picture 12">
            <a:extLst>
              <a:ext uri="{FF2B5EF4-FFF2-40B4-BE49-F238E27FC236}">
                <a16:creationId xmlns:a16="http://schemas.microsoft.com/office/drawing/2014/main" id="{8550041D-8FEF-7F4F-D8D1-D21DF033F7DD}"/>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5" name="TextBox 14">
            <a:extLst>
              <a:ext uri="{FF2B5EF4-FFF2-40B4-BE49-F238E27FC236}">
                <a16:creationId xmlns:a16="http://schemas.microsoft.com/office/drawing/2014/main" id="{79346372-BDBA-8F04-3EC7-6A5EA3E33F01}"/>
              </a:ext>
            </a:extLst>
          </p:cNvPr>
          <p:cNvSpPr txBox="1"/>
          <p:nvPr/>
        </p:nvSpPr>
        <p:spPr>
          <a:xfrm>
            <a:off x="1556195" y="3470360"/>
            <a:ext cx="13836201" cy="5134867"/>
          </a:xfrm>
          <a:prstGeom prst="rect">
            <a:avLst/>
          </a:prstGeom>
          <a:noFill/>
        </p:spPr>
        <p:txBody>
          <a:bodyPr wrap="square">
            <a:spAutoFit/>
          </a:bodyPr>
          <a:lstStyle/>
          <a:p>
            <a:pPr marL="342900" lvl="0" indent="-342900">
              <a:lnSpc>
                <a:spcPct val="115000"/>
              </a:lnSpc>
              <a:spcBef>
                <a:spcPts val="2400"/>
              </a:spcBef>
              <a:buFont typeface="Arial" panose="020B0604020202020204" pitchFamily="34" charset="0"/>
              <a:buChar char="●"/>
            </a:pPr>
            <a:r>
              <a:rPr lang="en-PH" sz="3600" u="none" strike="noStrike" dirty="0">
                <a:effectLst/>
                <a:latin typeface="Arial" panose="020B0604020202020204" pitchFamily="34" charset="0"/>
                <a:ea typeface="Arial" panose="020B0604020202020204" pitchFamily="34" charset="0"/>
              </a:rPr>
              <a:t>Take photos and short videos of church events (reverently and unobtrusively)</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PH" sz="3600" u="none" strike="noStrike" dirty="0">
                <a:effectLst/>
                <a:latin typeface="Arial" panose="020B0604020202020204" pitchFamily="34" charset="0"/>
                <a:ea typeface="Arial" panose="020B0604020202020204" pitchFamily="34" charset="0"/>
              </a:rPr>
              <a:t>Archive records of major church activities for history and reporting</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lvl="0" indent="-342900">
              <a:lnSpc>
                <a:spcPct val="115000"/>
              </a:lnSpc>
              <a:spcAft>
                <a:spcPts val="2400"/>
              </a:spcAft>
              <a:buFont typeface="Arial" panose="020B0604020202020204" pitchFamily="34" charset="0"/>
              <a:buChar char="●"/>
            </a:pPr>
            <a:r>
              <a:rPr lang="en-PH" sz="3600" u="none" strike="noStrike" dirty="0">
                <a:effectLst/>
                <a:latin typeface="Arial" panose="020B0604020202020204" pitchFamily="34" charset="0"/>
                <a:ea typeface="Arial" panose="020B0604020202020204" pitchFamily="34" charset="0"/>
              </a:rPr>
              <a:t>Assist in simple poster, slide, or graphic preparation when needed</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23021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462B8-1706-7EE5-0460-A0BD282A1C2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6031B4D-31BE-5948-30B1-F49F1CCADE7E}"/>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EC5B7F20-541B-33F4-2F67-D44EE69125D5}"/>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0C3A9541-1355-2457-1CA7-7CD4DEA315C8}"/>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1459CAFA-7A46-1C80-BFA8-17043D0EC601}"/>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0DA41899-2CD3-F8E4-C351-50E2FE2D4E09}"/>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585F0816-4831-0CA4-DBBC-FEDA59BD5FE4}"/>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FEB20950-5518-BD2F-3EAA-BF166DDB945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1F64BE98-D800-9B7C-05F6-3E7A82E6687A}"/>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A37DA107-A7B7-7FD2-BF64-40C9763D9FC1}"/>
              </a:ext>
            </a:extLst>
          </p:cNvPr>
          <p:cNvSpPr txBox="1"/>
          <p:nvPr/>
        </p:nvSpPr>
        <p:spPr>
          <a:xfrm>
            <a:off x="2399892" y="651380"/>
            <a:ext cx="12838748" cy="7575344"/>
          </a:xfrm>
          <a:prstGeom prst="rect">
            <a:avLst/>
          </a:prstGeom>
        </p:spPr>
        <p:txBody>
          <a:bodyPr wrap="square"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CLPM Communication will focused on.</a:t>
            </a:r>
          </a:p>
          <a:p>
            <a:pPr algn="l">
              <a:lnSpc>
                <a:spcPts val="9975"/>
              </a:lnSpc>
            </a:pPr>
            <a:endParaRPr lang="en-US" sz="7500" spc="187" dirty="0">
              <a:solidFill>
                <a:srgbClr val="2B8500"/>
              </a:solidFill>
              <a:latin typeface="Brans-DemiBold"/>
              <a:ea typeface="Brans-DemiBold"/>
              <a:cs typeface="Brans-DemiBold"/>
              <a:sym typeface="Brans-DemiBold"/>
            </a:endParaRPr>
          </a:p>
          <a:p>
            <a:pPr marL="1371600" indent="-1371600" algn="l">
              <a:lnSpc>
                <a:spcPts val="9975"/>
              </a:lnSpc>
              <a:buAutoNum type="arabicPeriod"/>
            </a:pPr>
            <a:r>
              <a:rPr lang="en-US" sz="7500" spc="187" dirty="0">
                <a:solidFill>
                  <a:srgbClr val="2B8500"/>
                </a:solidFill>
                <a:latin typeface="Brans-DemiBold"/>
                <a:ea typeface="Brans-DemiBold"/>
                <a:cs typeface="Brans-DemiBold"/>
                <a:sym typeface="Brans-DemiBold"/>
              </a:rPr>
              <a:t>Looking for volunteers</a:t>
            </a:r>
          </a:p>
          <a:p>
            <a:pPr marL="1371600" indent="-1371600" algn="l">
              <a:lnSpc>
                <a:spcPts val="9975"/>
              </a:lnSpc>
              <a:buAutoNum type="arabicPeriod"/>
            </a:pPr>
            <a:r>
              <a:rPr lang="en-US" sz="7500" spc="187" dirty="0">
                <a:solidFill>
                  <a:srgbClr val="2B8500"/>
                </a:solidFill>
                <a:latin typeface="Brans-DemiBold"/>
                <a:ea typeface="Brans-DemiBold"/>
                <a:cs typeface="Brans-DemiBold"/>
                <a:sym typeface="Brans-DemiBold"/>
              </a:rPr>
              <a:t>All activities will report to the CLPM Media for CLPM NEWS LIVE</a:t>
            </a:r>
          </a:p>
          <a:p>
            <a:pPr marL="1371600" indent="-1371600" algn="l">
              <a:lnSpc>
                <a:spcPts val="9975"/>
              </a:lnSpc>
              <a:buAutoNum type="arabicPeriod"/>
            </a:pPr>
            <a:r>
              <a:rPr lang="en-US" sz="7500" spc="187" dirty="0">
                <a:solidFill>
                  <a:srgbClr val="2B8500"/>
                </a:solidFill>
                <a:latin typeface="Brans-DemiBold"/>
                <a:ea typeface="Brans-DemiBold"/>
                <a:cs typeface="Brans-DemiBold"/>
                <a:sym typeface="Brans-DemiBold"/>
              </a:rPr>
              <a:t>We will establish Studio for recordings</a:t>
            </a:r>
          </a:p>
        </p:txBody>
      </p:sp>
      <p:sp>
        <p:nvSpPr>
          <p:cNvPr id="12" name="AutoShape 12">
            <a:extLst>
              <a:ext uri="{FF2B5EF4-FFF2-40B4-BE49-F238E27FC236}">
                <a16:creationId xmlns:a16="http://schemas.microsoft.com/office/drawing/2014/main" id="{31F14227-7F2E-95FD-1C44-A5DFBC0D1FB4}"/>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D39450F9-C075-86F3-45D0-2968ADC5F38C}"/>
              </a:ext>
            </a:extLst>
          </p:cNvPr>
          <p:cNvPicPr>
            <a:picLocks noChangeAspect="1"/>
          </p:cNvPicPr>
          <p:nvPr/>
        </p:nvPicPr>
        <p:blipFill>
          <a:blip r:embed="rId6"/>
          <a:stretch>
            <a:fillRect/>
          </a:stretch>
        </p:blipFill>
        <p:spPr>
          <a:xfrm>
            <a:off x="8193176" y="8919890"/>
            <a:ext cx="1322479" cy="1339896"/>
          </a:xfrm>
          <a:prstGeom prst="rect">
            <a:avLst/>
          </a:prstGeom>
        </p:spPr>
      </p:pic>
    </p:spTree>
    <p:extLst>
      <p:ext uri="{BB962C8B-B14F-4D97-AF65-F5344CB8AC3E}">
        <p14:creationId xmlns:p14="http://schemas.microsoft.com/office/powerpoint/2010/main" val="6264820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79A75-FCBE-16D0-C610-726289E953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AF7AED6-FB50-E0DA-43CD-33EFB4658E9F}"/>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B6F989FC-9CC2-01DA-1C2A-26D4C0F4E33F}"/>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EAF56995-E07F-C972-02EE-B2043E5632C7}"/>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10A3C62F-65F5-F02E-F550-9A798A71D9E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4CFE6A1C-D9D6-1AC7-A6B8-5298542C284F}"/>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AD7DCC38-E989-F742-BFD5-AC15C92D825E}"/>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D9421515-8CD4-52B5-CB1F-2AE2A142F241}"/>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8C8BB33C-C73D-7E20-5500-E2063D4A39EE}"/>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ABB11278-EF2C-1ACD-C90E-7578833D65CE}"/>
              </a:ext>
            </a:extLst>
          </p:cNvPr>
          <p:cNvSpPr txBox="1"/>
          <p:nvPr/>
        </p:nvSpPr>
        <p:spPr>
          <a:xfrm>
            <a:off x="2358586" y="1463788"/>
            <a:ext cx="10930209" cy="1163332"/>
          </a:xfrm>
          <a:prstGeom prst="rect">
            <a:avLst/>
          </a:prstGeom>
        </p:spPr>
        <p:txBody>
          <a:bodyPr wrap="square" lIns="0" tIns="0" rIns="0" bIns="0" rtlCol="0" anchor="t">
            <a:spAutoFit/>
          </a:bodyPr>
          <a:lstStyle/>
          <a:p>
            <a:pPr>
              <a:lnSpc>
                <a:spcPts val="9975"/>
              </a:lnSpc>
            </a:pPr>
            <a:r>
              <a:rPr lang="en-US" sz="7500" spc="187" dirty="0">
                <a:solidFill>
                  <a:srgbClr val="2B8500"/>
                </a:solidFill>
                <a:latin typeface="Brans-DemiBold"/>
                <a:ea typeface="Brans-DemiBold"/>
                <a:cs typeface="Brans-DemiBold"/>
                <a:sym typeface="Brans-DemiBold"/>
              </a:rPr>
              <a:t>Support for Evangelism and Mission   </a:t>
            </a:r>
          </a:p>
        </p:txBody>
      </p:sp>
      <p:sp>
        <p:nvSpPr>
          <p:cNvPr id="12" name="AutoShape 12">
            <a:extLst>
              <a:ext uri="{FF2B5EF4-FFF2-40B4-BE49-F238E27FC236}">
                <a16:creationId xmlns:a16="http://schemas.microsoft.com/office/drawing/2014/main" id="{19C0C982-303F-2223-4BAB-C603A0F8FE2E}"/>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6651EE02-CADF-6EB1-0122-B432A37D8A7C}"/>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5" name="TextBox 14">
            <a:extLst>
              <a:ext uri="{FF2B5EF4-FFF2-40B4-BE49-F238E27FC236}">
                <a16:creationId xmlns:a16="http://schemas.microsoft.com/office/drawing/2014/main" id="{AB067E53-C94A-7B6C-0ACE-05575533F3BF}"/>
              </a:ext>
            </a:extLst>
          </p:cNvPr>
          <p:cNvSpPr txBox="1"/>
          <p:nvPr/>
        </p:nvSpPr>
        <p:spPr>
          <a:xfrm>
            <a:off x="2030666" y="2838358"/>
            <a:ext cx="13641132" cy="5022914"/>
          </a:xfrm>
          <a:prstGeom prst="rect">
            <a:avLst/>
          </a:prstGeom>
          <a:noFill/>
        </p:spPr>
        <p:txBody>
          <a:bodyPr wrap="square">
            <a:spAutoFit/>
          </a:bodyPr>
          <a:lstStyle/>
          <a:p>
            <a:pPr marL="742950" lvl="0" indent="-742950">
              <a:lnSpc>
                <a:spcPct val="115000"/>
              </a:lnSpc>
              <a:spcBef>
                <a:spcPts val="2400"/>
              </a:spcBef>
              <a:buFont typeface="+mj-lt"/>
              <a:buAutoNum type="arabicPeriod"/>
            </a:pPr>
            <a:r>
              <a:rPr lang="en-PH" sz="3600" u="none" strike="noStrike" dirty="0">
                <a:effectLst/>
                <a:latin typeface="Arial" panose="020B0604020202020204" pitchFamily="34" charset="0"/>
                <a:ea typeface="Arial" panose="020B0604020202020204" pitchFamily="34" charset="0"/>
              </a:rPr>
              <a:t>Promote evangelistic meetings, health programs, youth activities, and special Sabbaths</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742950" lvl="0" indent="-742950">
              <a:lnSpc>
                <a:spcPct val="115000"/>
              </a:lnSpc>
              <a:buFont typeface="+mj-lt"/>
              <a:buAutoNum type="arabicPeriod"/>
            </a:pPr>
            <a:r>
              <a:rPr lang="en-PH" sz="3600" u="none" strike="noStrike" dirty="0">
                <a:effectLst/>
                <a:latin typeface="Arial" panose="020B0604020202020204" pitchFamily="34" charset="0"/>
                <a:ea typeface="Arial" panose="020B0604020202020204" pitchFamily="34" charset="0"/>
              </a:rPr>
              <a:t>Work closely with the pastor, elders, and department leaders to highlight mission initiatives</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742950" indent="-742950">
              <a:buFont typeface="+mj-lt"/>
              <a:buAutoNum type="arabicPeriod"/>
            </a:pPr>
            <a:r>
              <a:rPr lang="en-PH" sz="3600" dirty="0">
                <a:effectLst/>
                <a:latin typeface="Arial" panose="020B0604020202020204" pitchFamily="34" charset="0"/>
                <a:ea typeface="Arial" panose="020B0604020202020204" pitchFamily="34" charset="0"/>
              </a:rPr>
              <a:t>Ensure all communication aligns with Seventh-day Adventist beliefs and values</a:t>
            </a:r>
            <a:r>
              <a:rPr lang="en-PH" sz="3600" dirty="0">
                <a:effectLst/>
              </a:rPr>
              <a:t> </a:t>
            </a:r>
            <a:endParaRPr lang="en-US" sz="3600" dirty="0"/>
          </a:p>
        </p:txBody>
      </p:sp>
    </p:spTree>
    <p:extLst>
      <p:ext uri="{BB962C8B-B14F-4D97-AF65-F5344CB8AC3E}">
        <p14:creationId xmlns:p14="http://schemas.microsoft.com/office/powerpoint/2010/main" val="687061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02EB-B661-3120-E66A-7C48802640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65FB102-8468-5FCC-6E99-90947E7BD72E}"/>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a:extLst>
              <a:ext uri="{FF2B5EF4-FFF2-40B4-BE49-F238E27FC236}">
                <a16:creationId xmlns:a16="http://schemas.microsoft.com/office/drawing/2014/main" id="{FFDFCA1C-A517-4BEA-2749-ED3E106C0A88}"/>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CAEEFDC8-6120-B26A-AFFF-7D6E1B359921}"/>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2801914A-9D7D-E985-D237-984D9DD2F885}"/>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0D09D923-B489-A8A8-CD05-1A61DC16BE15}"/>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DBBEAC00-26B2-B946-D889-93F07FBF1FAB}"/>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BA8A55BC-1FF5-9650-B265-1F4168986AF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C5997667-DD9E-749F-022D-EBC72EFC04F6}"/>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81D89B8E-1975-DD95-109A-34D381C15209}"/>
              </a:ext>
            </a:extLst>
          </p:cNvPr>
          <p:cNvSpPr txBox="1"/>
          <p:nvPr/>
        </p:nvSpPr>
        <p:spPr>
          <a:xfrm>
            <a:off x="2358587" y="1463788"/>
            <a:ext cx="9497882" cy="1163332"/>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Coordination &amp; Compliance</a:t>
            </a:r>
          </a:p>
        </p:txBody>
      </p:sp>
      <p:sp>
        <p:nvSpPr>
          <p:cNvPr id="12" name="AutoShape 12">
            <a:extLst>
              <a:ext uri="{FF2B5EF4-FFF2-40B4-BE49-F238E27FC236}">
                <a16:creationId xmlns:a16="http://schemas.microsoft.com/office/drawing/2014/main" id="{DABA080F-1DDC-8DC5-72C8-3DF66546B167}"/>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29C91B9A-DCC8-181D-7664-CAB68ECBEB89}"/>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5" name="TextBox 14">
            <a:extLst>
              <a:ext uri="{FF2B5EF4-FFF2-40B4-BE49-F238E27FC236}">
                <a16:creationId xmlns:a16="http://schemas.microsoft.com/office/drawing/2014/main" id="{8C4A46F9-9DAE-5998-A5DF-4BC87A8FDE85}"/>
              </a:ext>
            </a:extLst>
          </p:cNvPr>
          <p:cNvSpPr txBox="1"/>
          <p:nvPr/>
        </p:nvSpPr>
        <p:spPr>
          <a:xfrm>
            <a:off x="2338142" y="3542243"/>
            <a:ext cx="12368441" cy="4385816"/>
          </a:xfrm>
          <a:prstGeom prst="rect">
            <a:avLst/>
          </a:prstGeom>
          <a:noFill/>
        </p:spPr>
        <p:txBody>
          <a:bodyPr wrap="square">
            <a:spAutoFit/>
          </a:bodyPr>
          <a:lstStyle/>
          <a:p>
            <a:pPr marL="342900" lvl="0" indent="-342900">
              <a:lnSpc>
                <a:spcPct val="115000"/>
              </a:lnSpc>
              <a:spcBef>
                <a:spcPts val="2400"/>
              </a:spcBef>
              <a:buFont typeface="+mj-lt"/>
              <a:buAutoNum type="arabicPeriod"/>
            </a:pPr>
            <a:r>
              <a:rPr lang="en-PH" sz="3600" u="none" strike="noStrike" dirty="0">
                <a:effectLst/>
                <a:latin typeface="Arial" panose="020B0604020202020204" pitchFamily="34" charset="0"/>
                <a:ea typeface="Arial" panose="020B0604020202020204" pitchFamily="34" charset="0"/>
              </a:rPr>
              <a:t>Follow church communication guidelines and policies</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en-PH" sz="3600" u="none" strike="noStrike" dirty="0">
                <a:effectLst/>
                <a:latin typeface="Arial" panose="020B0604020202020204" pitchFamily="34" charset="0"/>
                <a:ea typeface="Arial" panose="020B0604020202020204" pitchFamily="34" charset="0"/>
              </a:rPr>
              <a:t>Coordinate with conference/mission communication departments when required</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indent="-342900">
              <a:buFont typeface="+mj-lt"/>
              <a:buAutoNum type="arabicPeriod"/>
            </a:pPr>
            <a:r>
              <a:rPr lang="en-PH" sz="3600" dirty="0">
                <a:effectLst/>
                <a:latin typeface="Arial" panose="020B0604020202020204" pitchFamily="34" charset="0"/>
                <a:ea typeface="Arial" panose="020B0604020202020204" pitchFamily="34" charset="0"/>
              </a:rPr>
              <a:t>Maintain confidentiality, accuracy, and integrity in all communications</a:t>
            </a:r>
            <a:r>
              <a:rPr lang="en-PH" sz="3600" dirty="0">
                <a:effectLst/>
              </a:rPr>
              <a:t> </a:t>
            </a:r>
            <a:endParaRPr lang="en-US" sz="3600" dirty="0"/>
          </a:p>
        </p:txBody>
      </p:sp>
    </p:spTree>
    <p:extLst>
      <p:ext uri="{BB962C8B-B14F-4D97-AF65-F5344CB8AC3E}">
        <p14:creationId xmlns:p14="http://schemas.microsoft.com/office/powerpoint/2010/main" val="9577127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2115200" y="2967033"/>
            <a:ext cx="1540755" cy="2470599"/>
          </a:xfrm>
          <a:custGeom>
            <a:avLst/>
            <a:gdLst/>
            <a:ahLst/>
            <a:cxnLst/>
            <a:rect l="l" t="t" r="r" b="b"/>
            <a:pathLst>
              <a:path w="1540755" h="2470599">
                <a:moveTo>
                  <a:pt x="0" y="0"/>
                </a:moveTo>
                <a:lnTo>
                  <a:pt x="1540755" y="0"/>
                </a:lnTo>
                <a:lnTo>
                  <a:pt x="1540755"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165979" y="2536936"/>
            <a:ext cx="7956042" cy="3436838"/>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Qualification and Skills</a:t>
            </a:r>
          </a:p>
        </p:txBody>
      </p:sp>
      <p:pic>
        <p:nvPicPr>
          <p:cNvPr id="13" name="Picture 12">
            <a:extLst>
              <a:ext uri="{FF2B5EF4-FFF2-40B4-BE49-F238E27FC236}">
                <a16:creationId xmlns:a16="http://schemas.microsoft.com/office/drawing/2014/main" id="{080F2F3B-CA52-34CD-E9E4-8F8EB78B09DA}"/>
              </a:ext>
            </a:extLst>
          </p:cNvPr>
          <p:cNvPicPr>
            <a:picLocks noChangeAspect="1"/>
          </p:cNvPicPr>
          <p:nvPr/>
        </p:nvPicPr>
        <p:blipFill>
          <a:blip r:embed="rId8"/>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3EF2E-2AF0-CF52-32B0-A5FA9667877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3B4B49B-6D09-4751-2431-E267029A37FC}"/>
              </a:ext>
            </a:extLst>
          </p:cNvPr>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dirty="0"/>
          </a:p>
        </p:txBody>
      </p:sp>
      <p:sp>
        <p:nvSpPr>
          <p:cNvPr id="3" name="Freeform 3">
            <a:extLst>
              <a:ext uri="{FF2B5EF4-FFF2-40B4-BE49-F238E27FC236}">
                <a16:creationId xmlns:a16="http://schemas.microsoft.com/office/drawing/2014/main" id="{4FFDC1EF-6EE5-AE5C-8C8F-277B748A5C7C}"/>
              </a:ext>
            </a:extLst>
          </p:cNvPr>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a:extLst>
              <a:ext uri="{FF2B5EF4-FFF2-40B4-BE49-F238E27FC236}">
                <a16:creationId xmlns:a16="http://schemas.microsoft.com/office/drawing/2014/main" id="{22D75D17-AF6F-2C6E-1C75-40DE0750B27B}"/>
              </a:ext>
            </a:extLst>
          </p:cNvPr>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a:extLst>
              <a:ext uri="{FF2B5EF4-FFF2-40B4-BE49-F238E27FC236}">
                <a16:creationId xmlns:a16="http://schemas.microsoft.com/office/drawing/2014/main" id="{5C6DA0E9-381A-9084-9698-2CB4A7624619}"/>
              </a:ext>
            </a:extLst>
          </p:cNvPr>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a:extLst>
              <a:ext uri="{FF2B5EF4-FFF2-40B4-BE49-F238E27FC236}">
                <a16:creationId xmlns:a16="http://schemas.microsoft.com/office/drawing/2014/main" id="{C4B7666A-472F-33DC-33BA-8DC7D52A72D7}"/>
              </a:ext>
            </a:extLst>
          </p:cNvPr>
          <p:cNvGrpSpPr/>
          <p:nvPr/>
        </p:nvGrpSpPr>
        <p:grpSpPr>
          <a:xfrm>
            <a:off x="9775493" y="9307308"/>
            <a:ext cx="5421843" cy="518622"/>
            <a:chOff x="0" y="0"/>
            <a:chExt cx="1427975" cy="136592"/>
          </a:xfrm>
        </p:grpSpPr>
        <p:sp>
          <p:nvSpPr>
            <p:cNvPr id="7" name="Freeform 7">
              <a:extLst>
                <a:ext uri="{FF2B5EF4-FFF2-40B4-BE49-F238E27FC236}">
                  <a16:creationId xmlns:a16="http://schemas.microsoft.com/office/drawing/2014/main" id="{9DD5B15B-66D8-D98C-994C-C795A6973490}"/>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a:extLst>
                <a:ext uri="{FF2B5EF4-FFF2-40B4-BE49-F238E27FC236}">
                  <a16:creationId xmlns:a16="http://schemas.microsoft.com/office/drawing/2014/main" id="{C062F9B5-1FE1-B0BD-10C0-40CCCA2192FB}"/>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a:extLst>
              <a:ext uri="{FF2B5EF4-FFF2-40B4-BE49-F238E27FC236}">
                <a16:creationId xmlns:a16="http://schemas.microsoft.com/office/drawing/2014/main" id="{0DB89B98-B4EE-73ED-7CA9-3C2ED1FF0110}"/>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a:extLst>
              <a:ext uri="{FF2B5EF4-FFF2-40B4-BE49-F238E27FC236}">
                <a16:creationId xmlns:a16="http://schemas.microsoft.com/office/drawing/2014/main" id="{81CE7743-EEBB-B953-4EDB-ABEA31A2729A}"/>
              </a:ext>
            </a:extLst>
          </p:cNvPr>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1" name="Picture 10">
            <a:extLst>
              <a:ext uri="{FF2B5EF4-FFF2-40B4-BE49-F238E27FC236}">
                <a16:creationId xmlns:a16="http://schemas.microsoft.com/office/drawing/2014/main" id="{A1F44BF4-934A-8D52-1FCF-D8FA6222F82A}"/>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4" name="TextBox 13">
            <a:extLst>
              <a:ext uri="{FF2B5EF4-FFF2-40B4-BE49-F238E27FC236}">
                <a16:creationId xmlns:a16="http://schemas.microsoft.com/office/drawing/2014/main" id="{EEBA1BF9-9ADF-1E14-A404-FE62410DDDE6}"/>
              </a:ext>
            </a:extLst>
          </p:cNvPr>
          <p:cNvSpPr txBox="1"/>
          <p:nvPr/>
        </p:nvSpPr>
        <p:spPr>
          <a:xfrm>
            <a:off x="2033847" y="1199422"/>
            <a:ext cx="13641135" cy="6601807"/>
          </a:xfrm>
          <a:prstGeom prst="rect">
            <a:avLst/>
          </a:prstGeom>
          <a:noFill/>
        </p:spPr>
        <p:txBody>
          <a:bodyPr wrap="square">
            <a:spAutoFit/>
          </a:bodyPr>
          <a:lstStyle/>
          <a:p>
            <a:pPr marL="342900" lvl="0" indent="-342900">
              <a:lnSpc>
                <a:spcPct val="115000"/>
              </a:lnSpc>
              <a:spcBef>
                <a:spcPts val="2400"/>
              </a:spcBef>
              <a:buFont typeface="+mj-lt"/>
              <a:buAutoNum type="arabicPeriod"/>
            </a:pPr>
            <a:r>
              <a:rPr lang="en-PH" sz="3600" u="none" strike="noStrike" dirty="0">
                <a:effectLst/>
                <a:latin typeface="Arial" panose="020B0604020202020204" pitchFamily="34" charset="0"/>
                <a:ea typeface="Arial" panose="020B0604020202020204" pitchFamily="34" charset="0"/>
              </a:rPr>
              <a:t>A committed Seventh-day Adventist member in good standing</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en-PH" sz="3600" u="none" strike="noStrike" dirty="0">
                <a:effectLst/>
                <a:latin typeface="Arial" panose="020B0604020202020204" pitchFamily="34" charset="0"/>
                <a:ea typeface="Arial" panose="020B0604020202020204" pitchFamily="34" charset="0"/>
              </a:rPr>
              <a:t>Faithful in church attendance and supportive of church leadership</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indent="-342900">
              <a:buFont typeface="+mj-lt"/>
              <a:buAutoNum type="arabicPeriod"/>
            </a:pPr>
            <a:r>
              <a:rPr lang="en-PH" sz="3600" dirty="0">
                <a:effectLst/>
                <a:latin typeface="Arial" panose="020B0604020202020204" pitchFamily="34" charset="0"/>
                <a:ea typeface="Arial" panose="020B0604020202020204" pitchFamily="34" charset="0"/>
              </a:rPr>
              <a:t>Basic skills in writing, social media use, and simple design or presentation</a:t>
            </a:r>
          </a:p>
          <a:p>
            <a:pPr marL="342900" indent="-342900">
              <a:buFont typeface="+mj-lt"/>
              <a:buAutoNum type="arabicPeriod"/>
            </a:pPr>
            <a:endParaRPr lang="en-PH" sz="3600" dirty="0">
              <a:latin typeface="Arial" panose="020B0604020202020204" pitchFamily="34" charset="0"/>
              <a:ea typeface="Arial" panose="020B0604020202020204" pitchFamily="34" charset="0"/>
            </a:endParaRPr>
          </a:p>
          <a:p>
            <a:pPr marL="342900" lvl="0" indent="-342900">
              <a:buFont typeface="+mj-lt"/>
              <a:buAutoNum type="arabicPeriod"/>
            </a:pPr>
            <a:r>
              <a:rPr lang="en-PH" sz="3600" dirty="0"/>
              <a:t>Organized, dependable, and respectful of deadlines</a:t>
            </a:r>
            <a:br>
              <a:rPr lang="en-PH" sz="3600" dirty="0"/>
            </a:br>
            <a:endParaRPr lang="en-PH" sz="3600" dirty="0"/>
          </a:p>
          <a:p>
            <a:pPr marL="342900" indent="-342900">
              <a:buFont typeface="+mj-lt"/>
              <a:buAutoNum type="arabicPeriod"/>
            </a:pPr>
            <a:r>
              <a:rPr lang="en-PH" sz="3600" dirty="0"/>
              <a:t>Willing to learn and work quietly behind the scenes </a:t>
            </a:r>
            <a:r>
              <a:rPr lang="en-PH" sz="3600" dirty="0">
                <a:effectLst/>
                <a:latin typeface="Arial" panose="020B0604020202020204" pitchFamily="34" charset="0"/>
                <a:ea typeface="Arial" panose="020B0604020202020204" pitchFamily="34" charset="0"/>
              </a:rPr>
              <a:t> </a:t>
            </a:r>
            <a:endParaRPr lang="en-US" sz="3600" dirty="0"/>
          </a:p>
        </p:txBody>
      </p:sp>
    </p:spTree>
    <p:extLst>
      <p:ext uri="{BB962C8B-B14F-4D97-AF65-F5344CB8AC3E}">
        <p14:creationId xmlns:p14="http://schemas.microsoft.com/office/powerpoint/2010/main" val="3125910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Freeform 10"/>
          <p:cNvSpPr/>
          <p:nvPr/>
        </p:nvSpPr>
        <p:spPr>
          <a:xfrm>
            <a:off x="1964882" y="2967033"/>
            <a:ext cx="1688991" cy="2470599"/>
          </a:xfrm>
          <a:custGeom>
            <a:avLst/>
            <a:gdLst/>
            <a:ahLst/>
            <a:cxnLst/>
            <a:rect l="l" t="t" r="r" b="b"/>
            <a:pathLst>
              <a:path w="1688991" h="2470599">
                <a:moveTo>
                  <a:pt x="0" y="0"/>
                </a:moveTo>
                <a:lnTo>
                  <a:pt x="1688991" y="0"/>
                </a:lnTo>
                <a:lnTo>
                  <a:pt x="1688991" y="2470599"/>
                </a:lnTo>
                <a:lnTo>
                  <a:pt x="0" y="2470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AutoShape 11"/>
          <p:cNvSpPr/>
          <p:nvPr/>
        </p:nvSpPr>
        <p:spPr>
          <a:xfrm>
            <a:off x="4292255" y="2569283"/>
            <a:ext cx="0" cy="3266099"/>
          </a:xfrm>
          <a:prstGeom prst="line">
            <a:avLst/>
          </a:prstGeom>
          <a:ln w="95250" cap="rnd">
            <a:solidFill>
              <a:srgbClr val="418D40"/>
            </a:solidFill>
            <a:prstDash val="sysDot"/>
            <a:headEnd type="none" w="sm" len="sm"/>
            <a:tailEnd type="none" w="sm" len="sm"/>
          </a:ln>
        </p:spPr>
        <p:txBody>
          <a:bodyPr/>
          <a:lstStyle/>
          <a:p>
            <a:endParaRPr lang="en-US"/>
          </a:p>
        </p:txBody>
      </p:sp>
      <p:sp>
        <p:nvSpPr>
          <p:cNvPr id="12" name="TextBox 12"/>
          <p:cNvSpPr txBox="1"/>
          <p:nvPr/>
        </p:nvSpPr>
        <p:spPr>
          <a:xfrm>
            <a:off x="5165978" y="2536936"/>
            <a:ext cx="10031349" cy="5155257"/>
          </a:xfrm>
          <a:prstGeom prst="rect">
            <a:avLst/>
          </a:prstGeom>
        </p:spPr>
        <p:txBody>
          <a:bodyPr wrap="square"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Spiritual &amp; Character Expectations</a:t>
            </a:r>
          </a:p>
          <a:p>
            <a:pPr algn="l">
              <a:lnSpc>
                <a:spcPts val="13383"/>
              </a:lnSpc>
            </a:pPr>
            <a:endParaRPr lang="en-US" sz="13383" spc="334" dirty="0">
              <a:solidFill>
                <a:srgbClr val="31403D"/>
              </a:solidFill>
              <a:latin typeface="Brans-DemiBold"/>
              <a:ea typeface="Brans-DemiBold"/>
              <a:cs typeface="Brans-DemiBold"/>
              <a:sym typeface="Brans-DemiBold"/>
            </a:endParaRPr>
          </a:p>
        </p:txBody>
      </p:sp>
      <p:pic>
        <p:nvPicPr>
          <p:cNvPr id="13" name="Picture 12">
            <a:extLst>
              <a:ext uri="{FF2B5EF4-FFF2-40B4-BE49-F238E27FC236}">
                <a16:creationId xmlns:a16="http://schemas.microsoft.com/office/drawing/2014/main" id="{EF7E5D92-CE44-34B8-39F3-E6272863B2E4}"/>
              </a:ext>
            </a:extLst>
          </p:cNvPr>
          <p:cNvPicPr>
            <a:picLocks noChangeAspect="1"/>
          </p:cNvPicPr>
          <p:nvPr/>
        </p:nvPicPr>
        <p:blipFill>
          <a:blip r:embed="rId8"/>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1" name="Picture 10">
            <a:extLst>
              <a:ext uri="{FF2B5EF4-FFF2-40B4-BE49-F238E27FC236}">
                <a16:creationId xmlns:a16="http://schemas.microsoft.com/office/drawing/2014/main" id="{F987C5A9-7B53-F356-FA99-C451E8F082DD}"/>
              </a:ext>
            </a:extLst>
          </p:cNvPr>
          <p:cNvPicPr>
            <a:picLocks noChangeAspect="1"/>
          </p:cNvPicPr>
          <p:nvPr/>
        </p:nvPicPr>
        <p:blipFill>
          <a:blip r:embed="rId6"/>
          <a:stretch>
            <a:fillRect/>
          </a:stretch>
        </p:blipFill>
        <p:spPr>
          <a:xfrm>
            <a:off x="8193176" y="8919890"/>
            <a:ext cx="1322479" cy="1339896"/>
          </a:xfrm>
          <a:prstGeom prst="rect">
            <a:avLst/>
          </a:prstGeom>
        </p:spPr>
      </p:pic>
      <p:sp>
        <p:nvSpPr>
          <p:cNvPr id="13" name="TextBox 12">
            <a:extLst>
              <a:ext uri="{FF2B5EF4-FFF2-40B4-BE49-F238E27FC236}">
                <a16:creationId xmlns:a16="http://schemas.microsoft.com/office/drawing/2014/main" id="{73FA63E7-B7C3-306A-A445-940EA6FD8FFA}"/>
              </a:ext>
            </a:extLst>
          </p:cNvPr>
          <p:cNvSpPr txBox="1"/>
          <p:nvPr/>
        </p:nvSpPr>
        <p:spPr>
          <a:xfrm>
            <a:off x="2511810" y="1536816"/>
            <a:ext cx="12447953" cy="5022914"/>
          </a:xfrm>
          <a:prstGeom prst="rect">
            <a:avLst/>
          </a:prstGeom>
          <a:noFill/>
        </p:spPr>
        <p:txBody>
          <a:bodyPr wrap="square">
            <a:spAutoFit/>
          </a:bodyPr>
          <a:lstStyle/>
          <a:p>
            <a:pPr marL="342900" lvl="0" indent="-342900">
              <a:lnSpc>
                <a:spcPct val="115000"/>
              </a:lnSpc>
              <a:spcBef>
                <a:spcPts val="2400"/>
              </a:spcBef>
              <a:buFont typeface="+mj-lt"/>
              <a:buAutoNum type="arabicPeriod"/>
            </a:pPr>
            <a:r>
              <a:rPr lang="en-PH" sz="3600" u="none" strike="noStrike" dirty="0">
                <a:effectLst/>
                <a:latin typeface="Arial" panose="020B0604020202020204" pitchFamily="34" charset="0"/>
                <a:ea typeface="Arial" panose="020B0604020202020204" pitchFamily="34" charset="0"/>
              </a:rPr>
              <a:t>Reflect Christ in words, tone, and conduct</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en-PH" sz="3600" u="none" strike="noStrike" dirty="0">
                <a:effectLst/>
                <a:latin typeface="Arial" panose="020B0604020202020204" pitchFamily="34" charset="0"/>
                <a:ea typeface="Arial" panose="020B0604020202020204" pitchFamily="34" charset="0"/>
              </a:rPr>
              <a:t>Practice humility, discretion, and faithfulness</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en-PH" sz="3600" u="none" strike="noStrike" dirty="0">
                <a:effectLst/>
                <a:latin typeface="Arial" panose="020B0604020202020204" pitchFamily="34" charset="0"/>
                <a:ea typeface="Arial" panose="020B0604020202020204" pitchFamily="34" charset="0"/>
              </a:rPr>
              <a:t>Understand that communication is ministry, not publicity</a:t>
            </a:r>
            <a:br>
              <a:rPr lang="en-PH" sz="3600" u="none" strike="noStrike" dirty="0">
                <a:effectLst/>
                <a:latin typeface="Arial" panose="020B0604020202020204" pitchFamily="34" charset="0"/>
                <a:ea typeface="Arial" panose="020B0604020202020204" pitchFamily="34" charset="0"/>
              </a:rPr>
            </a:br>
            <a:endParaRPr lang="en-PH" sz="3600" u="none" strike="noStrike" dirty="0">
              <a:effectLst/>
              <a:latin typeface="Arial" panose="020B0604020202020204" pitchFamily="34" charset="0"/>
              <a:ea typeface="Arial" panose="020B0604020202020204" pitchFamily="34" charset="0"/>
            </a:endParaRPr>
          </a:p>
          <a:p>
            <a:pPr marL="342900" indent="-342900">
              <a:buFont typeface="+mj-lt"/>
              <a:buAutoNum type="arabicPeriod"/>
            </a:pPr>
            <a:r>
              <a:rPr lang="en-PH" sz="3600" dirty="0">
                <a:effectLst/>
                <a:latin typeface="Arial" panose="020B0604020202020204" pitchFamily="34" charset="0"/>
                <a:ea typeface="Arial" panose="020B0604020202020204" pitchFamily="34" charset="0"/>
              </a:rPr>
              <a:t>Prayerful, teachable, and mission-focused</a:t>
            </a:r>
            <a:br>
              <a:rPr lang="en-PH" sz="3600" dirty="0">
                <a:effectLst/>
                <a:latin typeface="Arial" panose="020B0604020202020204" pitchFamily="34" charset="0"/>
                <a:ea typeface="Arial" panose="020B0604020202020204" pitchFamily="34" charset="0"/>
              </a:rPr>
            </a:br>
            <a:endParaRPr lang="en-US" sz="3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a:solidFill>
                    <a:srgbClr val="EDEAD0"/>
                  </a:solidFill>
                  <a:latin typeface="Noto Sans Bold"/>
                  <a:ea typeface="Noto Sans Bold"/>
                  <a:cs typeface="Noto Sans Bold"/>
                  <a:sym typeface="Noto Sans Bold"/>
                </a:rPr>
                <a:t>CLPM PASTORS' ON-BOARDING BOOTCAMP</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0" name="TextBox 10"/>
          <p:cNvSpPr txBox="1"/>
          <p:nvPr/>
        </p:nvSpPr>
        <p:spPr>
          <a:xfrm>
            <a:off x="2358587" y="1463788"/>
            <a:ext cx="9497882" cy="2445734"/>
          </a:xfrm>
          <a:prstGeom prst="rect">
            <a:avLst/>
          </a:prstGeom>
        </p:spPr>
        <p:txBody>
          <a:bodyPr lIns="0" tIns="0" rIns="0" bIns="0" rtlCol="0" anchor="t">
            <a:spAutoFit/>
          </a:bodyPr>
          <a:lstStyle/>
          <a:p>
            <a:pPr algn="l">
              <a:lnSpc>
                <a:spcPts val="9975"/>
              </a:lnSpc>
            </a:pPr>
            <a:r>
              <a:rPr lang="en-US" sz="7500" spc="187" dirty="0">
                <a:solidFill>
                  <a:srgbClr val="2B8500"/>
                </a:solidFill>
                <a:latin typeface="Brans-DemiBold"/>
                <a:ea typeface="Brans-DemiBold"/>
                <a:cs typeface="Brans-DemiBold"/>
                <a:sym typeface="Brans-DemiBold"/>
              </a:rPr>
              <a:t>Please us your report </a:t>
            </a:r>
            <a:r>
              <a:rPr lang="en-US" sz="7500" spc="187">
                <a:solidFill>
                  <a:srgbClr val="2B8500"/>
                </a:solidFill>
                <a:latin typeface="Brans-DemiBold"/>
                <a:ea typeface="Brans-DemiBold"/>
                <a:cs typeface="Brans-DemiBold"/>
                <a:sym typeface="Brans-DemiBold"/>
              </a:rPr>
              <a:t>activities in </a:t>
            </a:r>
            <a:r>
              <a:rPr lang="en-US" sz="7500" spc="187" dirty="0">
                <a:solidFill>
                  <a:srgbClr val="2B8500"/>
                </a:solidFill>
                <a:latin typeface="Brans-DemiBold"/>
                <a:ea typeface="Brans-DemiBold"/>
                <a:cs typeface="Brans-DemiBold"/>
                <a:sym typeface="Brans-DemiBold"/>
              </a:rPr>
              <a:t>your church/ district </a:t>
            </a:r>
            <a:r>
              <a:rPr lang="en-US" sz="7500" spc="187">
                <a:solidFill>
                  <a:srgbClr val="2B8500"/>
                </a:solidFill>
                <a:latin typeface="Brans-DemiBold"/>
                <a:ea typeface="Brans-DemiBold"/>
                <a:cs typeface="Brans-DemiBold"/>
                <a:sym typeface="Brans-DemiBold"/>
              </a:rPr>
              <a:t>/ area. </a:t>
            </a:r>
            <a:endParaRPr lang="en-US" sz="7500" spc="187" dirty="0">
              <a:solidFill>
                <a:srgbClr val="2B8500"/>
              </a:solidFill>
              <a:latin typeface="Brans-DemiBold"/>
              <a:ea typeface="Brans-DemiBold"/>
              <a:cs typeface="Brans-DemiBold"/>
              <a:sym typeface="Brans-DemiBold"/>
            </a:endParaRPr>
          </a:p>
        </p:txBody>
      </p:sp>
      <p:sp>
        <p:nvSpPr>
          <p:cNvPr id="12" name="AutoShape 12"/>
          <p:cNvSpPr/>
          <p:nvPr/>
        </p:nvSpPr>
        <p:spPr>
          <a:xfrm>
            <a:off x="1556195" y="1349669"/>
            <a:ext cx="0" cy="5990384"/>
          </a:xfrm>
          <a:prstGeom prst="line">
            <a:avLst/>
          </a:prstGeom>
          <a:ln w="95250" cap="rnd">
            <a:solidFill>
              <a:srgbClr val="5BAB5A"/>
            </a:solidFill>
            <a:prstDash val="sysDot"/>
            <a:headEnd type="none" w="sm" len="sm"/>
            <a:tailEnd type="none" w="sm" len="sm"/>
          </a:ln>
        </p:spPr>
        <p:txBody>
          <a:bodyPr/>
          <a:lstStyle/>
          <a:p>
            <a:endParaRPr lang="en-US"/>
          </a:p>
        </p:txBody>
      </p:sp>
      <p:pic>
        <p:nvPicPr>
          <p:cNvPr id="11" name="Picture 10">
            <a:extLst>
              <a:ext uri="{FF2B5EF4-FFF2-40B4-BE49-F238E27FC236}">
                <a16:creationId xmlns:a16="http://schemas.microsoft.com/office/drawing/2014/main" id="{7B3A2DEC-17C2-4D20-33F4-69BC3FA59D7F}"/>
              </a:ext>
            </a:extLst>
          </p:cNvPr>
          <p:cNvPicPr>
            <a:picLocks noChangeAspect="1"/>
          </p:cNvPicPr>
          <p:nvPr/>
        </p:nvPicPr>
        <p:blipFill>
          <a:blip r:embed="rId6"/>
          <a:stretch>
            <a:fillRect/>
          </a:stretch>
        </p:blipFill>
        <p:spPr>
          <a:xfrm>
            <a:off x="8193176" y="8919890"/>
            <a:ext cx="1322479" cy="13398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590</Words>
  <Application>Microsoft Macintosh PowerPoint</Application>
  <PresentationFormat>Custom</PresentationFormat>
  <Paragraphs>67</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Noto Serif</vt:lpstr>
      <vt:lpstr>Noto Sans Bold</vt:lpstr>
      <vt:lpstr>Arial</vt:lpstr>
      <vt:lpstr>Open Sans Bold</vt:lpstr>
      <vt:lpstr>Calibri</vt:lpstr>
      <vt:lpstr>Brans-DemiBold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CLPM Pastors' On-Boarding Bootcamp</dc:title>
  <cp:lastModifiedBy>Anthonette Antonio</cp:lastModifiedBy>
  <cp:revision>9</cp:revision>
  <dcterms:created xsi:type="dcterms:W3CDTF">2006-08-16T00:00:00Z</dcterms:created>
  <dcterms:modified xsi:type="dcterms:W3CDTF">2026-01-17T12:54:47Z</dcterms:modified>
  <dc:identifier>DAG83DVdHAg</dc:identifier>
</cp:coreProperties>
</file>