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437" r:id="rId3"/>
    <p:sldId id="421" r:id="rId4"/>
    <p:sldId id="427" r:id="rId5"/>
    <p:sldId id="438" r:id="rId6"/>
    <p:sldId id="439" r:id="rId7"/>
    <p:sldId id="432" r:id="rId8"/>
    <p:sldId id="433" r:id="rId9"/>
    <p:sldId id="434" r:id="rId10"/>
    <p:sldId id="435" r:id="rId11"/>
    <p:sldId id="436" r:id="rId12"/>
    <p:sldId id="431" r:id="rId13"/>
    <p:sldId id="430" r:id="rId14"/>
    <p:sldId id="440" r:id="rId15"/>
    <p:sldId id="441" r:id="rId16"/>
  </p:sldIdLst>
  <p:sldSz cx="18288000" cy="10287000"/>
  <p:notesSz cx="6858000" cy="9144000"/>
  <p:embeddedFontLst>
    <p:embeddedFont>
      <p:font typeface="Brans-DemiBold" pitchFamily="2" charset="77"/>
      <p:regular r:id="rId18"/>
      <p:bold r:id="rId19"/>
    </p:embeddedFont>
    <p:embeddedFont>
      <p:font typeface="Noto Sans Bold" panose="020B0502040504020204" pitchFamily="34" charset="0"/>
      <p:bold r:id="rId20"/>
      <p:italic r:id="rId21"/>
      <p:boldItalic r:id="rId22"/>
    </p:embeddedFont>
    <p:embeddedFont>
      <p:font typeface="Noto Sans ExtCond" panose="020B0506040504020204" pitchFamily="34" charset="0"/>
      <p:regular r:id="rId23"/>
      <p:bold r:id="rId24"/>
      <p:italic r:id="rId25"/>
      <p:boldItalic r:id="rId26"/>
    </p:embeddedFont>
    <p:embeddedFont>
      <p:font typeface="Open Sans" panose="020B060603050402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842" autoAdjust="0"/>
    <p:restoredTop sz="94421" autoAdjust="0"/>
  </p:normalViewPr>
  <p:slideViewPr>
    <p:cSldViewPr>
      <p:cViewPr varScale="1">
        <p:scale>
          <a:sx n="59" d="100"/>
          <a:sy n="59" d="100"/>
        </p:scale>
        <p:origin x="224" y="7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B19F0-E43C-9F46-8E83-27EA5FCA6D7D}" type="datetimeFigureOut">
              <a:rPr lang="en-US" smtClean="0"/>
              <a:t>1/18/26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515F65-F35A-5740-B485-66A76656BA7E}" type="slidenum">
              <a:rPr lang="en-US" smtClean="0"/>
              <a:t>‹#›</a:t>
            </a:fld>
            <a:endParaRPr lang="en-US"/>
          </a:p>
        </p:txBody>
      </p:sp>
    </p:spTree>
    <p:extLst>
      <p:ext uri="{BB962C8B-B14F-4D97-AF65-F5344CB8AC3E}">
        <p14:creationId xmlns:p14="http://schemas.microsoft.com/office/powerpoint/2010/main" val="3856098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515F65-F35A-5740-B485-66A76656BA7E}" type="slidenum">
              <a:rPr lang="en-US" smtClean="0"/>
              <a:t>1</a:t>
            </a:fld>
            <a:endParaRPr lang="en-US"/>
          </a:p>
        </p:txBody>
      </p:sp>
    </p:spTree>
    <p:extLst>
      <p:ext uri="{BB962C8B-B14F-4D97-AF65-F5344CB8AC3E}">
        <p14:creationId xmlns:p14="http://schemas.microsoft.com/office/powerpoint/2010/main" val="36826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FBF06-967A-856B-9D2C-5CAFFA25C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C2FB1-D707-1157-AC8F-E8498A57A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A7F380-C762-CAD1-F0DF-95A2FE8ABC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5A84F7-1F6B-335A-BDE1-A89852487330}"/>
              </a:ext>
            </a:extLst>
          </p:cNvPr>
          <p:cNvSpPr>
            <a:spLocks noGrp="1"/>
          </p:cNvSpPr>
          <p:nvPr>
            <p:ph type="sldNum" sz="quarter" idx="5"/>
          </p:nvPr>
        </p:nvSpPr>
        <p:spPr/>
        <p:txBody>
          <a:bodyPr/>
          <a:lstStyle/>
          <a:p>
            <a:fld id="{35515F65-F35A-5740-B485-66A76656BA7E}" type="slidenum">
              <a:rPr lang="en-US" smtClean="0"/>
              <a:t>2</a:t>
            </a:fld>
            <a:endParaRPr lang="en-US"/>
          </a:p>
        </p:txBody>
      </p:sp>
    </p:spTree>
    <p:extLst>
      <p:ext uri="{BB962C8B-B14F-4D97-AF65-F5344CB8AC3E}">
        <p14:creationId xmlns:p14="http://schemas.microsoft.com/office/powerpoint/2010/main" val="3713617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5BD96-EB16-4C25-9B13-A88D7413E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16DB5A-6AA1-082E-29F3-A5AA006C9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12C44-1A53-62FE-74C8-26DD37E87A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A8B50E-AD67-63CC-8C60-F85C108F96B1}"/>
              </a:ext>
            </a:extLst>
          </p:cNvPr>
          <p:cNvSpPr>
            <a:spLocks noGrp="1"/>
          </p:cNvSpPr>
          <p:nvPr>
            <p:ph type="sldNum" sz="quarter" idx="5"/>
          </p:nvPr>
        </p:nvSpPr>
        <p:spPr/>
        <p:txBody>
          <a:bodyPr/>
          <a:lstStyle/>
          <a:p>
            <a:fld id="{35515F65-F35A-5740-B485-66A76656BA7E}" type="slidenum">
              <a:rPr lang="en-US" smtClean="0"/>
              <a:t>4</a:t>
            </a:fld>
            <a:endParaRPr lang="en-US"/>
          </a:p>
        </p:txBody>
      </p:sp>
    </p:spTree>
    <p:extLst>
      <p:ext uri="{BB962C8B-B14F-4D97-AF65-F5344CB8AC3E}">
        <p14:creationId xmlns:p14="http://schemas.microsoft.com/office/powerpoint/2010/main" val="1419024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F0B52-BD40-D3C5-E9F0-0C4461116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788D0-AF7B-2CF6-2788-D724A10B7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1B6F0-589F-D4E0-B484-993708909D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8256ED-BBA0-8F1C-5F37-177810F4885D}"/>
              </a:ext>
            </a:extLst>
          </p:cNvPr>
          <p:cNvSpPr>
            <a:spLocks noGrp="1"/>
          </p:cNvSpPr>
          <p:nvPr>
            <p:ph type="sldNum" sz="quarter" idx="5"/>
          </p:nvPr>
        </p:nvSpPr>
        <p:spPr/>
        <p:txBody>
          <a:bodyPr/>
          <a:lstStyle/>
          <a:p>
            <a:fld id="{35515F65-F35A-5740-B485-66A76656BA7E}" type="slidenum">
              <a:rPr lang="en-US" smtClean="0"/>
              <a:t>7</a:t>
            </a:fld>
            <a:endParaRPr lang="en-US"/>
          </a:p>
        </p:txBody>
      </p:sp>
    </p:spTree>
    <p:extLst>
      <p:ext uri="{BB962C8B-B14F-4D97-AF65-F5344CB8AC3E}">
        <p14:creationId xmlns:p14="http://schemas.microsoft.com/office/powerpoint/2010/main" val="1985314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EE9E4-46FE-A4BB-00DF-36BCB328B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43E3A-FA37-D626-5109-C8E170DCF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551BEB-74AB-AD20-D2FE-3B3C788882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0C50F0-4CA5-C428-C5C5-5948EF104BFD}"/>
              </a:ext>
            </a:extLst>
          </p:cNvPr>
          <p:cNvSpPr>
            <a:spLocks noGrp="1"/>
          </p:cNvSpPr>
          <p:nvPr>
            <p:ph type="sldNum" sz="quarter" idx="5"/>
          </p:nvPr>
        </p:nvSpPr>
        <p:spPr/>
        <p:txBody>
          <a:bodyPr/>
          <a:lstStyle/>
          <a:p>
            <a:fld id="{35515F65-F35A-5740-B485-66A76656BA7E}" type="slidenum">
              <a:rPr lang="en-US" smtClean="0"/>
              <a:t>8</a:t>
            </a:fld>
            <a:endParaRPr lang="en-US"/>
          </a:p>
        </p:txBody>
      </p:sp>
    </p:spTree>
    <p:extLst>
      <p:ext uri="{BB962C8B-B14F-4D97-AF65-F5344CB8AC3E}">
        <p14:creationId xmlns:p14="http://schemas.microsoft.com/office/powerpoint/2010/main" val="4057153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5B8B-B55B-0EF4-A9FE-C59B60D87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F8003-37C8-EDA5-0433-AE6A00DAF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8940B-3586-61FC-ACAC-DAE8B1B507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13470-08C7-903B-0847-62EEC97CB75E}"/>
              </a:ext>
            </a:extLst>
          </p:cNvPr>
          <p:cNvSpPr>
            <a:spLocks noGrp="1"/>
          </p:cNvSpPr>
          <p:nvPr>
            <p:ph type="sldNum" sz="quarter" idx="5"/>
          </p:nvPr>
        </p:nvSpPr>
        <p:spPr/>
        <p:txBody>
          <a:bodyPr/>
          <a:lstStyle/>
          <a:p>
            <a:fld id="{35515F65-F35A-5740-B485-66A76656BA7E}" type="slidenum">
              <a:rPr lang="en-US" smtClean="0"/>
              <a:t>9</a:t>
            </a:fld>
            <a:endParaRPr lang="en-US"/>
          </a:p>
        </p:txBody>
      </p:sp>
    </p:spTree>
    <p:extLst>
      <p:ext uri="{BB962C8B-B14F-4D97-AF65-F5344CB8AC3E}">
        <p14:creationId xmlns:p14="http://schemas.microsoft.com/office/powerpoint/2010/main" val="326854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391D9-25DD-4B6F-2F52-E0347C124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3838E-0F69-39BC-7A35-6C496FE15E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9A039-214F-D85C-4EA8-F8B26A4011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1428D6-07F2-88FA-10BC-D3DFA52952FB}"/>
              </a:ext>
            </a:extLst>
          </p:cNvPr>
          <p:cNvSpPr>
            <a:spLocks noGrp="1"/>
          </p:cNvSpPr>
          <p:nvPr>
            <p:ph type="sldNum" sz="quarter" idx="5"/>
          </p:nvPr>
        </p:nvSpPr>
        <p:spPr/>
        <p:txBody>
          <a:bodyPr/>
          <a:lstStyle/>
          <a:p>
            <a:fld id="{35515F65-F35A-5740-B485-66A76656BA7E}" type="slidenum">
              <a:rPr lang="en-US" smtClean="0"/>
              <a:t>10</a:t>
            </a:fld>
            <a:endParaRPr lang="en-US"/>
          </a:p>
        </p:txBody>
      </p:sp>
    </p:spTree>
    <p:extLst>
      <p:ext uri="{BB962C8B-B14F-4D97-AF65-F5344CB8AC3E}">
        <p14:creationId xmlns:p14="http://schemas.microsoft.com/office/powerpoint/2010/main" val="273049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FB3CB-F3E7-36F6-7949-DB8F6BC8F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4F5A7-2959-75F2-1D70-7412D1F87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FE206A-D90E-E2C7-D513-341F48F392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461E16-F2F2-F966-AD54-2D48257AF347}"/>
              </a:ext>
            </a:extLst>
          </p:cNvPr>
          <p:cNvSpPr>
            <a:spLocks noGrp="1"/>
          </p:cNvSpPr>
          <p:nvPr>
            <p:ph type="sldNum" sz="quarter" idx="5"/>
          </p:nvPr>
        </p:nvSpPr>
        <p:spPr/>
        <p:txBody>
          <a:bodyPr/>
          <a:lstStyle/>
          <a:p>
            <a:fld id="{35515F65-F35A-5740-B485-66A76656BA7E}" type="slidenum">
              <a:rPr lang="en-US" smtClean="0"/>
              <a:t>11</a:t>
            </a:fld>
            <a:endParaRPr lang="en-US"/>
          </a:p>
        </p:txBody>
      </p:sp>
    </p:spTree>
    <p:extLst>
      <p:ext uri="{BB962C8B-B14F-4D97-AF65-F5344CB8AC3E}">
        <p14:creationId xmlns:p14="http://schemas.microsoft.com/office/powerpoint/2010/main" val="1626476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986AD-BB4D-A463-BA6F-91A8A11675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70D11-C91D-5B7F-0ECA-EA6436A827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B09A2-EB4B-D396-6FC4-4ACA992C95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79ABF-D412-C985-65B5-8B563B06112B}"/>
              </a:ext>
            </a:extLst>
          </p:cNvPr>
          <p:cNvSpPr>
            <a:spLocks noGrp="1"/>
          </p:cNvSpPr>
          <p:nvPr>
            <p:ph type="sldNum" sz="quarter" idx="5"/>
          </p:nvPr>
        </p:nvSpPr>
        <p:spPr/>
        <p:txBody>
          <a:bodyPr/>
          <a:lstStyle/>
          <a:p>
            <a:fld id="{35515F65-F35A-5740-B485-66A76656BA7E}" type="slidenum">
              <a:rPr lang="en-US" smtClean="0"/>
              <a:t>14</a:t>
            </a:fld>
            <a:endParaRPr lang="en-US"/>
          </a:p>
        </p:txBody>
      </p:sp>
    </p:spTree>
    <p:extLst>
      <p:ext uri="{BB962C8B-B14F-4D97-AF65-F5344CB8AC3E}">
        <p14:creationId xmlns:p14="http://schemas.microsoft.com/office/powerpoint/2010/main" val="523961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4"/>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5"/>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18,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6">
              <a:alphaModFix amt="40000"/>
            </a:blip>
            <a:stretch>
              <a:fillRect/>
            </a:stretch>
          </a:blipFill>
        </p:spPr>
        <p:txBody>
          <a:bodyPr/>
          <a:lstStyle/>
          <a:p>
            <a:endParaRPr lang="en-US"/>
          </a:p>
        </p:txBody>
      </p:sp>
      <p:sp>
        <p:nvSpPr>
          <p:cNvPr id="10" name="TextBox 10"/>
          <p:cNvSpPr txBox="1"/>
          <p:nvPr/>
        </p:nvSpPr>
        <p:spPr>
          <a:xfrm>
            <a:off x="4970042" y="4546152"/>
            <a:ext cx="10041358" cy="1718419"/>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&amp; ASSOCIATES’</a:t>
            </a:r>
          </a:p>
        </p:txBody>
      </p:sp>
      <p:sp>
        <p:nvSpPr>
          <p:cNvPr id="11" name="TextBox 11"/>
          <p:cNvSpPr txBox="1"/>
          <p:nvPr/>
        </p:nvSpPr>
        <p:spPr>
          <a:xfrm>
            <a:off x="4970042" y="2825696"/>
            <a:ext cx="71457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CHURCH CLERKS</a:t>
            </a:r>
          </a:p>
        </p:txBody>
      </p:sp>
      <p:sp>
        <p:nvSpPr>
          <p:cNvPr id="12" name="TextBox 12"/>
          <p:cNvSpPr txBox="1"/>
          <p:nvPr/>
        </p:nvSpPr>
        <p:spPr>
          <a:xfrm>
            <a:off x="4970042" y="6104948"/>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ORIENTATION</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C37E6-4713-3B3B-665A-96833FD89E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ECE57F-17E0-C539-D4FE-6120C8EB1AA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618D01F-432D-FDD6-8980-3E951DEBA64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02016C6-8593-0600-FE45-AA7B2E51D555}"/>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740C65E-15A9-566F-3039-2AE05632C9B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366B956D-4915-1B89-EF00-0145DB5B866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5E965F6B-0B70-B3FA-ADD1-BDEC5883841D}"/>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94F8977-6163-4940-023C-BD5B2C3925F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A1D612D9-7FCF-ED11-20DC-080AF9BF173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6F02514A-377B-0D4B-F34A-47EE44533A28}"/>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BACACD73-7AAE-9772-76A8-F65A3E357187}"/>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BREAK-OUT SESSION OUTLINE</a:t>
            </a:r>
          </a:p>
        </p:txBody>
      </p:sp>
      <p:sp>
        <p:nvSpPr>
          <p:cNvPr id="13" name="TextBox 11">
            <a:extLst>
              <a:ext uri="{FF2B5EF4-FFF2-40B4-BE49-F238E27FC236}">
                <a16:creationId xmlns:a16="http://schemas.microsoft.com/office/drawing/2014/main" id="{13B3C1D4-C6A8-C6E8-0B65-E6C4E56DE91D}"/>
              </a:ext>
            </a:extLst>
          </p:cNvPr>
          <p:cNvSpPr txBox="1"/>
          <p:nvPr/>
        </p:nvSpPr>
        <p:spPr>
          <a:xfrm>
            <a:off x="2303699" y="2524686"/>
            <a:ext cx="12893625" cy="1846659"/>
          </a:xfrm>
          <a:prstGeom prst="rect">
            <a:avLst/>
          </a:prstGeom>
        </p:spPr>
        <p:txBody>
          <a:bodyPr wrap="square" lIns="0" tIns="0" rIns="0" bIns="0" rtlCol="0" anchor="t">
            <a:spAutoFit/>
          </a:bodyPr>
          <a:lstStyle/>
          <a:p>
            <a:pPr marL="742950" indent="-742950">
              <a:buAutoNum type="alphaUcPeriod"/>
            </a:pPr>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Duties of the Clerk</a:t>
            </a:r>
          </a:p>
          <a:p>
            <a:pPr marL="514350" indent="-514350">
              <a:buAutoNum type="alphaUcPeriod"/>
            </a:pPr>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 Church Profiling</a:t>
            </a:r>
          </a:p>
          <a:p>
            <a:pPr marL="514350" indent="-514350">
              <a:buAutoNum type="alphaUcPeriod"/>
            </a:pPr>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 ACMS</a:t>
            </a:r>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1697746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731ED-FB28-466C-7576-726A92AD34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6F8815B-9C00-F76F-2F1F-9FF4753F61C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B3A948E-3124-DAE4-F7F7-65E2E11ADD5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6B83FBE-DC27-35BB-E8BA-43BDF6C33FB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4BBDF6C-5DF5-6526-8984-EAEBB95A964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C2CF4DEE-2B40-A5EF-79A0-E3B9A96CC3E8}"/>
              </a:ext>
            </a:extLst>
          </p:cNvPr>
          <p:cNvGrpSpPr/>
          <p:nvPr/>
        </p:nvGrpSpPr>
        <p:grpSpPr>
          <a:xfrm>
            <a:off x="9775493" y="9271143"/>
            <a:ext cx="5421843" cy="554787"/>
            <a:chOff x="0" y="-9525"/>
            <a:chExt cx="1427975" cy="146117"/>
          </a:xfrm>
        </p:grpSpPr>
        <p:sp>
          <p:nvSpPr>
            <p:cNvPr id="7" name="Freeform 7">
              <a:extLst>
                <a:ext uri="{FF2B5EF4-FFF2-40B4-BE49-F238E27FC236}">
                  <a16:creationId xmlns:a16="http://schemas.microsoft.com/office/drawing/2014/main" id="{C7976D2D-24F7-4981-6A7E-FE9DADED6DFB}"/>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1C4097BC-0EBB-B4EC-07C3-183BDE2AD33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7E862311-623A-0A96-BD86-1A474DFD479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D88A3A0D-7752-D78C-7F8F-9BE3743ADC45}"/>
              </a:ext>
            </a:extLst>
          </p:cNvPr>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6669B055-5B13-99F3-90F5-F15CE45DB909}"/>
              </a:ext>
            </a:extLst>
          </p:cNvPr>
          <p:cNvSpPr txBox="1"/>
          <p:nvPr/>
        </p:nvSpPr>
        <p:spPr>
          <a:xfrm>
            <a:off x="1759374" y="2541197"/>
            <a:ext cx="11972083" cy="5287217"/>
          </a:xfrm>
          <a:prstGeom prst="rect">
            <a:avLst/>
          </a:prstGeom>
        </p:spPr>
        <p:txBody>
          <a:bodyPr lIns="0" tIns="0" rIns="0" bIns="0" rtlCol="0" anchor="t">
            <a:spAutoFit/>
          </a:bodyPr>
          <a:lstStyle/>
          <a:p>
            <a:pPr>
              <a:lnSpc>
                <a:spcPts val="5199"/>
              </a:lnSpc>
            </a:pPr>
            <a:r>
              <a:rPr lang="en-US" sz="3600"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Much of the efficient functioning of the church depends on the work of</a:t>
            </a:r>
          </a:p>
          <a:p>
            <a:pPr>
              <a:lnSpc>
                <a:spcPts val="5199"/>
              </a:lnSpc>
            </a:pPr>
            <a:r>
              <a:rPr lang="en-US" sz="3600"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the </a:t>
            </a:r>
            <a:r>
              <a:rPr lang="en-US" sz="3600" b="1"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clerk</a:t>
            </a:r>
            <a:r>
              <a:rPr lang="en-US" sz="3600"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 Because of the important and specialized functions of this office, it is wise to choose one who can be elected to a new term of office to provide continuity in record keeping and reporting. Large churches may elect </a:t>
            </a:r>
            <a:r>
              <a:rPr lang="en-US" sz="3600" b="1"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assistant clerks </a:t>
            </a:r>
            <a:r>
              <a:rPr lang="en-US" sz="3600"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as needed. When the clerk, as secretary, cannot attend a business meeting, the clerk should arrange for an assistant to be present to take the minutes. </a:t>
            </a:r>
          </a:p>
          <a:p>
            <a:pPr>
              <a:lnSpc>
                <a:spcPts val="5199"/>
              </a:lnSpc>
            </a:pPr>
            <a:r>
              <a:rPr lang="en-US" sz="3600" dirty="0">
                <a:solidFill>
                  <a:srgbClr val="1A2C00"/>
                </a:solidFill>
                <a:latin typeface="Noto Sans ExtCond" panose="020B0506040504020204" pitchFamily="34" charset="0"/>
                <a:ea typeface="Noto Sans ExtCond" panose="020B0506040504020204" pitchFamily="34" charset="0"/>
                <a:cs typeface="Noto Sans ExtCond" panose="020B0506040504020204" pitchFamily="34" charset="0"/>
                <a:sym typeface="Noto Sans Bold"/>
              </a:rPr>
              <a:t> </a:t>
            </a:r>
          </a:p>
        </p:txBody>
      </p:sp>
      <p:sp>
        <p:nvSpPr>
          <p:cNvPr id="12" name="TextBox 12">
            <a:extLst>
              <a:ext uri="{FF2B5EF4-FFF2-40B4-BE49-F238E27FC236}">
                <a16:creationId xmlns:a16="http://schemas.microsoft.com/office/drawing/2014/main" id="{694021BF-2CDC-4028-02F4-8F081CED3240}"/>
              </a:ext>
            </a:extLst>
          </p:cNvPr>
          <p:cNvSpPr txBox="1"/>
          <p:nvPr/>
        </p:nvSpPr>
        <p:spPr>
          <a:xfrm>
            <a:off x="1830676" y="7465570"/>
            <a:ext cx="6437347" cy="371255"/>
          </a:xfrm>
          <a:prstGeom prst="rect">
            <a:avLst/>
          </a:prstGeom>
        </p:spPr>
        <p:txBody>
          <a:bodyPr wrap="square" lIns="0" tIns="0" rIns="0" bIns="0" rtlCol="0" anchor="t">
            <a:spAutoFit/>
          </a:bodyPr>
          <a:lstStyle/>
          <a:p>
            <a:pPr>
              <a:lnSpc>
                <a:spcPts val="2999"/>
              </a:lnSpc>
            </a:pPr>
            <a:r>
              <a:rPr lang="en-US" sz="2499" b="1" spc="62" dirty="0">
                <a:solidFill>
                  <a:srgbClr val="2B8500"/>
                </a:solidFill>
                <a:latin typeface="Noto Sans Bold"/>
                <a:ea typeface="Noto Sans Bold"/>
                <a:cs typeface="Noto Sans Bold"/>
                <a:sym typeface="Noto Sans Bold"/>
              </a:rPr>
              <a:t>CHURCH MANUAL p.87</a:t>
            </a:r>
          </a:p>
        </p:txBody>
      </p:sp>
    </p:spTree>
    <p:extLst>
      <p:ext uri="{BB962C8B-B14F-4D97-AF65-F5344CB8AC3E}">
        <p14:creationId xmlns:p14="http://schemas.microsoft.com/office/powerpoint/2010/main" val="3471031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4B351-0DF2-0F29-7FBE-58F4D86D6B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922CCAA-AAE2-830A-1AD3-9CF62B26E10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DA92692-9249-C937-30B6-415A5775A9D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24B1A63-E0A6-BA64-376B-97E7E8A62FE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A004751-6146-8D55-73F8-7B520FB87E3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9BC73C16-7527-BEEC-6090-BD120F290FC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9332C00-ECC7-7017-07C6-7D3ECF003318}"/>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166C6D4-F0FE-6C7E-AE79-FF7A3AC0684D}"/>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3D2A0920-EFDF-0223-029A-C1B359B77F0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3FC6D38C-4E3A-9447-0C30-5B50DE138DF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4075861F-C0E1-8A47-0CE9-56D9F99673C1}"/>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DUTIES OF THE CHURCH CLERK</a:t>
            </a:r>
          </a:p>
        </p:txBody>
      </p:sp>
      <p:sp>
        <p:nvSpPr>
          <p:cNvPr id="13" name="TextBox 11">
            <a:extLst>
              <a:ext uri="{FF2B5EF4-FFF2-40B4-BE49-F238E27FC236}">
                <a16:creationId xmlns:a16="http://schemas.microsoft.com/office/drawing/2014/main" id="{9628CCE0-70BD-734E-CFFC-4B504D09EF8F}"/>
              </a:ext>
            </a:extLst>
          </p:cNvPr>
          <p:cNvSpPr txBox="1"/>
          <p:nvPr/>
        </p:nvSpPr>
        <p:spPr>
          <a:xfrm>
            <a:off x="2303699" y="2524686"/>
            <a:ext cx="12893625" cy="7325082"/>
          </a:xfrm>
          <a:prstGeom prst="rect">
            <a:avLst/>
          </a:prstGeom>
        </p:spPr>
        <p:txBody>
          <a:bodyPr wrap="square" lIns="0" tIns="0" rIns="0" bIns="0" rtlCol="0" anchor="t">
            <a:spAutoFit/>
          </a:bodyPr>
          <a:lstStyle/>
          <a:p>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Secretary church board and business meetings - </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Although a church secretary sometimes is delegated this responsibility, it is the duty of the clerk to see that this task is performed and properly entered in the church records. The official copy of the minutes should include complete copies of all reports, documents and financial statements. It is a public record which any church member or denominational representative can look at.</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3385822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meeting agenda with a green and white background&#10;&#10;AI-generated content may be incorrect.">
            <a:extLst>
              <a:ext uri="{FF2B5EF4-FFF2-40B4-BE49-F238E27FC236}">
                <a16:creationId xmlns:a16="http://schemas.microsoft.com/office/drawing/2014/main" id="{EDCDB94E-36BA-24F1-8B1D-EE4E259CD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50824"/>
            <a:ext cx="13843000" cy="10036176"/>
          </a:xfrm>
          <a:prstGeom prst="rect">
            <a:avLst/>
          </a:prstGeom>
        </p:spPr>
      </p:pic>
    </p:spTree>
    <p:extLst>
      <p:ext uri="{BB962C8B-B14F-4D97-AF65-F5344CB8AC3E}">
        <p14:creationId xmlns:p14="http://schemas.microsoft.com/office/powerpoint/2010/main" val="2761432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ument with text and numbers&#10;&#10;AI-generated content may be incorrect.">
            <a:extLst>
              <a:ext uri="{FF2B5EF4-FFF2-40B4-BE49-F238E27FC236}">
                <a16:creationId xmlns:a16="http://schemas.microsoft.com/office/drawing/2014/main" id="{B5A8C4F5-736A-3BE2-D8CD-F606DDA0D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199599"/>
            <a:ext cx="14401800" cy="9887802"/>
          </a:xfrm>
          <a:prstGeom prst="rect">
            <a:avLst/>
          </a:prstGeom>
        </p:spPr>
      </p:pic>
    </p:spTree>
    <p:extLst>
      <p:ext uri="{BB962C8B-B14F-4D97-AF65-F5344CB8AC3E}">
        <p14:creationId xmlns:p14="http://schemas.microsoft.com/office/powerpoint/2010/main" val="173027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4FF2A-0741-654E-8058-243C5441F9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56FDE3-22F0-EAE8-4F4F-640C1510CEF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59CFECF-7CF9-792C-D74A-B8A78088A005}"/>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DB2B640-8B34-3F3F-D465-A6CEC7CA7B5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B2EC3E11-FB9F-68C3-FCB3-2932931D01F3}"/>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65492F7E-AD6F-D89D-67CC-D58161CCD3FA}"/>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F693F94-528D-4C0F-B3A9-848DD2F17EB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35A015D-BE92-FA63-7273-BFB6EF2E5AC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61A9DE1B-2E37-B4A8-EC9F-14B3A6E66A4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A95FF0DD-B9C3-56FD-5109-1D96C2120540}"/>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B569E08-5FF5-3AF9-0E27-4699B90E548F}"/>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DUTIES OF THE CHURCH CLERK</a:t>
            </a:r>
          </a:p>
        </p:txBody>
      </p:sp>
      <p:sp>
        <p:nvSpPr>
          <p:cNvPr id="13" name="TextBox 11">
            <a:extLst>
              <a:ext uri="{FF2B5EF4-FFF2-40B4-BE49-F238E27FC236}">
                <a16:creationId xmlns:a16="http://schemas.microsoft.com/office/drawing/2014/main" id="{657C48B2-5F95-C142-536F-6341C47DC803}"/>
              </a:ext>
            </a:extLst>
          </p:cNvPr>
          <p:cNvSpPr txBox="1"/>
          <p:nvPr/>
        </p:nvSpPr>
        <p:spPr>
          <a:xfrm>
            <a:off x="2303699" y="2524686"/>
            <a:ext cx="12893625" cy="6647974"/>
          </a:xfrm>
          <a:prstGeom prst="rect">
            <a:avLst/>
          </a:prstGeom>
        </p:spPr>
        <p:txBody>
          <a:bodyPr wrap="square" lIns="0" tIns="0" rIns="0" bIns="0" rtlCol="0" anchor="t">
            <a:spAutoFit/>
          </a:bodyPr>
          <a:lstStyle/>
          <a:p>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Church membership </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 There must always be a vote by the church, not just the church board, to add or drop a name from the church membership roll, except in the case of the death of a member. The clerk handles the correspondence between the individuals seeking transfers and the churches with which the transfer is being made. The clerk also fills out a certificate and report forms when a person is baptized or makes a profession of faith.</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1956182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F3DAB-F848-562B-EF9B-366EB2ADF2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42F62B-93C6-9F69-60F5-39E18B37FDC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C8234EF-5634-6E41-D004-81145A01A75E}"/>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364777C-E402-9CBD-B5FD-BEFB65BA78F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C2AAA85-3F16-9639-7689-1494F937EFB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5A761F8B-64DA-8A81-9576-D0B45B8EC345}"/>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F457E838-DC3D-86DD-5A5C-0789EA4E9E5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2AC18D97-8634-4842-E7EB-0A718D13A09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5435334C-FB0A-0BFB-36D3-5CB21905800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DBECFA9E-F134-7D61-D67E-B0991EE92B56}"/>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F4C963C-F92A-6D7B-960E-9CABFC93690A}"/>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DUTIES OF THE CHURCH CLERK</a:t>
            </a:r>
          </a:p>
        </p:txBody>
      </p:sp>
      <p:sp>
        <p:nvSpPr>
          <p:cNvPr id="13" name="TextBox 11">
            <a:extLst>
              <a:ext uri="{FF2B5EF4-FFF2-40B4-BE49-F238E27FC236}">
                <a16:creationId xmlns:a16="http://schemas.microsoft.com/office/drawing/2014/main" id="{D5ED860C-237A-B7DB-5472-A35D40A48A10}"/>
              </a:ext>
            </a:extLst>
          </p:cNvPr>
          <p:cNvSpPr txBox="1"/>
          <p:nvPr/>
        </p:nvSpPr>
        <p:spPr>
          <a:xfrm>
            <a:off x="2303699" y="2524686"/>
            <a:ext cx="12893625" cy="7263527"/>
          </a:xfrm>
          <a:prstGeom prst="rect">
            <a:avLst/>
          </a:prstGeom>
        </p:spPr>
        <p:txBody>
          <a:bodyPr wrap="square" lIns="0" tIns="0" rIns="0" bIns="0" rtlCol="0" anchor="t">
            <a:spAutoFit/>
          </a:bodyPr>
          <a:lstStyle/>
          <a:p>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In cooperation with the Sabbath School teachers, you should take a keen interest in keeping track of each member, making note of those who do not attend regularly and those who are absent. When a member moves away, the church clerk should try to keep in touch with them and promptly contact the pastor in the new district to have him visit them and encourage them to transfer to a new church home.</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3389692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3225-5505-34BC-57F9-85F02C6641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27721E3-7A2F-E36F-B430-47268885665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0452D64-1AB7-7C5A-2630-8A8548E1CA6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2583F93-5F6C-7340-489F-0A62F98242A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B552851-AE0B-8797-0984-558FAFCBAC9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52FF81ED-0A0E-5CC0-0E21-9F99F9A1E2B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D0DC7C8-78EE-D9AB-EACC-01396D41AB28}"/>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F154016-F55A-64C1-6DF0-C5B9BCA0DC4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29CACF83-FC0E-69B4-E5D5-B6287E3A9B5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5125AF41-5123-BA0C-1E48-648DD36E1413}"/>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1F1E5AF1-9E63-DDFD-1295-C6B2A5281ACC}"/>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DUTIES OF THE CHURCH CLERK</a:t>
            </a:r>
          </a:p>
        </p:txBody>
      </p:sp>
      <p:sp>
        <p:nvSpPr>
          <p:cNvPr id="13" name="TextBox 11">
            <a:extLst>
              <a:ext uri="{FF2B5EF4-FFF2-40B4-BE49-F238E27FC236}">
                <a16:creationId xmlns:a16="http://schemas.microsoft.com/office/drawing/2014/main" id="{0A066562-DF6D-9153-A981-AD02E244AAF3}"/>
              </a:ext>
            </a:extLst>
          </p:cNvPr>
          <p:cNvSpPr txBox="1"/>
          <p:nvPr/>
        </p:nvSpPr>
        <p:spPr>
          <a:xfrm>
            <a:off x="2303699" y="2524686"/>
            <a:ext cx="12893625" cy="8494633"/>
          </a:xfrm>
          <a:prstGeom prst="rect">
            <a:avLst/>
          </a:prstGeom>
        </p:spPr>
        <p:txBody>
          <a:bodyPr wrap="square" lIns="0" tIns="0" rIns="0" bIns="0" rtlCol="0" anchor="t">
            <a:spAutoFit/>
          </a:bodyPr>
          <a:lstStyle/>
          <a:p>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Church records </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 All church records, minutes of business meetings and board meetings, the church officer list, and the list of church members are maintained by the church clerk. This information is not only for the sake of the church family but portions of this information are also sent on special forms to the local conference office for its use in statistical reports. Also, it is vital that you supply copies of these records to new pastors and church board members so they have the information needed for their work.</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2701337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2A7B-44BE-9657-784F-B05F55CE94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806A18-DD46-BE08-124D-0F4DB0118C1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57CE5CD4-1F86-7644-260B-5E6AC86EE69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F80474E-9047-E2D2-EAE8-CA716E19DCE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69621C6-9F12-FC09-6720-254F73FD500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21B339B1-C898-7C5E-DBDD-A21D911F6EA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0721D330-2AD5-48B5-9B9D-8CA2A608403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B8BC0F9-AF68-DE4B-7316-2E70122A231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572B5D00-1D28-63A2-C55B-19E340094D6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36CACED8-0567-ACF8-DEC0-3B23E88E1707}"/>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039E45D-C73A-94FF-BD46-BA418B592C74}"/>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DUTIES OF THE CHURCH CLERK</a:t>
            </a:r>
          </a:p>
        </p:txBody>
      </p:sp>
      <p:sp>
        <p:nvSpPr>
          <p:cNvPr id="13" name="TextBox 11">
            <a:extLst>
              <a:ext uri="{FF2B5EF4-FFF2-40B4-BE49-F238E27FC236}">
                <a16:creationId xmlns:a16="http://schemas.microsoft.com/office/drawing/2014/main" id="{E88F92EE-9132-C21A-3C58-BEF92DC675BC}"/>
              </a:ext>
            </a:extLst>
          </p:cNvPr>
          <p:cNvSpPr txBox="1"/>
          <p:nvPr/>
        </p:nvSpPr>
        <p:spPr>
          <a:xfrm>
            <a:off x="2303699" y="2524686"/>
            <a:ext cx="12893625" cy="6032421"/>
          </a:xfrm>
          <a:prstGeom prst="rect">
            <a:avLst/>
          </a:prstGeom>
        </p:spPr>
        <p:txBody>
          <a:bodyPr wrap="square" lIns="0" tIns="0" rIns="0" bIns="0" rtlCol="0" anchor="t">
            <a:spAutoFit/>
          </a:bodyPr>
          <a:lstStyle/>
          <a:p>
            <a:r>
              <a:rPr lang="en-US" sz="4000" b="1"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List of committees </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 The clerk should make note of any committees that are appointed and give the chairman of the group a list of the members making up the committee, along with an outline of the work the committee is being asked to accomplish.</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32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1635439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CEE2-477B-6E26-4F54-A552360A8D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74A236-7DE6-B5A5-26F7-3B450153401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6502AD1-BAFF-5622-998E-95F68DD228A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95351E4-356B-DC22-B1B4-932C65B4A13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BE97A2AD-D6CC-690B-C782-8E9816B8A72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7CF98F97-08CE-706D-4BC4-F68AE5205539}"/>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C69ABE0-9454-23EB-F848-14F22134EE1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F428E4D-07F4-B777-CB80-685A8C72DB6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5570B018-03B7-15D6-7EC6-3B3391F8A68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0C146179-E71E-EA48-D9F1-5BE849351A4B}"/>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2596B61-B32A-9CDB-A104-91F4E549DBBA}"/>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OTHER CONCERNS</a:t>
            </a:r>
          </a:p>
        </p:txBody>
      </p:sp>
      <p:sp>
        <p:nvSpPr>
          <p:cNvPr id="13" name="TextBox 11">
            <a:extLst>
              <a:ext uri="{FF2B5EF4-FFF2-40B4-BE49-F238E27FC236}">
                <a16:creationId xmlns:a16="http://schemas.microsoft.com/office/drawing/2014/main" id="{36B51024-8F2B-D273-B605-05A1B1373D33}"/>
              </a:ext>
            </a:extLst>
          </p:cNvPr>
          <p:cNvSpPr txBox="1"/>
          <p:nvPr/>
        </p:nvSpPr>
        <p:spPr>
          <a:xfrm>
            <a:off x="2303699" y="2524686"/>
            <a:ext cx="12893625" cy="4924425"/>
          </a:xfrm>
          <a:prstGeom prst="rect">
            <a:avLst/>
          </a:prstGeom>
        </p:spPr>
        <p:txBody>
          <a:bodyPr wrap="square" lIns="0" tIns="0" rIns="0" bIns="0" rtlCol="0" anchor="t">
            <a:spAutoFit/>
          </a:bodyPr>
          <a:lstStyle/>
          <a:p>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Commitment - One to two hours per week.</a:t>
            </a:r>
            <a:b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b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Church history – Important milestones to be recorded</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1457778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EAF8AFC-BA6E-E525-5B97-709B77C63AD2}"/>
              </a:ext>
            </a:extLst>
          </p:cNvPr>
          <p:cNvPicPr>
            <a:picLocks noChangeAspect="1"/>
          </p:cNvPicPr>
          <p:nvPr/>
        </p:nvPicPr>
        <p:blipFill>
          <a:blip r:embed="rId2">
            <a:extLst>
              <a:ext uri="{28A0092B-C50C-407E-A947-70E740481C1C}">
                <a14:useLocalDpi xmlns:a14="http://schemas.microsoft.com/office/drawing/2010/main" val="0"/>
              </a:ext>
            </a:extLst>
          </a:blip>
          <a:srcRect b="17899"/>
          <a:stretch>
            <a:fillRect/>
          </a:stretch>
        </p:blipFill>
        <p:spPr>
          <a:xfrm>
            <a:off x="20" y="1923"/>
            <a:ext cx="18287980" cy="10285077"/>
          </a:xfrm>
          <a:prstGeom prst="rect">
            <a:avLst/>
          </a:prstGeom>
        </p:spPr>
      </p:pic>
    </p:spTree>
    <p:extLst>
      <p:ext uri="{BB962C8B-B14F-4D97-AF65-F5344CB8AC3E}">
        <p14:creationId xmlns:p14="http://schemas.microsoft.com/office/powerpoint/2010/main" val="398288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8A1296-C66A-8EFF-64BD-16810BCF7FE3}"/>
              </a:ext>
            </a:extLst>
          </p:cNvPr>
          <p:cNvPicPr>
            <a:picLocks noChangeAspect="1"/>
          </p:cNvPicPr>
          <p:nvPr/>
        </p:nvPicPr>
        <p:blipFill>
          <a:blip r:embed="rId2">
            <a:extLst>
              <a:ext uri="{28A0092B-C50C-407E-A947-70E740481C1C}">
                <a14:useLocalDpi xmlns:a14="http://schemas.microsoft.com/office/drawing/2010/main" val="0"/>
              </a:ext>
            </a:extLst>
          </a:blip>
          <a:srcRect t="15054" b="2730"/>
          <a:stretch>
            <a:fillRect/>
          </a:stretch>
        </p:blipFill>
        <p:spPr>
          <a:xfrm>
            <a:off x="20" y="10"/>
            <a:ext cx="18287980" cy="10299440"/>
          </a:xfrm>
          <a:prstGeom prst="rect">
            <a:avLst/>
          </a:prstGeom>
        </p:spPr>
      </p:pic>
    </p:spTree>
    <p:extLst>
      <p:ext uri="{BB962C8B-B14F-4D97-AF65-F5344CB8AC3E}">
        <p14:creationId xmlns:p14="http://schemas.microsoft.com/office/powerpoint/2010/main" val="674280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7FDA-6322-C633-19B9-47EE4070DF7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468F9DC-50F8-9695-84EC-98BB1FFC0233}"/>
              </a:ext>
            </a:extLst>
          </p:cNvPr>
          <p:cNvSpPr/>
          <p:nvPr/>
        </p:nvSpPr>
        <p:spPr>
          <a:xfrm>
            <a:off x="-193047" y="67392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375C2A5E-DE75-37BE-BF16-24C8E9EB6DE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D419985-66B4-51D7-AFA9-947803BCFD0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2D896FD-0B4C-7118-EC03-CD31CED361B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5FB72061-DE3B-DB95-1CAC-D73B4012AC4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96269898-11F5-86D5-AC05-4DD79FA19FE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66A6741-644B-2AEC-92D7-6C8828628A8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600" b="1" dirty="0">
                  <a:solidFill>
                    <a:srgbClr val="EDEAD0"/>
                  </a:solidFill>
                  <a:latin typeface="Open Sans" panose="020B0606030504020204" pitchFamily="34" charset="0"/>
                  <a:ea typeface="Open Sans" panose="020B0606030504020204" pitchFamily="34" charset="0"/>
                  <a:cs typeface="Open Sans" panose="020B0606030504020204" pitchFamily="34" charset="0"/>
                  <a:sym typeface="Noto Sans Bold"/>
                </a:rPr>
                <a:t>CLPM VIRTUAL CHURCH OFFICERS’ ORIENTATION</a:t>
              </a:r>
            </a:p>
          </p:txBody>
        </p:sp>
      </p:grpSp>
      <p:sp>
        <p:nvSpPr>
          <p:cNvPr id="9" name="AutoShape 9">
            <a:extLst>
              <a:ext uri="{FF2B5EF4-FFF2-40B4-BE49-F238E27FC236}">
                <a16:creationId xmlns:a16="http://schemas.microsoft.com/office/drawing/2014/main" id="{7A41F42F-0786-6472-2763-70CA2A7EECB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DFFD1D7D-C08F-4BA5-B9BF-42D0B08B9F9C}"/>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92D3ACD-98CB-FA7F-F240-45B4AA9EB200}"/>
              </a:ext>
            </a:extLst>
          </p:cNvPr>
          <p:cNvSpPr txBox="1"/>
          <p:nvPr/>
        </p:nvSpPr>
        <p:spPr>
          <a:xfrm>
            <a:off x="2325696" y="1030781"/>
            <a:ext cx="12576609"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ADVENTIST CHURCH MANAGEMENT SYSTEM</a:t>
            </a:r>
          </a:p>
        </p:txBody>
      </p:sp>
      <p:sp>
        <p:nvSpPr>
          <p:cNvPr id="13" name="TextBox 11">
            <a:extLst>
              <a:ext uri="{FF2B5EF4-FFF2-40B4-BE49-F238E27FC236}">
                <a16:creationId xmlns:a16="http://schemas.microsoft.com/office/drawing/2014/main" id="{3639B68C-20FF-A087-3D83-A67862947AFE}"/>
              </a:ext>
            </a:extLst>
          </p:cNvPr>
          <p:cNvSpPr txBox="1"/>
          <p:nvPr/>
        </p:nvSpPr>
        <p:spPr>
          <a:xfrm>
            <a:off x="2303699" y="2524686"/>
            <a:ext cx="12893625" cy="3693319"/>
          </a:xfrm>
          <a:prstGeom prst="rect">
            <a:avLst/>
          </a:prstGeom>
        </p:spPr>
        <p:txBody>
          <a:bodyPr wrap="square" lIns="0" tIns="0" rIns="0" bIns="0" rtlCol="0" anchor="t">
            <a:spAutoFit/>
          </a:bodyPr>
          <a:lstStyle/>
          <a:p>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https://</a:t>
            </a:r>
            <a:r>
              <a:rPr lang="en-US" sz="4000" dirty="0" err="1">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clpm.adventist.ph</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/resources/</a:t>
            </a:r>
            <a:r>
              <a:rPr lang="en-US" sz="4000" dirty="0" err="1">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acms</a:t>
            </a:r>
            <a:r>
              <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rPr>
              <a:t>-how/</a:t>
            </a: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4000" dirty="0">
              <a:solidFill>
                <a:srgbClr val="31403D"/>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120944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A56B272C-69B7-4B61-DACC-B6BFD01F3B3C}"/>
              </a:ext>
            </a:extLst>
          </p:cNvPr>
          <p:cNvPicPr>
            <a:picLocks noChangeAspect="1"/>
          </p:cNvPicPr>
          <p:nvPr/>
        </p:nvPicPr>
        <p:blipFill>
          <a:blip r:embed="rId2">
            <a:extLst>
              <a:ext uri="{28A0092B-C50C-407E-A947-70E740481C1C}">
                <a14:useLocalDpi xmlns:a14="http://schemas.microsoft.com/office/drawing/2010/main" val="0"/>
              </a:ext>
            </a:extLst>
          </a:blip>
          <a:srcRect t="2358" b="5375"/>
          <a:stretch>
            <a:fillRect/>
          </a:stretch>
        </p:blipFill>
        <p:spPr>
          <a:xfrm>
            <a:off x="1140907" y="10"/>
            <a:ext cx="17152460" cy="10286990"/>
          </a:xfrm>
          <a:prstGeom prst="rect">
            <a:avLst/>
          </a:prstGeom>
        </p:spPr>
      </p:pic>
      <p:sp useBgFill="1">
        <p:nvSpPr>
          <p:cNvPr id="10" name="Rectangle 9">
            <a:extLst>
              <a:ext uri="{FF2B5EF4-FFF2-40B4-BE49-F238E27FC236}">
                <a16:creationId xmlns:a16="http://schemas.microsoft.com/office/drawing/2014/main" id="{7A5E34FE-8412-1F0A-97E2-8DB45EE28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573049" y="4573047"/>
            <a:ext cx="10287002" cy="1140908"/>
          </a:xfrm>
          <a:prstGeom prst="rect">
            <a:avLst/>
          </a:prstGeom>
          <a:ln>
            <a:noFill/>
          </a:ln>
          <a:effectLst>
            <a:outerShdw blurRad="203200" dist="1016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3325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10709</TotalTime>
  <Words>630</Words>
  <Application>Microsoft Macintosh PowerPoint</Application>
  <PresentationFormat>Custom</PresentationFormat>
  <Paragraphs>61</Paragraphs>
  <Slides>15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Noto Sans Bold</vt:lpstr>
      <vt:lpstr>Open Sans</vt:lpstr>
      <vt:lpstr>Arial</vt:lpstr>
      <vt:lpstr>Noto Sans ExtCond</vt:lpstr>
      <vt:lpstr>Aptos</vt:lpstr>
      <vt:lpstr>Calibri</vt:lpstr>
      <vt:lpstr>Brans-DemiBold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Microsoft 365</cp:lastModifiedBy>
  <cp:revision>21</cp:revision>
  <dcterms:created xsi:type="dcterms:W3CDTF">2006-08-16T00:00:00Z</dcterms:created>
  <dcterms:modified xsi:type="dcterms:W3CDTF">2026-01-17T21:13:00Z</dcterms:modified>
  <dc:identifier>DAG83DVdHAg</dc:identifier>
</cp:coreProperties>
</file>