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56" r:id="rId2"/>
    <p:sldId id="257" r:id="rId3"/>
    <p:sldId id="258" r:id="rId4"/>
    <p:sldId id="259" r:id="rId5"/>
    <p:sldId id="285" r:id="rId6"/>
    <p:sldId id="284" r:id="rId7"/>
    <p:sldId id="268" r:id="rId8"/>
    <p:sldId id="269" r:id="rId9"/>
    <p:sldId id="270" r:id="rId10"/>
    <p:sldId id="271" r:id="rId11"/>
    <p:sldId id="272" r:id="rId12"/>
    <p:sldId id="273" r:id="rId13"/>
    <p:sldId id="274" r:id="rId14"/>
    <p:sldId id="275" r:id="rId15"/>
    <p:sldId id="276" r:id="rId16"/>
    <p:sldId id="277" r:id="rId17"/>
    <p:sldId id="278" r:id="rId18"/>
    <p:sldId id="280" r:id="rId19"/>
    <p:sldId id="281" r:id="rId20"/>
    <p:sldId id="282" r:id="rId21"/>
    <p:sldId id="283" r:id="rId22"/>
    <p:sldId id="260" r:id="rId23"/>
    <p:sldId id="261" r:id="rId24"/>
    <p:sldId id="286" r:id="rId25"/>
    <p:sldId id="287" r:id="rId26"/>
    <p:sldId id="288" r:id="rId27"/>
    <p:sldId id="289" r:id="rId28"/>
    <p:sldId id="290" r:id="rId29"/>
    <p:sldId id="291" r:id="rId30"/>
  </p:sldIdLst>
  <p:sldSz cx="18288000" cy="10287000"/>
  <p:notesSz cx="6858000" cy="9144000"/>
  <p:embeddedFontLst>
    <p:embeddedFont>
      <p:font typeface="Brans-DemiBold" pitchFamily="2" charset="77"/>
      <p:regular r:id="rId32"/>
      <p:bold r:id="rId33"/>
    </p:embeddedFont>
    <p:embeddedFont>
      <p:font typeface="Lato" panose="020F0502020204030203" pitchFamily="34" charset="0"/>
      <p:regular r:id="rId34"/>
      <p:bold r:id="rId35"/>
      <p:italic r:id="rId36"/>
      <p:boldItalic r:id="rId37"/>
    </p:embeddedFont>
    <p:embeddedFont>
      <p:font typeface="Noto Sans Bold" panose="020B0802040504020204" pitchFamily="34" charset="0"/>
      <p:bold r:id="rId38"/>
      <p:italic r:id="rId39"/>
      <p:boldItalic r:id="rId40"/>
    </p:embeddedFont>
    <p:embeddedFont>
      <p:font typeface="Open Sans" panose="020B060603050402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66691" autoAdjust="0"/>
  </p:normalViewPr>
  <p:slideViewPr>
    <p:cSldViewPr>
      <p:cViewPr varScale="1">
        <p:scale>
          <a:sx n="51" d="100"/>
          <a:sy n="51" d="100"/>
        </p:scale>
        <p:origin x="1984"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75F365-A491-8C45-A56D-7854D5C424BF}" type="datetimeFigureOut">
              <a:rPr lang="en-US" smtClean="0"/>
              <a:t>1/17/26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4F48A9-E6D5-0840-B485-C215AD40BCF6}" type="slidenum">
              <a:rPr lang="en-US" smtClean="0"/>
              <a:t>‹#›</a:t>
            </a:fld>
            <a:endParaRPr lang="en-US"/>
          </a:p>
        </p:txBody>
      </p:sp>
    </p:spTree>
    <p:extLst>
      <p:ext uri="{BB962C8B-B14F-4D97-AF65-F5344CB8AC3E}">
        <p14:creationId xmlns:p14="http://schemas.microsoft.com/office/powerpoint/2010/main" val="66052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4F48A9-E6D5-0840-B485-C215AD40BCF6}" type="slidenum">
              <a:rPr lang="en-US" smtClean="0"/>
              <a:t>2</a:t>
            </a:fld>
            <a:endParaRPr lang="en-US"/>
          </a:p>
        </p:txBody>
      </p:sp>
    </p:spTree>
    <p:extLst>
      <p:ext uri="{BB962C8B-B14F-4D97-AF65-F5344CB8AC3E}">
        <p14:creationId xmlns:p14="http://schemas.microsoft.com/office/powerpoint/2010/main" val="1220182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Surplus church funds may be deposited in savings accounts upon</a:t>
            </a:r>
          </a:p>
          <a:p>
            <a:pPr>
              <a:buNone/>
            </a:pPr>
            <a:r>
              <a:rPr lang="en-PH" dirty="0">
                <a:solidFill>
                  <a:srgbClr val="000000"/>
                </a:solidFill>
                <a:effectLst/>
                <a:latin typeface="Times New Roman" panose="02020603050405020304" pitchFamily="18" charset="0"/>
              </a:rPr>
              <a:t>authorization of the board. Where large balances are carried for building or</a:t>
            </a:r>
          </a:p>
          <a:p>
            <a:pPr>
              <a:buNone/>
            </a:pPr>
            <a:r>
              <a:rPr lang="en-PH" dirty="0">
                <a:solidFill>
                  <a:srgbClr val="000000"/>
                </a:solidFill>
                <a:effectLst/>
                <a:latin typeface="Times New Roman" panose="02020603050405020304" pitchFamily="18" charset="0"/>
              </a:rPr>
              <a:t>special projects, the board may authorize separate bank accounts. Such</a:t>
            </a:r>
          </a:p>
          <a:p>
            <a:pPr>
              <a:buNone/>
            </a:pPr>
            <a:r>
              <a:rPr lang="en-PH" dirty="0">
                <a:solidFill>
                  <a:srgbClr val="000000"/>
                </a:solidFill>
                <a:effectLst/>
                <a:latin typeface="Times New Roman" panose="02020603050405020304" pitchFamily="18" charset="0"/>
              </a:rPr>
              <a:t>accounts, however, shall be operated by the treasurer and reported to the</a:t>
            </a:r>
          </a:p>
          <a:p>
            <a:pPr>
              <a:buNone/>
            </a:pPr>
            <a:r>
              <a:rPr lang="en-PH" dirty="0">
                <a:solidFill>
                  <a:srgbClr val="000000"/>
                </a:solidFill>
                <a:effectLst/>
                <a:latin typeface="Times New Roman" panose="02020603050405020304" pitchFamily="18" charset="0"/>
              </a:rPr>
              <a:t>church along with all other church funds.</a:t>
            </a:r>
          </a:p>
          <a:p>
            <a:pPr>
              <a:buNone/>
            </a:pPr>
            <a:r>
              <a:rPr lang="en-PH" dirty="0">
                <a:solidFill>
                  <a:srgbClr val="000000"/>
                </a:solidFill>
                <a:effectLst/>
                <a:latin typeface="Times New Roman" panose="02020603050405020304" pitchFamily="18" charset="0"/>
              </a:rPr>
              <a:t>All church bank accounts are exclusively for church funds and are never</a:t>
            </a:r>
          </a:p>
          <a:p>
            <a:r>
              <a:rPr lang="en-PH" dirty="0">
                <a:solidFill>
                  <a:srgbClr val="000000"/>
                </a:solidFill>
                <a:effectLst/>
                <a:latin typeface="Times New Roman" panose="02020603050405020304" pitchFamily="18" charset="0"/>
              </a:rPr>
              <a:t>to be combined with any personal account or funds.</a:t>
            </a:r>
          </a:p>
          <a:p>
            <a:endParaRPr lang="en-US" dirty="0"/>
          </a:p>
        </p:txBody>
      </p:sp>
      <p:sp>
        <p:nvSpPr>
          <p:cNvPr id="4" name="Slide Number Placeholder 3"/>
          <p:cNvSpPr>
            <a:spLocks noGrp="1"/>
          </p:cNvSpPr>
          <p:nvPr>
            <p:ph type="sldNum" sz="quarter" idx="5"/>
          </p:nvPr>
        </p:nvSpPr>
        <p:spPr/>
        <p:txBody>
          <a:bodyPr/>
          <a:lstStyle/>
          <a:p>
            <a:fld id="{B54F48A9-E6D5-0840-B485-C215AD40BCF6}" type="slidenum">
              <a:rPr lang="en-US" smtClean="0"/>
              <a:t>4</a:t>
            </a:fld>
            <a:endParaRPr lang="en-US"/>
          </a:p>
        </p:txBody>
      </p:sp>
    </p:spTree>
    <p:extLst>
      <p:ext uri="{BB962C8B-B14F-4D97-AF65-F5344CB8AC3E}">
        <p14:creationId xmlns:p14="http://schemas.microsoft.com/office/powerpoint/2010/main" val="1956493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C7D53-41AC-914A-BFFC-3F55FE3F65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E813FE-3852-1F26-386C-C1BC415A50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0DCA16-2AA4-BC8C-1749-F0A92F09E344}"/>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Because of the important functions of the treasurer, it is wise to choose</a:t>
            </a:r>
          </a:p>
          <a:p>
            <a:pPr>
              <a:buNone/>
            </a:pPr>
            <a:r>
              <a:rPr lang="en-PH" dirty="0">
                <a:solidFill>
                  <a:srgbClr val="000000"/>
                </a:solidFill>
                <a:effectLst/>
                <a:latin typeface="Times New Roman" panose="02020603050405020304" pitchFamily="18" charset="0"/>
              </a:rPr>
              <a:t>one who can be elected to a new term of office to provide continuity in record</a:t>
            </a:r>
          </a:p>
          <a:p>
            <a:pPr>
              <a:buNone/>
            </a:pPr>
            <a:r>
              <a:rPr lang="en-PH" dirty="0">
                <a:solidFill>
                  <a:srgbClr val="000000"/>
                </a:solidFill>
                <a:effectLst/>
                <a:latin typeface="Times New Roman" panose="02020603050405020304" pitchFamily="18" charset="0"/>
              </a:rPr>
              <a:t>keeping and reporting. Large churches may elect assistant treasurers as</a:t>
            </a:r>
          </a:p>
          <a:p>
            <a:r>
              <a:rPr lang="en-PH" dirty="0">
                <a:solidFill>
                  <a:srgbClr val="000000"/>
                </a:solidFill>
                <a:effectLst/>
                <a:latin typeface="Times New Roman" panose="02020603050405020304" pitchFamily="18" charset="0"/>
              </a:rPr>
              <a:t>needed.</a:t>
            </a:r>
          </a:p>
        </p:txBody>
      </p:sp>
      <p:sp>
        <p:nvSpPr>
          <p:cNvPr id="4" name="Slide Number Placeholder 3">
            <a:extLst>
              <a:ext uri="{FF2B5EF4-FFF2-40B4-BE49-F238E27FC236}">
                <a16:creationId xmlns:a16="http://schemas.microsoft.com/office/drawing/2014/main" id="{2214751C-B50D-0CC7-B87E-452273A5FBCC}"/>
              </a:ext>
            </a:extLst>
          </p:cNvPr>
          <p:cNvSpPr>
            <a:spLocks noGrp="1"/>
          </p:cNvSpPr>
          <p:nvPr>
            <p:ph type="sldNum" sz="quarter" idx="5"/>
          </p:nvPr>
        </p:nvSpPr>
        <p:spPr/>
        <p:txBody>
          <a:bodyPr/>
          <a:lstStyle/>
          <a:p>
            <a:fld id="{B54F48A9-E6D5-0840-B485-C215AD40BCF6}" type="slidenum">
              <a:rPr lang="en-US" smtClean="0"/>
              <a:t>5</a:t>
            </a:fld>
            <a:endParaRPr lang="en-US"/>
          </a:p>
        </p:txBody>
      </p:sp>
    </p:spTree>
    <p:extLst>
      <p:ext uri="{BB962C8B-B14F-4D97-AF65-F5344CB8AC3E}">
        <p14:creationId xmlns:p14="http://schemas.microsoft.com/office/powerpoint/2010/main" val="175926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60381-C39B-BF1C-D843-2D7E7749B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184F1-B98B-9D71-81BA-A7888951AC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A9DB27-A3FF-053E-F8E8-D46DB54A2742}"/>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Surplus church funds may be deposited in savings accounts upon</a:t>
            </a:r>
          </a:p>
          <a:p>
            <a:pPr>
              <a:buNone/>
            </a:pPr>
            <a:r>
              <a:rPr lang="en-PH" dirty="0">
                <a:solidFill>
                  <a:srgbClr val="000000"/>
                </a:solidFill>
                <a:effectLst/>
                <a:latin typeface="Times New Roman" panose="02020603050405020304" pitchFamily="18" charset="0"/>
              </a:rPr>
              <a:t>authorization of the board. Where large balances are carried for building or</a:t>
            </a:r>
          </a:p>
          <a:p>
            <a:pPr>
              <a:buNone/>
            </a:pPr>
            <a:r>
              <a:rPr lang="en-PH" dirty="0">
                <a:solidFill>
                  <a:srgbClr val="000000"/>
                </a:solidFill>
                <a:effectLst/>
                <a:latin typeface="Times New Roman" panose="02020603050405020304" pitchFamily="18" charset="0"/>
              </a:rPr>
              <a:t>special projects, the board may authorize separate bank accounts. Such</a:t>
            </a:r>
          </a:p>
          <a:p>
            <a:pPr>
              <a:buNone/>
            </a:pPr>
            <a:r>
              <a:rPr lang="en-PH" dirty="0">
                <a:solidFill>
                  <a:srgbClr val="000000"/>
                </a:solidFill>
                <a:effectLst/>
                <a:latin typeface="Times New Roman" panose="02020603050405020304" pitchFamily="18" charset="0"/>
              </a:rPr>
              <a:t>accounts, however, shall be operated by the treasurer and reported to the</a:t>
            </a:r>
          </a:p>
          <a:p>
            <a:pPr>
              <a:buNone/>
            </a:pPr>
            <a:r>
              <a:rPr lang="en-PH" dirty="0">
                <a:solidFill>
                  <a:srgbClr val="000000"/>
                </a:solidFill>
                <a:effectLst/>
                <a:latin typeface="Times New Roman" panose="02020603050405020304" pitchFamily="18" charset="0"/>
              </a:rPr>
              <a:t>church along with all other church funds.</a:t>
            </a:r>
          </a:p>
          <a:p>
            <a:pPr>
              <a:buNone/>
            </a:pPr>
            <a:r>
              <a:rPr lang="en-PH" dirty="0">
                <a:solidFill>
                  <a:srgbClr val="000000"/>
                </a:solidFill>
                <a:effectLst/>
                <a:latin typeface="Times New Roman" panose="02020603050405020304" pitchFamily="18" charset="0"/>
              </a:rPr>
              <a:t>All church bank accounts are exclusively for church funds and are never</a:t>
            </a:r>
          </a:p>
          <a:p>
            <a:r>
              <a:rPr lang="en-PH" dirty="0">
                <a:solidFill>
                  <a:srgbClr val="000000"/>
                </a:solidFill>
                <a:effectLst/>
                <a:latin typeface="Times New Roman" panose="02020603050405020304" pitchFamily="18" charset="0"/>
              </a:rPr>
              <a:t>to be combined with any personal account or funds.</a:t>
            </a:r>
          </a:p>
          <a:p>
            <a:endParaRPr lang="en-US" dirty="0"/>
          </a:p>
        </p:txBody>
      </p:sp>
      <p:sp>
        <p:nvSpPr>
          <p:cNvPr id="4" name="Slide Number Placeholder 3">
            <a:extLst>
              <a:ext uri="{FF2B5EF4-FFF2-40B4-BE49-F238E27FC236}">
                <a16:creationId xmlns:a16="http://schemas.microsoft.com/office/drawing/2014/main" id="{4DE17847-8503-C199-9D37-2FF08BF61DBF}"/>
              </a:ext>
            </a:extLst>
          </p:cNvPr>
          <p:cNvSpPr>
            <a:spLocks noGrp="1"/>
          </p:cNvSpPr>
          <p:nvPr>
            <p:ph type="sldNum" sz="quarter" idx="5"/>
          </p:nvPr>
        </p:nvSpPr>
        <p:spPr/>
        <p:txBody>
          <a:bodyPr/>
          <a:lstStyle/>
          <a:p>
            <a:fld id="{B54F48A9-E6D5-0840-B485-C215AD40BCF6}" type="slidenum">
              <a:rPr lang="en-US" smtClean="0"/>
              <a:t>6</a:t>
            </a:fld>
            <a:endParaRPr lang="en-US"/>
          </a:p>
        </p:txBody>
      </p:sp>
    </p:spTree>
    <p:extLst>
      <p:ext uri="{BB962C8B-B14F-4D97-AF65-F5344CB8AC3E}">
        <p14:creationId xmlns:p14="http://schemas.microsoft.com/office/powerpoint/2010/main" val="1271087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75382-FD06-9741-FA4B-4D4B0D150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41A75D-050B-F77D-5224-01C4944DB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FA3240-7847-B13B-7E0A-C277EF09771F}"/>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Surplus church funds may be deposited in savings accounts upon</a:t>
            </a:r>
          </a:p>
          <a:p>
            <a:pPr>
              <a:buNone/>
            </a:pPr>
            <a:r>
              <a:rPr lang="en-PH" dirty="0">
                <a:solidFill>
                  <a:srgbClr val="000000"/>
                </a:solidFill>
                <a:effectLst/>
                <a:latin typeface="Times New Roman" panose="02020603050405020304" pitchFamily="18" charset="0"/>
              </a:rPr>
              <a:t>authorization of the board. Where large balances are carried for building or</a:t>
            </a:r>
          </a:p>
          <a:p>
            <a:pPr>
              <a:buNone/>
            </a:pPr>
            <a:r>
              <a:rPr lang="en-PH" dirty="0">
                <a:solidFill>
                  <a:srgbClr val="000000"/>
                </a:solidFill>
                <a:effectLst/>
                <a:latin typeface="Times New Roman" panose="02020603050405020304" pitchFamily="18" charset="0"/>
              </a:rPr>
              <a:t>special projects, the board may authorize separate bank accounts. Such</a:t>
            </a:r>
          </a:p>
          <a:p>
            <a:pPr>
              <a:buNone/>
            </a:pPr>
            <a:r>
              <a:rPr lang="en-PH" dirty="0">
                <a:solidFill>
                  <a:srgbClr val="000000"/>
                </a:solidFill>
                <a:effectLst/>
                <a:latin typeface="Times New Roman" panose="02020603050405020304" pitchFamily="18" charset="0"/>
              </a:rPr>
              <a:t>accounts, however, shall be operated by the treasurer and reported to the</a:t>
            </a:r>
          </a:p>
          <a:p>
            <a:pPr>
              <a:buNone/>
            </a:pPr>
            <a:r>
              <a:rPr lang="en-PH" dirty="0">
                <a:solidFill>
                  <a:srgbClr val="000000"/>
                </a:solidFill>
                <a:effectLst/>
                <a:latin typeface="Times New Roman" panose="02020603050405020304" pitchFamily="18" charset="0"/>
              </a:rPr>
              <a:t>church along with all other church funds.</a:t>
            </a:r>
          </a:p>
          <a:p>
            <a:pPr>
              <a:buNone/>
            </a:pPr>
            <a:r>
              <a:rPr lang="en-PH" dirty="0">
                <a:solidFill>
                  <a:srgbClr val="000000"/>
                </a:solidFill>
                <a:effectLst/>
                <a:latin typeface="Times New Roman" panose="02020603050405020304" pitchFamily="18" charset="0"/>
              </a:rPr>
              <a:t>All church bank accounts are exclusively for church funds and are never</a:t>
            </a:r>
          </a:p>
          <a:p>
            <a:r>
              <a:rPr lang="en-PH" dirty="0">
                <a:solidFill>
                  <a:srgbClr val="000000"/>
                </a:solidFill>
                <a:effectLst/>
                <a:latin typeface="Times New Roman" panose="02020603050405020304" pitchFamily="18" charset="0"/>
              </a:rPr>
              <a:t>to be combined with any personal account or funds.</a:t>
            </a:r>
          </a:p>
          <a:p>
            <a:endParaRPr lang="en-US" dirty="0"/>
          </a:p>
        </p:txBody>
      </p:sp>
      <p:sp>
        <p:nvSpPr>
          <p:cNvPr id="4" name="Slide Number Placeholder 3">
            <a:extLst>
              <a:ext uri="{FF2B5EF4-FFF2-40B4-BE49-F238E27FC236}">
                <a16:creationId xmlns:a16="http://schemas.microsoft.com/office/drawing/2014/main" id="{32F4F5F9-66FC-7ABC-D6D9-4164D9BE955F}"/>
              </a:ext>
            </a:extLst>
          </p:cNvPr>
          <p:cNvSpPr>
            <a:spLocks noGrp="1"/>
          </p:cNvSpPr>
          <p:nvPr>
            <p:ph type="sldNum" sz="quarter" idx="5"/>
          </p:nvPr>
        </p:nvSpPr>
        <p:spPr/>
        <p:txBody>
          <a:bodyPr/>
          <a:lstStyle/>
          <a:p>
            <a:fld id="{B54F48A9-E6D5-0840-B485-C215AD40BCF6}" type="slidenum">
              <a:rPr lang="en-US" smtClean="0"/>
              <a:t>7</a:t>
            </a:fld>
            <a:endParaRPr lang="en-US"/>
          </a:p>
        </p:txBody>
      </p:sp>
    </p:spTree>
    <p:extLst>
      <p:ext uri="{BB962C8B-B14F-4D97-AF65-F5344CB8AC3E}">
        <p14:creationId xmlns:p14="http://schemas.microsoft.com/office/powerpoint/2010/main" val="731904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525F5-27AC-8D68-4ABA-9A0CA4B4CA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601BD2-BB1B-4D79-F0C2-D0671C2633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752B36-811F-CEAF-D4C9-BC8624F88407}"/>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In territories that have adopted the Combined Offering Plan, these</a:t>
            </a:r>
          </a:p>
          <a:p>
            <a:pPr>
              <a:buNone/>
            </a:pPr>
            <a:r>
              <a:rPr lang="en-PH" dirty="0">
                <a:solidFill>
                  <a:srgbClr val="000000"/>
                </a:solidFill>
                <a:effectLst/>
                <a:latin typeface="Times New Roman" panose="02020603050405020304" pitchFamily="18" charset="0"/>
              </a:rPr>
              <a:t>offerings should be distributed according to the formula voted by the division</a:t>
            </a:r>
          </a:p>
          <a:p>
            <a:pPr>
              <a:buNone/>
            </a:pPr>
            <a:r>
              <a:rPr lang="en-PH" dirty="0">
                <a:solidFill>
                  <a:srgbClr val="000000"/>
                </a:solidFill>
                <a:effectLst/>
                <a:latin typeface="Times New Roman" panose="02020603050405020304" pitchFamily="18" charset="0"/>
              </a:rPr>
              <a:t>for that Offering Plan. As part of the promotion of any offering collected</a:t>
            </a:r>
          </a:p>
          <a:p>
            <a:pPr>
              <a:buNone/>
            </a:pPr>
            <a:r>
              <a:rPr lang="en-PH" dirty="0">
                <a:solidFill>
                  <a:srgbClr val="000000"/>
                </a:solidFill>
                <a:effectLst/>
                <a:latin typeface="Times New Roman" panose="02020603050405020304" pitchFamily="18" charset="0"/>
              </a:rPr>
              <a:t>during Sabbath School in those territories, the givers should be informed that</a:t>
            </a:r>
          </a:p>
          <a:p>
            <a:pPr>
              <a:buNone/>
            </a:pPr>
            <a:r>
              <a:rPr lang="en-PH" dirty="0">
                <a:solidFill>
                  <a:srgbClr val="000000"/>
                </a:solidFill>
                <a:effectLst/>
                <a:latin typeface="Times New Roman" panose="02020603050405020304" pitchFamily="18" charset="0"/>
              </a:rPr>
              <a:t>part of their offerings will fund the quarterly world mission projects</a:t>
            </a:r>
          </a:p>
          <a:p>
            <a:r>
              <a:rPr lang="en-PH" dirty="0">
                <a:solidFill>
                  <a:srgbClr val="000000"/>
                </a:solidFill>
                <a:effectLst/>
                <a:latin typeface="Times New Roman" panose="02020603050405020304" pitchFamily="18" charset="0"/>
              </a:rPr>
              <a:t>sponsored by the General Conference.</a:t>
            </a:r>
          </a:p>
        </p:txBody>
      </p:sp>
      <p:sp>
        <p:nvSpPr>
          <p:cNvPr id="4" name="Slide Number Placeholder 3">
            <a:extLst>
              <a:ext uri="{FF2B5EF4-FFF2-40B4-BE49-F238E27FC236}">
                <a16:creationId xmlns:a16="http://schemas.microsoft.com/office/drawing/2014/main" id="{04D7817F-F3B2-ADC1-F266-E51CFAA669D0}"/>
              </a:ext>
            </a:extLst>
          </p:cNvPr>
          <p:cNvSpPr>
            <a:spLocks noGrp="1"/>
          </p:cNvSpPr>
          <p:nvPr>
            <p:ph type="sldNum" sz="quarter" idx="5"/>
          </p:nvPr>
        </p:nvSpPr>
        <p:spPr/>
        <p:txBody>
          <a:bodyPr/>
          <a:lstStyle/>
          <a:p>
            <a:fld id="{B54F48A9-E6D5-0840-B485-C215AD40BCF6}" type="slidenum">
              <a:rPr lang="en-US" smtClean="0"/>
              <a:t>8</a:t>
            </a:fld>
            <a:endParaRPr lang="en-US"/>
          </a:p>
        </p:txBody>
      </p:sp>
    </p:spTree>
    <p:extLst>
      <p:ext uri="{BB962C8B-B14F-4D97-AF65-F5344CB8AC3E}">
        <p14:creationId xmlns:p14="http://schemas.microsoft.com/office/powerpoint/2010/main" val="1481936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9AEB3-1480-ED17-96CB-18EA07EC4E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4C34E4-BD28-970F-8130-E96BF61C9D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19FF66-5962-2C5F-288F-9A6AFD92D562}"/>
              </a:ext>
            </a:extLst>
          </p:cNvPr>
          <p:cNvSpPr>
            <a:spLocks noGrp="1"/>
          </p:cNvSpPr>
          <p:nvPr>
            <p:ph type="body" idx="1"/>
          </p:nvPr>
        </p:nvSpPr>
        <p:spPr/>
        <p:txBody>
          <a:bodyPr/>
          <a:lstStyle/>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F299E14E-27A9-7E9A-0F5E-EB850E4794F8}"/>
              </a:ext>
            </a:extLst>
          </p:cNvPr>
          <p:cNvSpPr>
            <a:spLocks noGrp="1"/>
          </p:cNvSpPr>
          <p:nvPr>
            <p:ph type="sldNum" sz="quarter" idx="5"/>
          </p:nvPr>
        </p:nvSpPr>
        <p:spPr/>
        <p:txBody>
          <a:bodyPr/>
          <a:lstStyle/>
          <a:p>
            <a:fld id="{B54F48A9-E6D5-0840-B485-C215AD40BCF6}" type="slidenum">
              <a:rPr lang="en-US" smtClean="0"/>
              <a:t>9</a:t>
            </a:fld>
            <a:endParaRPr lang="en-US"/>
          </a:p>
        </p:txBody>
      </p:sp>
    </p:spTree>
    <p:extLst>
      <p:ext uri="{BB962C8B-B14F-4D97-AF65-F5344CB8AC3E}">
        <p14:creationId xmlns:p14="http://schemas.microsoft.com/office/powerpoint/2010/main" val="2376361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F8EFF-9A28-9545-13A9-553D290991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81E16-70A5-A663-6F32-E96C5554C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B356B-C369-74D6-AE82-B217321D98BB}"/>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These funds belong to the auxiliary organizations of the church. They may be</a:t>
            </a:r>
          </a:p>
          <a:p>
            <a:r>
              <a:rPr lang="en-PH" dirty="0">
                <a:solidFill>
                  <a:srgbClr val="000000"/>
                </a:solidFill>
                <a:effectLst/>
                <a:latin typeface="Times New Roman" panose="02020603050405020304" pitchFamily="18" charset="0"/>
              </a:rPr>
              <a:t>disbursed only by order of the auxiliary organization to which they belong.</a:t>
            </a:r>
          </a:p>
          <a:p>
            <a:pPr>
              <a:buNone/>
            </a:pPr>
            <a:r>
              <a:rPr lang="en-PH" dirty="0">
                <a:solidFill>
                  <a:srgbClr val="000000"/>
                </a:solidFill>
                <a:effectLst/>
                <a:latin typeface="Times New Roman" panose="02020603050405020304" pitchFamily="18" charset="0"/>
              </a:rPr>
              <a:t>The treasurer shall give receipts for all funds received. On receiving</a:t>
            </a:r>
          </a:p>
          <a:p>
            <a:pPr>
              <a:buNone/>
            </a:pPr>
            <a:r>
              <a:rPr lang="en-PH" dirty="0">
                <a:solidFill>
                  <a:srgbClr val="000000"/>
                </a:solidFill>
                <a:effectLst/>
                <a:latin typeface="Times New Roman" panose="02020603050405020304" pitchFamily="18" charset="0"/>
              </a:rPr>
              <a:t>money from the treasurer, the secretary of the auxiliary organization shall</a:t>
            </a:r>
          </a:p>
          <a:p>
            <a:r>
              <a:rPr lang="en-PH" dirty="0">
                <a:solidFill>
                  <a:srgbClr val="000000"/>
                </a:solidFill>
                <a:effectLst/>
                <a:latin typeface="Times New Roman" panose="02020603050405020304" pitchFamily="18" charset="0"/>
              </a:rPr>
              <a:t>give a proper receipt to the treasurer.</a:t>
            </a:r>
          </a:p>
          <a:p>
            <a:endParaRPr lang="en-PH" dirty="0">
              <a:solidFill>
                <a:srgbClr val="000000"/>
              </a:solidFill>
              <a:effectLst/>
              <a:latin typeface="Times New Roman" panose="02020603050405020304" pitchFamily="18" charset="0"/>
            </a:endParaRPr>
          </a:p>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8B0F3696-2919-8DAB-E4B8-AD8D1A86803B}"/>
              </a:ext>
            </a:extLst>
          </p:cNvPr>
          <p:cNvSpPr>
            <a:spLocks noGrp="1"/>
          </p:cNvSpPr>
          <p:nvPr>
            <p:ph type="sldNum" sz="quarter" idx="5"/>
          </p:nvPr>
        </p:nvSpPr>
        <p:spPr/>
        <p:txBody>
          <a:bodyPr/>
          <a:lstStyle/>
          <a:p>
            <a:fld id="{B54F48A9-E6D5-0840-B485-C215AD40BCF6}" type="slidenum">
              <a:rPr lang="en-US" smtClean="0"/>
              <a:t>10</a:t>
            </a:fld>
            <a:endParaRPr lang="en-US"/>
          </a:p>
        </p:txBody>
      </p:sp>
    </p:spTree>
    <p:extLst>
      <p:ext uri="{BB962C8B-B14F-4D97-AF65-F5344CB8AC3E}">
        <p14:creationId xmlns:p14="http://schemas.microsoft.com/office/powerpoint/2010/main" val="4083353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C754C-374F-C48B-30C5-8D844AE9B0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1FAF2F-12B6-AA6B-B3F1-69864AC8FA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97E77-3D1C-FF01-B361-9F37EC4A3D1C}"/>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These funds belong to the auxiliary organizations of the church. They may be</a:t>
            </a:r>
          </a:p>
          <a:p>
            <a:r>
              <a:rPr lang="en-PH" dirty="0">
                <a:solidFill>
                  <a:srgbClr val="000000"/>
                </a:solidFill>
                <a:effectLst/>
                <a:latin typeface="Times New Roman" panose="02020603050405020304" pitchFamily="18" charset="0"/>
              </a:rPr>
              <a:t>disbursed only by order of the auxiliary organization to which they belong.</a:t>
            </a:r>
          </a:p>
          <a:p>
            <a:pPr>
              <a:buNone/>
            </a:pPr>
            <a:r>
              <a:rPr lang="en-PH" dirty="0">
                <a:solidFill>
                  <a:srgbClr val="000000"/>
                </a:solidFill>
                <a:effectLst/>
                <a:latin typeface="Times New Roman" panose="02020603050405020304" pitchFamily="18" charset="0"/>
              </a:rPr>
              <a:t>The treasurer shall give receipts for all funds received. On receiving</a:t>
            </a:r>
          </a:p>
          <a:p>
            <a:pPr>
              <a:buNone/>
            </a:pPr>
            <a:r>
              <a:rPr lang="en-PH" dirty="0">
                <a:solidFill>
                  <a:srgbClr val="000000"/>
                </a:solidFill>
                <a:effectLst/>
                <a:latin typeface="Times New Roman" panose="02020603050405020304" pitchFamily="18" charset="0"/>
              </a:rPr>
              <a:t>money from the treasurer, the secretary of the auxiliary organization shall</a:t>
            </a:r>
          </a:p>
          <a:p>
            <a:r>
              <a:rPr lang="en-PH" dirty="0">
                <a:solidFill>
                  <a:srgbClr val="000000"/>
                </a:solidFill>
                <a:effectLst/>
                <a:latin typeface="Times New Roman" panose="02020603050405020304" pitchFamily="18" charset="0"/>
              </a:rPr>
              <a:t>give a proper receipt to the treasurer.</a:t>
            </a:r>
          </a:p>
          <a:p>
            <a:endParaRPr lang="en-PH" dirty="0">
              <a:solidFill>
                <a:srgbClr val="000000"/>
              </a:solidFill>
              <a:effectLst/>
              <a:latin typeface="Times New Roman" panose="02020603050405020304" pitchFamily="18" charset="0"/>
            </a:endParaRPr>
          </a:p>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ED23FA71-C02F-BB8C-0FCD-907D7D0DA2BB}"/>
              </a:ext>
            </a:extLst>
          </p:cNvPr>
          <p:cNvSpPr>
            <a:spLocks noGrp="1"/>
          </p:cNvSpPr>
          <p:nvPr>
            <p:ph type="sldNum" sz="quarter" idx="5"/>
          </p:nvPr>
        </p:nvSpPr>
        <p:spPr/>
        <p:txBody>
          <a:bodyPr/>
          <a:lstStyle/>
          <a:p>
            <a:fld id="{B54F48A9-E6D5-0840-B485-C215AD40BCF6}" type="slidenum">
              <a:rPr lang="en-US" smtClean="0"/>
              <a:t>11</a:t>
            </a:fld>
            <a:endParaRPr lang="en-US"/>
          </a:p>
        </p:txBody>
      </p:sp>
    </p:spTree>
    <p:extLst>
      <p:ext uri="{BB962C8B-B14F-4D97-AF65-F5344CB8AC3E}">
        <p14:creationId xmlns:p14="http://schemas.microsoft.com/office/powerpoint/2010/main" val="1515144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158BE-004E-4609-5892-C059649E9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653AF-9FB5-C459-413D-0B5047405C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5D2DF8-9F76-0577-4BD1-AC7B584A9344}"/>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These funds belong to the auxiliary organizations of the church. They may be</a:t>
            </a:r>
          </a:p>
          <a:p>
            <a:r>
              <a:rPr lang="en-PH" dirty="0">
                <a:solidFill>
                  <a:srgbClr val="000000"/>
                </a:solidFill>
                <a:effectLst/>
                <a:latin typeface="Times New Roman" panose="02020603050405020304" pitchFamily="18" charset="0"/>
              </a:rPr>
              <a:t>disbursed only by order of the auxiliary organization to which they belong.</a:t>
            </a:r>
          </a:p>
          <a:p>
            <a:pPr>
              <a:buNone/>
            </a:pPr>
            <a:r>
              <a:rPr lang="en-PH" dirty="0">
                <a:solidFill>
                  <a:srgbClr val="000000"/>
                </a:solidFill>
                <a:effectLst/>
                <a:latin typeface="Times New Roman" panose="02020603050405020304" pitchFamily="18" charset="0"/>
              </a:rPr>
              <a:t>The treasurer shall give receipts for all funds received. On receiving</a:t>
            </a:r>
          </a:p>
          <a:p>
            <a:pPr>
              <a:buNone/>
            </a:pPr>
            <a:r>
              <a:rPr lang="en-PH" dirty="0">
                <a:solidFill>
                  <a:srgbClr val="000000"/>
                </a:solidFill>
                <a:effectLst/>
                <a:latin typeface="Times New Roman" panose="02020603050405020304" pitchFamily="18" charset="0"/>
              </a:rPr>
              <a:t>money from the treasurer, the secretary of the auxiliary organization shall</a:t>
            </a:r>
          </a:p>
          <a:p>
            <a:r>
              <a:rPr lang="en-PH" dirty="0">
                <a:solidFill>
                  <a:srgbClr val="000000"/>
                </a:solidFill>
                <a:effectLst/>
                <a:latin typeface="Times New Roman" panose="02020603050405020304" pitchFamily="18" charset="0"/>
              </a:rPr>
              <a:t>give a proper receipt to the treasurer.</a:t>
            </a:r>
          </a:p>
          <a:p>
            <a:endParaRPr lang="en-PH" dirty="0">
              <a:solidFill>
                <a:srgbClr val="000000"/>
              </a:solidFill>
              <a:effectLst/>
              <a:latin typeface="Times New Roman" panose="02020603050405020304" pitchFamily="18" charset="0"/>
            </a:endParaRPr>
          </a:p>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43D2CF6A-F828-5554-87BA-9B93272BC02A}"/>
              </a:ext>
            </a:extLst>
          </p:cNvPr>
          <p:cNvSpPr>
            <a:spLocks noGrp="1"/>
          </p:cNvSpPr>
          <p:nvPr>
            <p:ph type="sldNum" sz="quarter" idx="5"/>
          </p:nvPr>
        </p:nvSpPr>
        <p:spPr/>
        <p:txBody>
          <a:bodyPr/>
          <a:lstStyle/>
          <a:p>
            <a:fld id="{B54F48A9-E6D5-0840-B485-C215AD40BCF6}" type="slidenum">
              <a:rPr lang="en-US" smtClean="0"/>
              <a:t>12</a:t>
            </a:fld>
            <a:endParaRPr lang="en-US"/>
          </a:p>
        </p:txBody>
      </p:sp>
    </p:spTree>
    <p:extLst>
      <p:ext uri="{BB962C8B-B14F-4D97-AF65-F5344CB8AC3E}">
        <p14:creationId xmlns:p14="http://schemas.microsoft.com/office/powerpoint/2010/main" val="1766629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A5EB0-FF9F-80C0-3626-30AB3820E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9C25BA-9A19-F509-F4E9-935918A792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7CD7C8-AA53-74C9-B3BB-DA29566067A4}"/>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These funds belong to the auxiliary organizations of the church. They may be</a:t>
            </a:r>
          </a:p>
          <a:p>
            <a:r>
              <a:rPr lang="en-PH" dirty="0">
                <a:solidFill>
                  <a:srgbClr val="000000"/>
                </a:solidFill>
                <a:effectLst/>
                <a:latin typeface="Times New Roman" panose="02020603050405020304" pitchFamily="18" charset="0"/>
              </a:rPr>
              <a:t>disbursed only by order of the auxiliary organization to which they belong.</a:t>
            </a:r>
          </a:p>
          <a:p>
            <a:pPr>
              <a:buNone/>
            </a:pPr>
            <a:r>
              <a:rPr lang="en-PH" dirty="0">
                <a:solidFill>
                  <a:srgbClr val="000000"/>
                </a:solidFill>
                <a:effectLst/>
                <a:latin typeface="Times New Roman" panose="02020603050405020304" pitchFamily="18" charset="0"/>
              </a:rPr>
              <a:t>The treasurer shall give receipts for all funds received. On receiving</a:t>
            </a:r>
          </a:p>
          <a:p>
            <a:pPr>
              <a:buNone/>
            </a:pPr>
            <a:r>
              <a:rPr lang="en-PH" dirty="0">
                <a:solidFill>
                  <a:srgbClr val="000000"/>
                </a:solidFill>
                <a:effectLst/>
                <a:latin typeface="Times New Roman" panose="02020603050405020304" pitchFamily="18" charset="0"/>
              </a:rPr>
              <a:t>money from the treasurer, the secretary of the auxiliary organization shall</a:t>
            </a:r>
          </a:p>
          <a:p>
            <a:r>
              <a:rPr lang="en-PH" dirty="0">
                <a:solidFill>
                  <a:srgbClr val="000000"/>
                </a:solidFill>
                <a:effectLst/>
                <a:latin typeface="Times New Roman" panose="02020603050405020304" pitchFamily="18" charset="0"/>
              </a:rPr>
              <a:t>give a proper receipt to the treasurer.</a:t>
            </a:r>
          </a:p>
          <a:p>
            <a:endParaRPr lang="en-PH" dirty="0">
              <a:solidFill>
                <a:srgbClr val="000000"/>
              </a:solidFill>
              <a:effectLst/>
              <a:latin typeface="Times New Roman" panose="02020603050405020304" pitchFamily="18" charset="0"/>
            </a:endParaRPr>
          </a:p>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82682F34-1C4D-486D-A178-373D48D36373}"/>
              </a:ext>
            </a:extLst>
          </p:cNvPr>
          <p:cNvSpPr>
            <a:spLocks noGrp="1"/>
          </p:cNvSpPr>
          <p:nvPr>
            <p:ph type="sldNum" sz="quarter" idx="5"/>
          </p:nvPr>
        </p:nvSpPr>
        <p:spPr/>
        <p:txBody>
          <a:bodyPr/>
          <a:lstStyle/>
          <a:p>
            <a:fld id="{B54F48A9-E6D5-0840-B485-C215AD40BCF6}" type="slidenum">
              <a:rPr lang="en-US" smtClean="0"/>
              <a:t>13</a:t>
            </a:fld>
            <a:endParaRPr lang="en-US"/>
          </a:p>
        </p:txBody>
      </p:sp>
    </p:spTree>
    <p:extLst>
      <p:ext uri="{BB962C8B-B14F-4D97-AF65-F5344CB8AC3E}">
        <p14:creationId xmlns:p14="http://schemas.microsoft.com/office/powerpoint/2010/main" val="3905909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0B666-5E67-362A-C154-2BCA466842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3E5DC-110C-0FD5-E400-E988957794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C037E9-8062-3416-3522-83C8304F3760}"/>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These funds belong to the auxiliary organizations of the church. They may be</a:t>
            </a:r>
          </a:p>
          <a:p>
            <a:r>
              <a:rPr lang="en-PH" dirty="0">
                <a:solidFill>
                  <a:srgbClr val="000000"/>
                </a:solidFill>
                <a:effectLst/>
                <a:latin typeface="Times New Roman" panose="02020603050405020304" pitchFamily="18" charset="0"/>
              </a:rPr>
              <a:t>disbursed only by order of the auxiliary organization to which they belong.</a:t>
            </a:r>
          </a:p>
          <a:p>
            <a:pPr>
              <a:buNone/>
            </a:pPr>
            <a:r>
              <a:rPr lang="en-PH" dirty="0">
                <a:solidFill>
                  <a:srgbClr val="000000"/>
                </a:solidFill>
                <a:effectLst/>
                <a:latin typeface="Times New Roman" panose="02020603050405020304" pitchFamily="18" charset="0"/>
              </a:rPr>
              <a:t>The treasurer shall give receipts for all funds received. On receiving</a:t>
            </a:r>
          </a:p>
          <a:p>
            <a:pPr>
              <a:buNone/>
            </a:pPr>
            <a:r>
              <a:rPr lang="en-PH" dirty="0">
                <a:solidFill>
                  <a:srgbClr val="000000"/>
                </a:solidFill>
                <a:effectLst/>
                <a:latin typeface="Times New Roman" panose="02020603050405020304" pitchFamily="18" charset="0"/>
              </a:rPr>
              <a:t>money from the treasurer, the secretary of the auxiliary organization shall</a:t>
            </a:r>
          </a:p>
          <a:p>
            <a:r>
              <a:rPr lang="en-PH" dirty="0">
                <a:solidFill>
                  <a:srgbClr val="000000"/>
                </a:solidFill>
                <a:effectLst/>
                <a:latin typeface="Times New Roman" panose="02020603050405020304" pitchFamily="18" charset="0"/>
              </a:rPr>
              <a:t>give a proper receipt to the treasurer.</a:t>
            </a:r>
          </a:p>
          <a:p>
            <a:endParaRPr lang="en-PH" dirty="0">
              <a:solidFill>
                <a:srgbClr val="000000"/>
              </a:solidFill>
              <a:effectLst/>
              <a:latin typeface="Times New Roman" panose="02020603050405020304" pitchFamily="18" charset="0"/>
            </a:endParaRPr>
          </a:p>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BA604685-A064-00A3-1767-D0FF2902897F}"/>
              </a:ext>
            </a:extLst>
          </p:cNvPr>
          <p:cNvSpPr>
            <a:spLocks noGrp="1"/>
          </p:cNvSpPr>
          <p:nvPr>
            <p:ph type="sldNum" sz="quarter" idx="5"/>
          </p:nvPr>
        </p:nvSpPr>
        <p:spPr/>
        <p:txBody>
          <a:bodyPr/>
          <a:lstStyle/>
          <a:p>
            <a:fld id="{B54F48A9-E6D5-0840-B485-C215AD40BCF6}" type="slidenum">
              <a:rPr lang="en-US" smtClean="0"/>
              <a:t>14</a:t>
            </a:fld>
            <a:endParaRPr lang="en-US"/>
          </a:p>
        </p:txBody>
      </p:sp>
    </p:spTree>
    <p:extLst>
      <p:ext uri="{BB962C8B-B14F-4D97-AF65-F5344CB8AC3E}">
        <p14:creationId xmlns:p14="http://schemas.microsoft.com/office/powerpoint/2010/main" val="1935824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9933D-E1F6-E924-D515-8B59B143E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9306A-3BF9-44D4-88E1-26BAA35031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E1ACF3-B6C1-92B3-C1DF-E8D42A970663}"/>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These funds belong to the auxiliary organizations of the church. They may be</a:t>
            </a:r>
          </a:p>
          <a:p>
            <a:r>
              <a:rPr lang="en-PH" dirty="0">
                <a:solidFill>
                  <a:srgbClr val="000000"/>
                </a:solidFill>
                <a:effectLst/>
                <a:latin typeface="Times New Roman" panose="02020603050405020304" pitchFamily="18" charset="0"/>
              </a:rPr>
              <a:t>disbursed only by order of the auxiliary organization to which they belong.</a:t>
            </a:r>
          </a:p>
          <a:p>
            <a:pPr>
              <a:buNone/>
            </a:pPr>
            <a:r>
              <a:rPr lang="en-PH" dirty="0">
                <a:solidFill>
                  <a:srgbClr val="000000"/>
                </a:solidFill>
                <a:effectLst/>
                <a:latin typeface="Times New Roman" panose="02020603050405020304" pitchFamily="18" charset="0"/>
              </a:rPr>
              <a:t>The treasurer shall give receipts for all funds received. On receiving</a:t>
            </a:r>
          </a:p>
          <a:p>
            <a:pPr>
              <a:buNone/>
            </a:pPr>
            <a:r>
              <a:rPr lang="en-PH" dirty="0">
                <a:solidFill>
                  <a:srgbClr val="000000"/>
                </a:solidFill>
                <a:effectLst/>
                <a:latin typeface="Times New Roman" panose="02020603050405020304" pitchFamily="18" charset="0"/>
              </a:rPr>
              <a:t>money from the treasurer, the secretary of the auxiliary organization shall</a:t>
            </a:r>
          </a:p>
          <a:p>
            <a:r>
              <a:rPr lang="en-PH" dirty="0">
                <a:solidFill>
                  <a:srgbClr val="000000"/>
                </a:solidFill>
                <a:effectLst/>
                <a:latin typeface="Times New Roman" panose="02020603050405020304" pitchFamily="18" charset="0"/>
              </a:rPr>
              <a:t>give a proper receipt to the treasurer.</a:t>
            </a:r>
          </a:p>
          <a:p>
            <a:endParaRPr lang="en-PH" dirty="0">
              <a:solidFill>
                <a:srgbClr val="000000"/>
              </a:solidFill>
              <a:effectLst/>
              <a:latin typeface="Times New Roman" panose="02020603050405020304" pitchFamily="18" charset="0"/>
            </a:endParaRPr>
          </a:p>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19E2AAE4-6661-BAAB-952F-4F92197D8D2E}"/>
              </a:ext>
            </a:extLst>
          </p:cNvPr>
          <p:cNvSpPr>
            <a:spLocks noGrp="1"/>
          </p:cNvSpPr>
          <p:nvPr>
            <p:ph type="sldNum" sz="quarter" idx="5"/>
          </p:nvPr>
        </p:nvSpPr>
        <p:spPr/>
        <p:txBody>
          <a:bodyPr/>
          <a:lstStyle/>
          <a:p>
            <a:fld id="{B54F48A9-E6D5-0840-B485-C215AD40BCF6}" type="slidenum">
              <a:rPr lang="en-US" smtClean="0"/>
              <a:t>15</a:t>
            </a:fld>
            <a:endParaRPr lang="en-US"/>
          </a:p>
        </p:txBody>
      </p:sp>
    </p:spTree>
    <p:extLst>
      <p:ext uri="{BB962C8B-B14F-4D97-AF65-F5344CB8AC3E}">
        <p14:creationId xmlns:p14="http://schemas.microsoft.com/office/powerpoint/2010/main" val="31742065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7BA94-21C4-9512-0D4F-B39E57E158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30EA06-5C32-EEAC-9C1E-6EE031F583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8D9167-4561-2DEC-DE75-28A95236A523}"/>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These funds belong to the auxiliary organizations of the church. They may be</a:t>
            </a:r>
          </a:p>
          <a:p>
            <a:r>
              <a:rPr lang="en-PH" dirty="0">
                <a:solidFill>
                  <a:srgbClr val="000000"/>
                </a:solidFill>
                <a:effectLst/>
                <a:latin typeface="Times New Roman" panose="02020603050405020304" pitchFamily="18" charset="0"/>
              </a:rPr>
              <a:t>disbursed only by order of the auxiliary organization to which they belong.</a:t>
            </a:r>
          </a:p>
          <a:p>
            <a:pPr>
              <a:buNone/>
            </a:pPr>
            <a:r>
              <a:rPr lang="en-PH" dirty="0">
                <a:solidFill>
                  <a:srgbClr val="000000"/>
                </a:solidFill>
                <a:effectLst/>
                <a:latin typeface="Times New Roman" panose="02020603050405020304" pitchFamily="18" charset="0"/>
              </a:rPr>
              <a:t>The treasurer shall give receipts for all funds received. On receiving</a:t>
            </a:r>
          </a:p>
          <a:p>
            <a:pPr>
              <a:buNone/>
            </a:pPr>
            <a:r>
              <a:rPr lang="en-PH" dirty="0">
                <a:solidFill>
                  <a:srgbClr val="000000"/>
                </a:solidFill>
                <a:effectLst/>
                <a:latin typeface="Times New Roman" panose="02020603050405020304" pitchFamily="18" charset="0"/>
              </a:rPr>
              <a:t>money from the treasurer, the secretary of the auxiliary organization shall</a:t>
            </a:r>
          </a:p>
          <a:p>
            <a:r>
              <a:rPr lang="en-PH" dirty="0">
                <a:solidFill>
                  <a:srgbClr val="000000"/>
                </a:solidFill>
                <a:effectLst/>
                <a:latin typeface="Times New Roman" panose="02020603050405020304" pitchFamily="18" charset="0"/>
              </a:rPr>
              <a:t>give a proper receipt to the treasurer.</a:t>
            </a:r>
          </a:p>
          <a:p>
            <a:endParaRPr lang="en-PH" dirty="0">
              <a:solidFill>
                <a:srgbClr val="000000"/>
              </a:solidFill>
              <a:effectLst/>
              <a:latin typeface="Times New Roman" panose="02020603050405020304" pitchFamily="18" charset="0"/>
            </a:endParaRPr>
          </a:p>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5F4BEFB4-332B-36D9-63F9-2C9741CEF75D}"/>
              </a:ext>
            </a:extLst>
          </p:cNvPr>
          <p:cNvSpPr>
            <a:spLocks noGrp="1"/>
          </p:cNvSpPr>
          <p:nvPr>
            <p:ph type="sldNum" sz="quarter" idx="5"/>
          </p:nvPr>
        </p:nvSpPr>
        <p:spPr/>
        <p:txBody>
          <a:bodyPr/>
          <a:lstStyle/>
          <a:p>
            <a:fld id="{B54F48A9-E6D5-0840-B485-C215AD40BCF6}" type="slidenum">
              <a:rPr lang="en-US" smtClean="0"/>
              <a:t>16</a:t>
            </a:fld>
            <a:endParaRPr lang="en-US"/>
          </a:p>
        </p:txBody>
      </p:sp>
    </p:spTree>
    <p:extLst>
      <p:ext uri="{BB962C8B-B14F-4D97-AF65-F5344CB8AC3E}">
        <p14:creationId xmlns:p14="http://schemas.microsoft.com/office/powerpoint/2010/main" val="3612419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C9981-E0D8-1E51-1F7B-8FFB8EFD0B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D31967-F722-1795-AA6C-D9D6CC313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49A106-B72C-8F0B-EE14-1EEC6FE5614A}"/>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These funds belong to the auxiliary organizations of the church. They may be</a:t>
            </a:r>
          </a:p>
          <a:p>
            <a:r>
              <a:rPr lang="en-PH" dirty="0">
                <a:solidFill>
                  <a:srgbClr val="000000"/>
                </a:solidFill>
                <a:effectLst/>
                <a:latin typeface="Times New Roman" panose="02020603050405020304" pitchFamily="18" charset="0"/>
              </a:rPr>
              <a:t>disbursed only by order of the auxiliary organization to which they belong.</a:t>
            </a:r>
          </a:p>
          <a:p>
            <a:pPr>
              <a:buNone/>
            </a:pPr>
            <a:r>
              <a:rPr lang="en-PH" dirty="0">
                <a:solidFill>
                  <a:srgbClr val="000000"/>
                </a:solidFill>
                <a:effectLst/>
                <a:latin typeface="Times New Roman" panose="02020603050405020304" pitchFamily="18" charset="0"/>
              </a:rPr>
              <a:t>The treasurer shall give receipts for all funds received. On receiving</a:t>
            </a:r>
          </a:p>
          <a:p>
            <a:pPr>
              <a:buNone/>
            </a:pPr>
            <a:r>
              <a:rPr lang="en-PH" dirty="0">
                <a:solidFill>
                  <a:srgbClr val="000000"/>
                </a:solidFill>
                <a:effectLst/>
                <a:latin typeface="Times New Roman" panose="02020603050405020304" pitchFamily="18" charset="0"/>
              </a:rPr>
              <a:t>money from the treasurer, the secretary of the auxiliary organization shall</a:t>
            </a:r>
          </a:p>
          <a:p>
            <a:r>
              <a:rPr lang="en-PH" dirty="0">
                <a:solidFill>
                  <a:srgbClr val="000000"/>
                </a:solidFill>
                <a:effectLst/>
                <a:latin typeface="Times New Roman" panose="02020603050405020304" pitchFamily="18" charset="0"/>
              </a:rPr>
              <a:t>give a proper receipt to the treasurer.</a:t>
            </a:r>
          </a:p>
          <a:p>
            <a:endParaRPr lang="en-PH" dirty="0">
              <a:solidFill>
                <a:srgbClr val="000000"/>
              </a:solidFill>
              <a:effectLst/>
              <a:latin typeface="Times New Roman" panose="02020603050405020304" pitchFamily="18" charset="0"/>
            </a:endParaRPr>
          </a:p>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79D703D5-51B2-1DD1-36F1-22A7F3783A58}"/>
              </a:ext>
            </a:extLst>
          </p:cNvPr>
          <p:cNvSpPr>
            <a:spLocks noGrp="1"/>
          </p:cNvSpPr>
          <p:nvPr>
            <p:ph type="sldNum" sz="quarter" idx="5"/>
          </p:nvPr>
        </p:nvSpPr>
        <p:spPr/>
        <p:txBody>
          <a:bodyPr/>
          <a:lstStyle/>
          <a:p>
            <a:fld id="{B54F48A9-E6D5-0840-B485-C215AD40BCF6}" type="slidenum">
              <a:rPr lang="en-US" smtClean="0"/>
              <a:t>17</a:t>
            </a:fld>
            <a:endParaRPr lang="en-US"/>
          </a:p>
        </p:txBody>
      </p:sp>
    </p:spTree>
    <p:extLst>
      <p:ext uri="{BB962C8B-B14F-4D97-AF65-F5344CB8AC3E}">
        <p14:creationId xmlns:p14="http://schemas.microsoft.com/office/powerpoint/2010/main" val="83478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98D6B-E3A0-834B-9B17-70A780D78A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49756D-222B-4B03-C1A7-45A6BECEA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15A75A-BB82-FE9B-BB2B-E236FCCF76AF}"/>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These funds belong to the auxiliary organizations of the church. They may be</a:t>
            </a:r>
          </a:p>
          <a:p>
            <a:r>
              <a:rPr lang="en-PH" dirty="0">
                <a:solidFill>
                  <a:srgbClr val="000000"/>
                </a:solidFill>
                <a:effectLst/>
                <a:latin typeface="Times New Roman" panose="02020603050405020304" pitchFamily="18" charset="0"/>
              </a:rPr>
              <a:t>disbursed only by order of the auxiliary organization to which they belong.</a:t>
            </a:r>
          </a:p>
          <a:p>
            <a:pPr>
              <a:buNone/>
            </a:pPr>
            <a:r>
              <a:rPr lang="en-PH" dirty="0">
                <a:solidFill>
                  <a:srgbClr val="000000"/>
                </a:solidFill>
                <a:effectLst/>
                <a:latin typeface="Times New Roman" panose="02020603050405020304" pitchFamily="18" charset="0"/>
              </a:rPr>
              <a:t>The treasurer shall give receipts for all funds received. On receiving</a:t>
            </a:r>
          </a:p>
          <a:p>
            <a:pPr>
              <a:buNone/>
            </a:pPr>
            <a:r>
              <a:rPr lang="en-PH" dirty="0">
                <a:solidFill>
                  <a:srgbClr val="000000"/>
                </a:solidFill>
                <a:effectLst/>
                <a:latin typeface="Times New Roman" panose="02020603050405020304" pitchFamily="18" charset="0"/>
              </a:rPr>
              <a:t>money from the treasurer, the secretary of the auxiliary organization shall</a:t>
            </a:r>
          </a:p>
          <a:p>
            <a:r>
              <a:rPr lang="en-PH" dirty="0">
                <a:solidFill>
                  <a:srgbClr val="000000"/>
                </a:solidFill>
                <a:effectLst/>
                <a:latin typeface="Times New Roman" panose="02020603050405020304" pitchFamily="18" charset="0"/>
              </a:rPr>
              <a:t>give a proper receipt to the treasurer.</a:t>
            </a:r>
          </a:p>
          <a:p>
            <a:endParaRPr lang="en-PH" dirty="0">
              <a:solidFill>
                <a:srgbClr val="000000"/>
              </a:solidFill>
              <a:effectLst/>
              <a:latin typeface="Times New Roman" panose="02020603050405020304" pitchFamily="18" charset="0"/>
            </a:endParaRPr>
          </a:p>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38BAC1AA-0683-B554-E910-A0EFEB334794}"/>
              </a:ext>
            </a:extLst>
          </p:cNvPr>
          <p:cNvSpPr>
            <a:spLocks noGrp="1"/>
          </p:cNvSpPr>
          <p:nvPr>
            <p:ph type="sldNum" sz="quarter" idx="5"/>
          </p:nvPr>
        </p:nvSpPr>
        <p:spPr/>
        <p:txBody>
          <a:bodyPr/>
          <a:lstStyle/>
          <a:p>
            <a:fld id="{B54F48A9-E6D5-0840-B485-C215AD40BCF6}" type="slidenum">
              <a:rPr lang="en-US" smtClean="0"/>
              <a:t>18</a:t>
            </a:fld>
            <a:endParaRPr lang="en-US"/>
          </a:p>
        </p:txBody>
      </p:sp>
    </p:spTree>
    <p:extLst>
      <p:ext uri="{BB962C8B-B14F-4D97-AF65-F5344CB8AC3E}">
        <p14:creationId xmlns:p14="http://schemas.microsoft.com/office/powerpoint/2010/main" val="1816704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3FCA7-2037-5A53-074E-C08EB7CF31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75DF1-1314-655D-C3D7-17C5BEC280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3D416C-9D0F-1C1E-8018-EE4C93684599}"/>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These funds belong to the auxiliary organizations of the church. They may be</a:t>
            </a:r>
          </a:p>
          <a:p>
            <a:r>
              <a:rPr lang="en-PH" dirty="0">
                <a:solidFill>
                  <a:srgbClr val="000000"/>
                </a:solidFill>
                <a:effectLst/>
                <a:latin typeface="Times New Roman" panose="02020603050405020304" pitchFamily="18" charset="0"/>
              </a:rPr>
              <a:t>disbursed only by order of the auxiliary organization to which they belong.</a:t>
            </a:r>
          </a:p>
          <a:p>
            <a:pPr>
              <a:buNone/>
            </a:pPr>
            <a:r>
              <a:rPr lang="en-PH" dirty="0">
                <a:solidFill>
                  <a:srgbClr val="000000"/>
                </a:solidFill>
                <a:effectLst/>
                <a:latin typeface="Times New Roman" panose="02020603050405020304" pitchFamily="18" charset="0"/>
              </a:rPr>
              <a:t>The treasurer shall give receipts for all funds received. On receiving</a:t>
            </a:r>
          </a:p>
          <a:p>
            <a:pPr>
              <a:buNone/>
            </a:pPr>
            <a:r>
              <a:rPr lang="en-PH" dirty="0">
                <a:solidFill>
                  <a:srgbClr val="000000"/>
                </a:solidFill>
                <a:effectLst/>
                <a:latin typeface="Times New Roman" panose="02020603050405020304" pitchFamily="18" charset="0"/>
              </a:rPr>
              <a:t>money from the treasurer, the secretary of the auxiliary organization shall</a:t>
            </a:r>
          </a:p>
          <a:p>
            <a:r>
              <a:rPr lang="en-PH" dirty="0">
                <a:solidFill>
                  <a:srgbClr val="000000"/>
                </a:solidFill>
                <a:effectLst/>
                <a:latin typeface="Times New Roman" panose="02020603050405020304" pitchFamily="18" charset="0"/>
              </a:rPr>
              <a:t>give a proper receipt to the treasurer.</a:t>
            </a:r>
          </a:p>
          <a:p>
            <a:endParaRPr lang="en-PH" dirty="0">
              <a:solidFill>
                <a:srgbClr val="000000"/>
              </a:solidFill>
              <a:effectLst/>
              <a:latin typeface="Times New Roman" panose="02020603050405020304" pitchFamily="18" charset="0"/>
            </a:endParaRPr>
          </a:p>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2F8B04EC-C6DF-F5C8-C655-EB6B7EED4099}"/>
              </a:ext>
            </a:extLst>
          </p:cNvPr>
          <p:cNvSpPr>
            <a:spLocks noGrp="1"/>
          </p:cNvSpPr>
          <p:nvPr>
            <p:ph type="sldNum" sz="quarter" idx="5"/>
          </p:nvPr>
        </p:nvSpPr>
        <p:spPr/>
        <p:txBody>
          <a:bodyPr/>
          <a:lstStyle/>
          <a:p>
            <a:fld id="{B54F48A9-E6D5-0840-B485-C215AD40BCF6}" type="slidenum">
              <a:rPr lang="en-US" smtClean="0"/>
              <a:t>19</a:t>
            </a:fld>
            <a:endParaRPr lang="en-US"/>
          </a:p>
        </p:txBody>
      </p:sp>
    </p:spTree>
    <p:extLst>
      <p:ext uri="{BB962C8B-B14F-4D97-AF65-F5344CB8AC3E}">
        <p14:creationId xmlns:p14="http://schemas.microsoft.com/office/powerpoint/2010/main" val="4171386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C29DB-D43C-2A5C-7798-786842EE2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D199B4-91BF-4F18-8D18-104C5CDB2D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202150-CA50-7E72-9B44-B313BB99A64F}"/>
              </a:ext>
            </a:extLst>
          </p:cNvPr>
          <p:cNvSpPr>
            <a:spLocks noGrp="1"/>
          </p:cNvSpPr>
          <p:nvPr>
            <p:ph type="body" idx="1"/>
          </p:nvPr>
        </p:nvSpPr>
        <p:spPr/>
        <p:txBody>
          <a:bodyPr/>
          <a:lstStyle/>
          <a:p>
            <a:pPr>
              <a:buNone/>
            </a:pPr>
            <a:r>
              <a:rPr lang="en-PH" dirty="0">
                <a:solidFill>
                  <a:srgbClr val="000000"/>
                </a:solidFill>
                <a:effectLst/>
                <a:latin typeface="Times New Roman" panose="02020603050405020304" pitchFamily="18" charset="0"/>
              </a:rPr>
              <a:t>These funds belong to the auxiliary organizations of the church. They may be</a:t>
            </a:r>
          </a:p>
          <a:p>
            <a:r>
              <a:rPr lang="en-PH" dirty="0">
                <a:solidFill>
                  <a:srgbClr val="000000"/>
                </a:solidFill>
                <a:effectLst/>
                <a:latin typeface="Times New Roman" panose="02020603050405020304" pitchFamily="18" charset="0"/>
              </a:rPr>
              <a:t>disbursed only by order of the auxiliary organization to which they belong.</a:t>
            </a:r>
          </a:p>
          <a:p>
            <a:pPr>
              <a:buNone/>
            </a:pPr>
            <a:r>
              <a:rPr lang="en-PH" dirty="0">
                <a:solidFill>
                  <a:srgbClr val="000000"/>
                </a:solidFill>
                <a:effectLst/>
                <a:latin typeface="Times New Roman" panose="02020603050405020304" pitchFamily="18" charset="0"/>
              </a:rPr>
              <a:t>The treasurer shall give receipts for all funds received. On receiving</a:t>
            </a:r>
          </a:p>
          <a:p>
            <a:pPr>
              <a:buNone/>
            </a:pPr>
            <a:r>
              <a:rPr lang="en-PH" dirty="0">
                <a:solidFill>
                  <a:srgbClr val="000000"/>
                </a:solidFill>
                <a:effectLst/>
                <a:latin typeface="Times New Roman" panose="02020603050405020304" pitchFamily="18" charset="0"/>
              </a:rPr>
              <a:t>money from the treasurer, the secretary of the auxiliary organization shall</a:t>
            </a:r>
          </a:p>
          <a:p>
            <a:r>
              <a:rPr lang="en-PH" dirty="0">
                <a:solidFill>
                  <a:srgbClr val="000000"/>
                </a:solidFill>
                <a:effectLst/>
                <a:latin typeface="Times New Roman" panose="02020603050405020304" pitchFamily="18" charset="0"/>
              </a:rPr>
              <a:t>give a proper receipt to the treasurer.</a:t>
            </a:r>
          </a:p>
          <a:p>
            <a:endParaRPr lang="en-PH" dirty="0">
              <a:solidFill>
                <a:srgbClr val="000000"/>
              </a:solidFill>
              <a:effectLst/>
              <a:latin typeface="Times New Roman" panose="02020603050405020304" pitchFamily="18" charset="0"/>
            </a:endParaRPr>
          </a:p>
          <a:p>
            <a:pPr>
              <a:buNone/>
            </a:pPr>
            <a:endParaRPr lang="en-PH"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A72874C1-C36C-ADF8-9627-FD889DDE2EF6}"/>
              </a:ext>
            </a:extLst>
          </p:cNvPr>
          <p:cNvSpPr>
            <a:spLocks noGrp="1"/>
          </p:cNvSpPr>
          <p:nvPr>
            <p:ph type="sldNum" sz="quarter" idx="5"/>
          </p:nvPr>
        </p:nvSpPr>
        <p:spPr/>
        <p:txBody>
          <a:bodyPr/>
          <a:lstStyle/>
          <a:p>
            <a:fld id="{B54F48A9-E6D5-0840-B485-C215AD40BCF6}" type="slidenum">
              <a:rPr lang="en-US" smtClean="0"/>
              <a:t>20</a:t>
            </a:fld>
            <a:endParaRPr lang="en-US"/>
          </a:p>
        </p:txBody>
      </p:sp>
    </p:spTree>
    <p:extLst>
      <p:ext uri="{BB962C8B-B14F-4D97-AF65-F5344CB8AC3E}">
        <p14:creationId xmlns:p14="http://schemas.microsoft.com/office/powerpoint/2010/main" val="3107391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7159B-EFB9-53B5-854B-B7529DCE84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E62057-D593-524A-2847-5807C0C072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C12AC5-DAAC-5AC2-8BBA-F5E1647E1DD9}"/>
              </a:ext>
            </a:extLst>
          </p:cNvPr>
          <p:cNvSpPr>
            <a:spLocks noGrp="1"/>
          </p:cNvSpPr>
          <p:nvPr>
            <p:ph type="body" idx="1"/>
          </p:nvPr>
        </p:nvSpPr>
        <p:spPr/>
        <p:txBody>
          <a:bodyPr/>
          <a:lstStyle/>
          <a:p>
            <a:pPr>
              <a:buNone/>
            </a:pPr>
            <a:r>
              <a:rPr lang="en-PH" dirty="0">
                <a:solidFill>
                  <a:srgbClr val="474847"/>
                </a:solidFill>
                <a:effectLst/>
                <a:latin typeface="Helvetica" pitchFamily="2" charset="0"/>
              </a:rPr>
              <a:t>Local church treasury teams have access to significant amounts of personal information within the local church</a:t>
            </a:r>
          </a:p>
          <a:p>
            <a:pPr>
              <a:buNone/>
            </a:pPr>
            <a:r>
              <a:rPr lang="en-PH" dirty="0">
                <a:solidFill>
                  <a:srgbClr val="474847"/>
                </a:solidFill>
                <a:effectLst/>
                <a:latin typeface="Helvetica" pitchFamily="2" charset="0"/>
              </a:rPr>
              <a:t>family. It is a critical requirement that absolute confidentiality of all members’ personal information and giving</a:t>
            </a:r>
          </a:p>
          <a:p>
            <a:r>
              <a:rPr lang="en-PH" dirty="0">
                <a:solidFill>
                  <a:srgbClr val="474847"/>
                </a:solidFill>
                <a:effectLst/>
                <a:latin typeface="Helvetica" pitchFamily="2" charset="0"/>
              </a:rPr>
              <a:t>details be constantly maintained. This can never be </a:t>
            </a:r>
            <a:r>
              <a:rPr lang="en-PH" dirty="0" err="1">
                <a:solidFill>
                  <a:srgbClr val="474847"/>
                </a:solidFill>
                <a:effectLst/>
                <a:latin typeface="Helvetica" pitchFamily="2" charset="0"/>
              </a:rPr>
              <a:t>emphasised</a:t>
            </a:r>
            <a:r>
              <a:rPr lang="en-PH" dirty="0">
                <a:solidFill>
                  <a:srgbClr val="474847"/>
                </a:solidFill>
                <a:effectLst/>
                <a:latin typeface="Helvetica" pitchFamily="2" charset="0"/>
              </a:rPr>
              <a:t> enough. </a:t>
            </a:r>
            <a:r>
              <a:rPr lang="en-PH">
                <a:solidFill>
                  <a:srgbClr val="474847"/>
                </a:solidFill>
                <a:effectLst/>
                <a:latin typeface="Helvetica" pitchFamily="2" charset="0"/>
              </a:rPr>
              <a:t>It forms the basis of role integrity.</a:t>
            </a:r>
          </a:p>
        </p:txBody>
      </p:sp>
      <p:sp>
        <p:nvSpPr>
          <p:cNvPr id="4" name="Slide Number Placeholder 3">
            <a:extLst>
              <a:ext uri="{FF2B5EF4-FFF2-40B4-BE49-F238E27FC236}">
                <a16:creationId xmlns:a16="http://schemas.microsoft.com/office/drawing/2014/main" id="{11B1E024-573B-A309-254E-DE63D627B989}"/>
              </a:ext>
            </a:extLst>
          </p:cNvPr>
          <p:cNvSpPr>
            <a:spLocks noGrp="1"/>
          </p:cNvSpPr>
          <p:nvPr>
            <p:ph type="sldNum" sz="quarter" idx="5"/>
          </p:nvPr>
        </p:nvSpPr>
        <p:spPr/>
        <p:txBody>
          <a:bodyPr/>
          <a:lstStyle/>
          <a:p>
            <a:fld id="{B54F48A9-E6D5-0840-B485-C215AD40BCF6}" type="slidenum">
              <a:rPr lang="en-US" smtClean="0"/>
              <a:t>21</a:t>
            </a:fld>
            <a:endParaRPr lang="en-US"/>
          </a:p>
        </p:txBody>
      </p:sp>
    </p:spTree>
    <p:extLst>
      <p:ext uri="{BB962C8B-B14F-4D97-AF65-F5344CB8AC3E}">
        <p14:creationId xmlns:p14="http://schemas.microsoft.com/office/powerpoint/2010/main" val="2211674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88634" cy="10287000"/>
          </a:xfrm>
          <a:custGeom>
            <a:avLst/>
            <a:gdLst/>
            <a:ahLst/>
            <a:cxnLst/>
            <a:rect l="l" t="t" r="r" b="b"/>
            <a:pathLst>
              <a:path w="2688634" h="10287000">
                <a:moveTo>
                  <a:pt x="0" y="0"/>
                </a:moveTo>
                <a:lnTo>
                  <a:pt x="2688635" y="0"/>
                </a:lnTo>
                <a:lnTo>
                  <a:pt x="2688635" y="10287000"/>
                </a:lnTo>
                <a:lnTo>
                  <a:pt x="0" y="10287000"/>
                </a:lnTo>
                <a:lnTo>
                  <a:pt x="0" y="0"/>
                </a:lnTo>
                <a:close/>
              </a:path>
            </a:pathLst>
          </a:custGeom>
          <a:blipFill>
            <a:blip r:embed="rId3"/>
            <a:stretch>
              <a:fillRect l="-267300" t="-7576" r="-92100" b="-8790"/>
            </a:stretch>
          </a:blipFill>
        </p:spPr>
        <p:txBody>
          <a:bodyPr/>
          <a:lstStyle/>
          <a:p>
            <a:endParaRPr lang="en-US"/>
          </a:p>
        </p:txBody>
      </p:sp>
      <p:sp>
        <p:nvSpPr>
          <p:cNvPr id="4" name="AutoShape 4"/>
          <p:cNvSpPr/>
          <p:nvPr/>
        </p:nvSpPr>
        <p:spPr>
          <a:xfrm>
            <a:off x="4581377" y="-488561"/>
            <a:ext cx="0" cy="3266099"/>
          </a:xfrm>
          <a:prstGeom prst="line">
            <a:avLst/>
          </a:prstGeom>
          <a:ln w="47625" cap="rnd">
            <a:solidFill>
              <a:srgbClr val="000000"/>
            </a:solidFill>
            <a:prstDash val="solid"/>
            <a:headEnd type="none" w="sm" len="sm"/>
            <a:tailEnd type="none" w="sm" len="sm"/>
          </a:ln>
        </p:spPr>
        <p:txBody>
          <a:bodyPr/>
          <a:lstStyle/>
          <a:p>
            <a:endParaRPr lang="en-US"/>
          </a:p>
        </p:txBody>
      </p:sp>
      <p:sp>
        <p:nvSpPr>
          <p:cNvPr id="5" name="Freeform 5"/>
          <p:cNvSpPr/>
          <p:nvPr/>
        </p:nvSpPr>
        <p:spPr>
          <a:xfrm>
            <a:off x="3001815" y="1156956"/>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4"/>
            <a:stretch>
              <a:fillRect/>
            </a:stretch>
          </a:blipFill>
        </p:spPr>
        <p:txBody>
          <a:bodyPr/>
          <a:lstStyle/>
          <a:p>
            <a:endParaRPr lang="en-US"/>
          </a:p>
        </p:txBody>
      </p:sp>
      <p:sp>
        <p:nvSpPr>
          <p:cNvPr id="7" name="Freeform 7"/>
          <p:cNvSpPr/>
          <p:nvPr/>
        </p:nvSpPr>
        <p:spPr>
          <a:xfrm>
            <a:off x="4970042" y="8156273"/>
            <a:ext cx="3893076" cy="734410"/>
          </a:xfrm>
          <a:custGeom>
            <a:avLst/>
            <a:gdLst/>
            <a:ahLst/>
            <a:cxnLst/>
            <a:rect l="l" t="t" r="r" b="b"/>
            <a:pathLst>
              <a:path w="1025337" h="193425">
                <a:moveTo>
                  <a:pt x="96712" y="0"/>
                </a:moveTo>
                <a:lnTo>
                  <a:pt x="928624" y="0"/>
                </a:lnTo>
                <a:cubicBezTo>
                  <a:pt x="954274" y="0"/>
                  <a:pt x="978873" y="10189"/>
                  <a:pt x="997010" y="28326"/>
                </a:cubicBezTo>
                <a:cubicBezTo>
                  <a:pt x="1015147" y="46463"/>
                  <a:pt x="1025337" y="71063"/>
                  <a:pt x="1025337" y="96712"/>
                </a:cubicBezTo>
                <a:lnTo>
                  <a:pt x="1025337" y="96712"/>
                </a:lnTo>
                <a:cubicBezTo>
                  <a:pt x="1025337" y="150125"/>
                  <a:pt x="982037" y="193425"/>
                  <a:pt x="928624" y="193425"/>
                </a:cubicBezTo>
                <a:lnTo>
                  <a:pt x="96712" y="193425"/>
                </a:lnTo>
                <a:cubicBezTo>
                  <a:pt x="43300" y="193425"/>
                  <a:pt x="0" y="150125"/>
                  <a:pt x="0" y="96712"/>
                </a:cubicBezTo>
                <a:lnTo>
                  <a:pt x="0" y="96712"/>
                </a:lnTo>
                <a:cubicBezTo>
                  <a:pt x="0" y="43300"/>
                  <a:pt x="43300" y="0"/>
                  <a:pt x="96712" y="0"/>
                </a:cubicBezTo>
                <a:close/>
              </a:path>
            </a:pathLst>
          </a:custGeom>
          <a:solidFill>
            <a:srgbClr val="418D40"/>
          </a:solidFill>
        </p:spPr>
        <p:txBody>
          <a:bodyPr/>
          <a:lstStyle/>
          <a:p>
            <a:endParaRPr lang="en-US"/>
          </a:p>
        </p:txBody>
      </p:sp>
      <p:sp>
        <p:nvSpPr>
          <p:cNvPr id="8" name="TextBox 8"/>
          <p:cNvSpPr txBox="1"/>
          <p:nvPr/>
        </p:nvSpPr>
        <p:spPr>
          <a:xfrm>
            <a:off x="4970042" y="8102025"/>
            <a:ext cx="3893076" cy="842906"/>
          </a:xfrm>
          <a:prstGeom prst="rect">
            <a:avLst/>
          </a:prstGeom>
        </p:spPr>
        <p:txBody>
          <a:bodyPr lIns="50800" tIns="50800" rIns="50800" bIns="50800" rtlCol="0" anchor="ctr"/>
          <a:lstStyle/>
          <a:p>
            <a:pPr algn="ctr">
              <a:lnSpc>
                <a:spcPts val="3250"/>
              </a:lnSpc>
            </a:pPr>
            <a:r>
              <a:rPr lang="en-US" sz="2500" b="1" dirty="0">
                <a:solidFill>
                  <a:srgbClr val="EDEAD0"/>
                </a:solidFill>
                <a:latin typeface="Noto Sans Bold"/>
                <a:ea typeface="Noto Sans Bold"/>
                <a:cs typeface="Noto Sans Bold"/>
                <a:sym typeface="Noto Sans Bold"/>
              </a:rPr>
              <a:t>JANUARY 18, 2026</a:t>
            </a:r>
          </a:p>
        </p:txBody>
      </p:sp>
      <p:sp>
        <p:nvSpPr>
          <p:cNvPr id="9" name="Freeform 9"/>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10" name="TextBox 10"/>
          <p:cNvSpPr txBox="1"/>
          <p:nvPr/>
        </p:nvSpPr>
        <p:spPr>
          <a:xfrm>
            <a:off x="4970042" y="4546152"/>
            <a:ext cx="8517358" cy="3436838"/>
          </a:xfrm>
          <a:prstGeom prst="rect">
            <a:avLst/>
          </a:prstGeom>
        </p:spPr>
        <p:txBody>
          <a:bodyPr wrap="square"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2026 VIRTUAL ORIENTATION</a:t>
            </a:r>
          </a:p>
        </p:txBody>
      </p:sp>
      <p:sp>
        <p:nvSpPr>
          <p:cNvPr id="11" name="TextBox 11"/>
          <p:cNvSpPr txBox="1"/>
          <p:nvPr/>
        </p:nvSpPr>
        <p:spPr>
          <a:xfrm>
            <a:off x="4970042" y="2825696"/>
            <a:ext cx="8822158" cy="1780616"/>
          </a:xfrm>
          <a:prstGeom prst="rect">
            <a:avLst/>
          </a:prstGeom>
        </p:spPr>
        <p:txBody>
          <a:bodyPr wrap="square" lIns="0" tIns="0" rIns="0" bIns="0" rtlCol="0" anchor="t">
            <a:spAutoFit/>
          </a:bodyPr>
          <a:lstStyle/>
          <a:p>
            <a:pPr algn="l">
              <a:lnSpc>
                <a:spcPts val="15294"/>
              </a:lnSpc>
            </a:pPr>
            <a:r>
              <a:rPr lang="en-US" sz="11499" spc="287" dirty="0">
                <a:solidFill>
                  <a:srgbClr val="418D40"/>
                </a:solidFill>
                <a:latin typeface="Brans-DemiBold"/>
                <a:ea typeface="Brans-DemiBold"/>
                <a:cs typeface="Brans-DemiBold"/>
                <a:sym typeface="Brans-DemiBold"/>
              </a:rPr>
              <a:t>CHURCH TREASURERS’</a:t>
            </a:r>
          </a:p>
        </p:txBody>
      </p:sp>
      <p:sp>
        <p:nvSpPr>
          <p:cNvPr id="13" name="TextBox 13"/>
          <p:cNvSpPr txBox="1"/>
          <p:nvPr/>
        </p:nvSpPr>
        <p:spPr>
          <a:xfrm>
            <a:off x="4970042" y="960106"/>
            <a:ext cx="3001774" cy="1635125"/>
          </a:xfrm>
          <a:prstGeom prst="rect">
            <a:avLst/>
          </a:prstGeom>
        </p:spPr>
        <p:txBody>
          <a:bodyPr lIns="0" tIns="0" rIns="0" bIns="0" rtlCol="0" anchor="t">
            <a:spAutoFit/>
          </a:bodyPr>
          <a:lstStyle/>
          <a:p>
            <a:pPr algn="l">
              <a:lnSpc>
                <a:spcPts val="3249"/>
              </a:lnSpc>
            </a:pPr>
            <a:r>
              <a:rPr lang="en-US" sz="2499" b="1">
                <a:solidFill>
                  <a:srgbClr val="31403D"/>
                </a:solidFill>
                <a:latin typeface="Noto Sans Bold"/>
                <a:ea typeface="Noto Sans Bold"/>
                <a:cs typeface="Noto Sans Bold"/>
                <a:sym typeface="Noto Sans Bold"/>
              </a:rPr>
              <a:t>Central Luzon Provinces Mission</a:t>
            </a:r>
          </a:p>
          <a:p>
            <a:pPr algn="l">
              <a:lnSpc>
                <a:spcPts val="3249"/>
              </a:lnSpc>
            </a:pPr>
            <a:r>
              <a:rPr lang="en-US" sz="2499" b="1">
                <a:solidFill>
                  <a:srgbClr val="31403D"/>
                </a:solidFill>
                <a:latin typeface="Noto Sans Bold"/>
                <a:ea typeface="Noto Sans Bold"/>
                <a:cs typeface="Noto Sans Bold"/>
                <a:sym typeface="Noto Sans Bold"/>
              </a:rPr>
              <a:t>of the Seventh-day Adventists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p:cNvGrpSpPr/>
          <p:nvPr/>
        </p:nvGrpSpPr>
        <p:grpSpPr>
          <a:xfrm>
            <a:off x="9775493" y="9271143"/>
            <a:ext cx="5421843" cy="554787"/>
            <a:chOff x="0" y="-9525"/>
            <a:chExt cx="1427975" cy="146117"/>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1792253" y="-215460"/>
            <a:ext cx="3257097" cy="2784818"/>
          </a:xfrm>
          <a:custGeom>
            <a:avLst/>
            <a:gdLst/>
            <a:ahLst/>
            <a:cxnLst/>
            <a:rect l="l" t="t" r="r" b="b"/>
            <a:pathLst>
              <a:path w="3257097" h="2784818">
                <a:moveTo>
                  <a:pt x="0" y="0"/>
                </a:moveTo>
                <a:lnTo>
                  <a:pt x="3257098" y="0"/>
                </a:lnTo>
                <a:lnTo>
                  <a:pt x="3257098" y="2784819"/>
                </a:lnTo>
                <a:lnTo>
                  <a:pt x="0" y="27848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1792253" y="3405816"/>
            <a:ext cx="11972083" cy="1333698"/>
          </a:xfrm>
          <a:prstGeom prst="rect">
            <a:avLst/>
          </a:prstGeom>
        </p:spPr>
        <p:txBody>
          <a:bodyPr lIns="0" tIns="0" rIns="0" bIns="0" rtlCol="0" anchor="t">
            <a:spAutoFit/>
          </a:bodyPr>
          <a:lstStyle/>
          <a:p>
            <a:pPr algn="l">
              <a:lnSpc>
                <a:spcPts val="5199"/>
              </a:lnSpc>
            </a:pPr>
            <a:r>
              <a:rPr lang="en-PH" sz="4800" b="0" i="0" u="none" strike="noStrike" dirty="0">
                <a:solidFill>
                  <a:srgbClr val="28312F"/>
                </a:solidFill>
                <a:effectLst/>
                <a:latin typeface="Lato" panose="020F0502020204030203" pitchFamily="34" charset="0"/>
              </a:rPr>
              <a:t>Moreover, it is required of stewards that they be found faithful.</a:t>
            </a:r>
            <a:endParaRPr lang="en-US" sz="4800" b="1" dirty="0">
              <a:solidFill>
                <a:srgbClr val="1A2C00"/>
              </a:solidFill>
              <a:latin typeface="Noto Sans Bold"/>
              <a:ea typeface="Noto Sans Bold"/>
              <a:cs typeface="Noto Sans Bold"/>
              <a:sym typeface="Noto Sans Bold"/>
            </a:endParaRPr>
          </a:p>
        </p:txBody>
      </p:sp>
      <p:sp>
        <p:nvSpPr>
          <p:cNvPr id="12" name="TextBox 12"/>
          <p:cNvSpPr txBox="1"/>
          <p:nvPr/>
        </p:nvSpPr>
        <p:spPr>
          <a:xfrm>
            <a:off x="1792253" y="5196740"/>
            <a:ext cx="5020458" cy="409856"/>
          </a:xfrm>
          <a:prstGeom prst="rect">
            <a:avLst/>
          </a:prstGeom>
        </p:spPr>
        <p:txBody>
          <a:bodyPr lIns="0" tIns="0" rIns="0" bIns="0" rtlCol="0" anchor="t">
            <a:spAutoFit/>
          </a:bodyPr>
          <a:lstStyle/>
          <a:p>
            <a:pPr algn="l">
              <a:lnSpc>
                <a:spcPts val="2999"/>
              </a:lnSpc>
            </a:pPr>
            <a:r>
              <a:rPr lang="en-PH" sz="3600" b="1" i="0" dirty="0">
                <a:solidFill>
                  <a:srgbClr val="00B050"/>
                </a:solidFill>
                <a:effectLst/>
                <a:latin typeface="Google Sans"/>
              </a:rPr>
              <a:t>1 Corinthians 4:2</a:t>
            </a:r>
            <a:endParaRPr lang="en-US" sz="3600" b="1" spc="62" dirty="0">
              <a:solidFill>
                <a:srgbClr val="00B050"/>
              </a:solidFill>
              <a:latin typeface="Noto Sans Bold"/>
              <a:ea typeface="Noto Sans Bold"/>
              <a:cs typeface="Noto Sans Bold"/>
              <a:sym typeface="Noto Sans Bo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2485790" y="2967033"/>
            <a:ext cx="799576" cy="2470599"/>
          </a:xfrm>
          <a:custGeom>
            <a:avLst/>
            <a:gdLst/>
            <a:ahLst/>
            <a:cxnLst/>
            <a:rect l="l" t="t" r="r" b="b"/>
            <a:pathLst>
              <a:path w="799576" h="2470599">
                <a:moveTo>
                  <a:pt x="0" y="0"/>
                </a:moveTo>
                <a:lnTo>
                  <a:pt x="799575" y="0"/>
                </a:lnTo>
                <a:lnTo>
                  <a:pt x="799575"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5165979" y="2536936"/>
            <a:ext cx="7956042" cy="3436838"/>
          </a:xfrm>
          <a:prstGeom prst="rect">
            <a:avLst/>
          </a:prstGeom>
        </p:spPr>
        <p:txBody>
          <a:bodyPr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CHURCH TREASURER</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2358586" y="1463788"/>
            <a:ext cx="11205011"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WHO CAN BE CHURCH TREASURERS?</a:t>
            </a:r>
          </a:p>
        </p:txBody>
      </p:sp>
      <p:sp>
        <p:nvSpPr>
          <p:cNvPr id="11" name="TextBox 11"/>
          <p:cNvSpPr txBox="1"/>
          <p:nvPr/>
        </p:nvSpPr>
        <p:spPr>
          <a:xfrm>
            <a:off x="2358587" y="2854438"/>
            <a:ext cx="10902169" cy="3770263"/>
          </a:xfrm>
          <a:prstGeom prst="rect">
            <a:avLst/>
          </a:prstGeom>
        </p:spPr>
        <p:txBody>
          <a:bodyPr wrap="square" lIns="0" tIns="0" rIns="0" bIns="0" rtlCol="0" anchor="t">
            <a:spAutoFit/>
          </a:bodyPr>
          <a:lstStyle/>
          <a:p>
            <a:pPr>
              <a:buNone/>
            </a:pPr>
            <a:r>
              <a:rPr lang="en-PH" sz="35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Every man, woman, and youth may become a</a:t>
            </a:r>
          </a:p>
          <a:p>
            <a:pPr>
              <a:buNone/>
            </a:pPr>
            <a:r>
              <a:rPr lang="en-PH" sz="35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treasurer for the Lord and may be an agent to</a:t>
            </a:r>
          </a:p>
          <a:p>
            <a:pPr>
              <a:buNone/>
            </a:pPr>
            <a:r>
              <a:rPr lang="en-PH" sz="35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meet the demands upon the treasury. Says the</a:t>
            </a:r>
          </a:p>
          <a:p>
            <a:pPr>
              <a:buNone/>
            </a:pPr>
            <a:r>
              <a:rPr lang="en-PH" sz="35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apostle: 'Let every one of you lay by him in</a:t>
            </a:r>
          </a:p>
          <a:p>
            <a:pPr>
              <a:buNone/>
            </a:pPr>
            <a:r>
              <a:rPr lang="en-PH" sz="35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store, as God hath prospered him.’”</a:t>
            </a:r>
          </a:p>
          <a:p>
            <a:pPr>
              <a:buNone/>
            </a:pPr>
            <a:endParaRPr lang="en-PH" sz="35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a:buNone/>
            </a:pPr>
            <a:r>
              <a:rPr lang="en-PH" sz="35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PH" sz="35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3T 388,389.</a:t>
            </a: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81514-54D6-4A52-1561-3730A826C60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F9E7824-9A5C-ED21-7EB2-A6E7BF2D148E}"/>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E548ADF2-53CF-9EF5-1ED2-883E80558E83}"/>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F5033B6D-233D-33E2-2A45-F18AAF8DCF08}"/>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E70F0504-92C2-8D72-F6AA-37D9E99C8850}"/>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3A74B59E-9F71-424A-B084-A5445D34FCD5}"/>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29A9526B-77B9-C253-8FE3-DE9EF54E7A7C}"/>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629D3495-AC57-8516-67CA-68B05F15FE85}"/>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07950362-9417-28FB-D098-C36D48B669DE}"/>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86A3F81A-9D35-53E5-85B3-362C3719252E}"/>
              </a:ext>
            </a:extLst>
          </p:cNvPr>
          <p:cNvSpPr txBox="1"/>
          <p:nvPr/>
        </p:nvSpPr>
        <p:spPr>
          <a:xfrm>
            <a:off x="2358586" y="1463788"/>
            <a:ext cx="11205011"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TREASURERS ENCOURAGE FAITHFULNESS</a:t>
            </a:r>
          </a:p>
        </p:txBody>
      </p:sp>
      <p:sp>
        <p:nvSpPr>
          <p:cNvPr id="11" name="TextBox 11">
            <a:extLst>
              <a:ext uri="{FF2B5EF4-FFF2-40B4-BE49-F238E27FC236}">
                <a16:creationId xmlns:a16="http://schemas.microsoft.com/office/drawing/2014/main" id="{095F14EA-037D-E35F-1F17-B2393E8B89D1}"/>
              </a:ext>
            </a:extLst>
          </p:cNvPr>
          <p:cNvSpPr txBox="1"/>
          <p:nvPr/>
        </p:nvSpPr>
        <p:spPr>
          <a:xfrm>
            <a:off x="2358587" y="2854438"/>
            <a:ext cx="10902169" cy="3877985"/>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treasurer can greatly encourage faithfulness in the returning of tithe and deepen the spirit of liberality on the part of the members. A word of</a:t>
            </a:r>
          </a:p>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counsel given in the spirit of the Master will help members to render faithfully to God His own in tithes and offerings, even in a time of financial stringency.</a:t>
            </a:r>
          </a:p>
        </p:txBody>
      </p:sp>
      <p:sp>
        <p:nvSpPr>
          <p:cNvPr id="12" name="AutoShape 12">
            <a:extLst>
              <a:ext uri="{FF2B5EF4-FFF2-40B4-BE49-F238E27FC236}">
                <a16:creationId xmlns:a16="http://schemas.microsoft.com/office/drawing/2014/main" id="{3907A6E0-9D9A-D551-9288-05A3FD85F91D}"/>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29134262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6F234-6B89-5893-5910-8D9CB8ED484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8DA482A-EF4E-39B2-9979-AE3352677B13}"/>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0977CFEB-9F5D-3DCA-3031-D44C7BCFEA99}"/>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F8AA7F54-4CB3-D321-DE11-6589CFB234FB}"/>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EB869690-0F1B-CB09-5498-0FB91722167A}"/>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7A8E5EAF-0CC0-DF17-46C5-A59A23156551}"/>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7F5E1FA1-ADF9-FDF1-E9C9-CE00DDE552D1}"/>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C0AED299-D7B3-3126-C49C-3D206F78526E}"/>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45D3A21E-F3A1-7A1B-D0E2-FBDD7E7F66EA}"/>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6E5CB879-3177-711E-F34A-80EDF6BFFD92}"/>
              </a:ext>
            </a:extLst>
          </p:cNvPr>
          <p:cNvSpPr txBox="1"/>
          <p:nvPr/>
        </p:nvSpPr>
        <p:spPr>
          <a:xfrm>
            <a:off x="2358586" y="1463788"/>
            <a:ext cx="11205011"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TREASURER THE CUSTODIAN OF ALL FUNDS</a:t>
            </a:r>
          </a:p>
        </p:txBody>
      </p:sp>
      <p:sp>
        <p:nvSpPr>
          <p:cNvPr id="11" name="TextBox 11">
            <a:extLst>
              <a:ext uri="{FF2B5EF4-FFF2-40B4-BE49-F238E27FC236}">
                <a16:creationId xmlns:a16="http://schemas.microsoft.com/office/drawing/2014/main" id="{E569E89B-05A3-08F6-FF37-9A47DC296A70}"/>
              </a:ext>
            </a:extLst>
          </p:cNvPr>
          <p:cNvSpPr txBox="1"/>
          <p:nvPr/>
        </p:nvSpPr>
        <p:spPr>
          <a:xfrm>
            <a:off x="2358587" y="2854438"/>
            <a:ext cx="10902169" cy="4308872"/>
          </a:xfrm>
          <a:prstGeom prst="rect">
            <a:avLst/>
          </a:prstGeom>
        </p:spPr>
        <p:txBody>
          <a:bodyPr wrap="square" lIns="0" tIns="0" rIns="0" bIns="0" rtlCol="0" anchor="t">
            <a:spAutoFit/>
          </a:bodyPr>
          <a:lstStyle/>
          <a:p>
            <a:pPr>
              <a:buNone/>
            </a:pPr>
            <a:r>
              <a:rPr lang="en-PH" sz="35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treasurer is the custodian of all church funds. These include (1) conference funds, (2) local church</a:t>
            </a:r>
          </a:p>
          <a:p>
            <a:pPr>
              <a:buNone/>
            </a:pPr>
            <a:r>
              <a:rPr lang="en-PH" sz="35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funds, and (3) funds belonging to auxiliary organizations of the local church. All funds (conference, local church, and local church auxiliary) are deposited by the treasurer in a bank or financial institution account in the name of the church, unless the local conference authorizes another system.</a:t>
            </a:r>
          </a:p>
        </p:txBody>
      </p:sp>
      <p:sp>
        <p:nvSpPr>
          <p:cNvPr id="12" name="AutoShape 12">
            <a:extLst>
              <a:ext uri="{FF2B5EF4-FFF2-40B4-BE49-F238E27FC236}">
                <a16:creationId xmlns:a16="http://schemas.microsoft.com/office/drawing/2014/main" id="{AFEC76D7-03B8-034D-A0A2-6262D0423741}"/>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28273897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F3C14-632B-85EE-4ED1-8E1CDD6D47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FDC0FA5-D559-081C-6997-B07BDEDF93EE}"/>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ADA278E3-73AE-7E44-D95C-1FF905270940}"/>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2AFF7A74-299C-9448-A444-DC69837AC6CD}"/>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0C688B24-D246-FBD0-B3FE-F32F270287AD}"/>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CFDE59BB-7032-14CD-5786-89B9C5FFD6D0}"/>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8C84EE04-5A8D-14CC-2A63-9765DCDC91B3}"/>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10C65DFF-57B0-A204-753B-642CE562FE02}"/>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85554B69-4F8B-8DEB-BE3E-622D1F2D24B4}"/>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1E31E524-4AB3-3BA0-1EAA-E2469403DEE7}"/>
              </a:ext>
            </a:extLst>
          </p:cNvPr>
          <p:cNvSpPr txBox="1"/>
          <p:nvPr/>
        </p:nvSpPr>
        <p:spPr>
          <a:xfrm>
            <a:off x="2358586" y="1463788"/>
            <a:ext cx="11205011"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CONFERENCE FUND</a:t>
            </a:r>
          </a:p>
        </p:txBody>
      </p:sp>
      <p:sp>
        <p:nvSpPr>
          <p:cNvPr id="11" name="TextBox 11">
            <a:extLst>
              <a:ext uri="{FF2B5EF4-FFF2-40B4-BE49-F238E27FC236}">
                <a16:creationId xmlns:a16="http://schemas.microsoft.com/office/drawing/2014/main" id="{70C1AB18-1D29-BF2F-40EE-C65D169C9B3A}"/>
              </a:ext>
            </a:extLst>
          </p:cNvPr>
          <p:cNvSpPr txBox="1"/>
          <p:nvPr/>
        </p:nvSpPr>
        <p:spPr>
          <a:xfrm>
            <a:off x="2358587" y="2854438"/>
            <a:ext cx="10902169" cy="4985980"/>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Conference funds, which include tithe, all regular</a:t>
            </a:r>
          </a:p>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mission funds, and all funds for special conference projects and institutions, are trust funds. At the close of each month, or more often if requested by the conference, the treasurer shall send to the conference treasurer the entire amount of conference funds received during that period of time. The church may not borrow, use, or withhold such conference funds for any purpose.</a:t>
            </a:r>
          </a:p>
        </p:txBody>
      </p:sp>
      <p:sp>
        <p:nvSpPr>
          <p:cNvPr id="12" name="AutoShape 12">
            <a:extLst>
              <a:ext uri="{FF2B5EF4-FFF2-40B4-BE49-F238E27FC236}">
                <a16:creationId xmlns:a16="http://schemas.microsoft.com/office/drawing/2014/main" id="{24E41921-7C99-CE27-250B-6F046292F021}"/>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13892505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F34A0-1D0F-F347-438E-A360DBCCEEE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A7D8E95-3CDE-D12E-5379-15B7C26E9AAB}"/>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D8612CF9-A5F0-44AE-2933-0329A7A1BF9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B5C13A0D-1BFB-B691-8776-8C79465D9381}"/>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1C8AB9CD-E64D-654E-2804-F674EBB9CB16}"/>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4A4E0C95-4E52-94EF-DA54-27AF86FD1CBC}"/>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D878D613-009D-26B0-D2F8-6B83CC9FF8BD}"/>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5598BE19-1433-341B-EA82-03B92584D37D}"/>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0DA82CF0-E446-DA7C-1B7F-22101241B3C8}"/>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47C7C891-255D-66A7-3AC3-7301EAF694AB}"/>
              </a:ext>
            </a:extLst>
          </p:cNvPr>
          <p:cNvSpPr txBox="1"/>
          <p:nvPr/>
        </p:nvSpPr>
        <p:spPr>
          <a:xfrm>
            <a:off x="2358586" y="1463788"/>
            <a:ext cx="11205011"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SABBATH SCHOOL OFFERINGS</a:t>
            </a:r>
          </a:p>
        </p:txBody>
      </p:sp>
      <p:sp>
        <p:nvSpPr>
          <p:cNvPr id="11" name="TextBox 11">
            <a:extLst>
              <a:ext uri="{FF2B5EF4-FFF2-40B4-BE49-F238E27FC236}">
                <a16:creationId xmlns:a16="http://schemas.microsoft.com/office/drawing/2014/main" id="{3BEEAFC7-EE95-6906-E229-604927A3AA88}"/>
              </a:ext>
            </a:extLst>
          </p:cNvPr>
          <p:cNvSpPr txBox="1"/>
          <p:nvPr/>
        </p:nvSpPr>
        <p:spPr>
          <a:xfrm>
            <a:off x="2358587" y="2854438"/>
            <a:ext cx="10902169" cy="3323987"/>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Any offering collected during Sabbath</a:t>
            </a:r>
          </a:p>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School should be accurately recorded by the Sabbath School secretary, who will pass them on to the treasurer as soon as possible. Extension division</a:t>
            </a:r>
            <a:r>
              <a:rPr lang="en-PH" sz="3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offerings should be added to the offering regularly collected during Sabbath School.</a:t>
            </a:r>
          </a:p>
        </p:txBody>
      </p:sp>
      <p:sp>
        <p:nvSpPr>
          <p:cNvPr id="12" name="AutoShape 12">
            <a:extLst>
              <a:ext uri="{FF2B5EF4-FFF2-40B4-BE49-F238E27FC236}">
                <a16:creationId xmlns:a16="http://schemas.microsoft.com/office/drawing/2014/main" id="{232024E9-11CF-17EA-1AAD-FA024E5A2D6E}"/>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29199999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CD8AB-734E-F4DD-FC82-E128929235C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F197970-1D15-B5BF-BABE-3FAC7B7114D7}"/>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8063552E-2EDE-AA4E-0D46-4F8EA7E1E70D}"/>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90C83A32-FDB5-6616-E36E-EDB42759382E}"/>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1B5026C6-A213-3CC0-B2A8-9FBF381AD476}"/>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088EC780-BE18-09F0-84F1-838E228BAE36}"/>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C8C7E329-4627-CAB2-13F7-9500318BDEC4}"/>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E067A57D-CC51-5A9C-B916-BF4BE38C6232}"/>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113E7121-A54D-252A-FF7B-2C3D41F8AB89}"/>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EC4E3FBA-FE55-099E-9721-4D1CA8857DB8}"/>
              </a:ext>
            </a:extLst>
          </p:cNvPr>
          <p:cNvSpPr txBox="1"/>
          <p:nvPr/>
        </p:nvSpPr>
        <p:spPr>
          <a:xfrm>
            <a:off x="2358586" y="1463788"/>
            <a:ext cx="11205011"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LOCAL CHURCH FUNDS</a:t>
            </a:r>
          </a:p>
        </p:txBody>
      </p:sp>
      <p:sp>
        <p:nvSpPr>
          <p:cNvPr id="11" name="TextBox 11">
            <a:extLst>
              <a:ext uri="{FF2B5EF4-FFF2-40B4-BE49-F238E27FC236}">
                <a16:creationId xmlns:a16="http://schemas.microsoft.com/office/drawing/2014/main" id="{7AE9B4E7-4E87-DE22-6C7A-760E848F468E}"/>
              </a:ext>
            </a:extLst>
          </p:cNvPr>
          <p:cNvSpPr txBox="1"/>
          <p:nvPr/>
        </p:nvSpPr>
        <p:spPr>
          <a:xfrm>
            <a:off x="2358587" y="2854438"/>
            <a:ext cx="10902169" cy="4431983"/>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Local church funds include church expense,</a:t>
            </a:r>
          </a:p>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building and repair funds, and the fund for the poor and needy. These funds belong to the local church and are disbursed by the treasurer only by</a:t>
            </a:r>
          </a:p>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authorization of the board or business meeting. However, the treasurer shall pay from the expense funds all bills for local expense that have been authorized by the board.</a:t>
            </a:r>
          </a:p>
        </p:txBody>
      </p:sp>
      <p:sp>
        <p:nvSpPr>
          <p:cNvPr id="12" name="AutoShape 12">
            <a:extLst>
              <a:ext uri="{FF2B5EF4-FFF2-40B4-BE49-F238E27FC236}">
                <a16:creationId xmlns:a16="http://schemas.microsoft.com/office/drawing/2014/main" id="{148D9C17-5709-B5AA-F54B-7E540427D484}"/>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2421603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50719-62F6-3E37-5260-4245F00BBCC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9A92E4E-A9B2-349C-48FB-979E3509992D}"/>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E6C33EB5-4067-033A-C89A-E2CF7A95368C}"/>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68C008DC-08FF-BCA7-B5F0-8553CA8B873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071C1C7A-7882-38A1-794E-A89A3687FD3F}"/>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B446110C-A2CD-77C2-62AF-4871B3AA083E}"/>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82BC95FD-2155-6A1D-D0E4-470C1CA05AF8}"/>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857E6846-9688-FE8C-6AC4-BD8C1CF39820}"/>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B385CC64-2376-1BAF-453F-E8B433A2933A}"/>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ECA4349E-4271-009C-9E09-3454ADB1B8F7}"/>
              </a:ext>
            </a:extLst>
          </p:cNvPr>
          <p:cNvSpPr txBox="1"/>
          <p:nvPr/>
        </p:nvSpPr>
        <p:spPr>
          <a:xfrm>
            <a:off x="2358586" y="1463788"/>
            <a:ext cx="11205011"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FUNDS OF AUXILLIARY ORGANIZATIONS</a:t>
            </a:r>
          </a:p>
        </p:txBody>
      </p:sp>
      <p:sp>
        <p:nvSpPr>
          <p:cNvPr id="11" name="TextBox 11">
            <a:extLst>
              <a:ext uri="{FF2B5EF4-FFF2-40B4-BE49-F238E27FC236}">
                <a16:creationId xmlns:a16="http://schemas.microsoft.com/office/drawing/2014/main" id="{02188C0B-7419-B6F9-C0FB-17CB351A6BAA}"/>
              </a:ext>
            </a:extLst>
          </p:cNvPr>
          <p:cNvSpPr txBox="1"/>
          <p:nvPr/>
        </p:nvSpPr>
        <p:spPr>
          <a:xfrm>
            <a:off x="2358587" y="2854438"/>
            <a:ext cx="12838750" cy="4985980"/>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Auxiliary organization funds include such funds as church outreach programs, family life, Adventist Youth Ministries, Adventist Community Services or Dorcas Society, Sabbath School expense, and that portion of the Health Ministries funds belonging to the church, and may include church school funds. All money received by and for these organizations is turned over promptly to the church treasurer by the secretary of the organization, the deacons, or whoever has received the funds. </a:t>
            </a:r>
          </a:p>
        </p:txBody>
      </p:sp>
      <p:sp>
        <p:nvSpPr>
          <p:cNvPr id="12" name="AutoShape 12">
            <a:extLst>
              <a:ext uri="{FF2B5EF4-FFF2-40B4-BE49-F238E27FC236}">
                <a16:creationId xmlns:a16="http://schemas.microsoft.com/office/drawing/2014/main" id="{6D49E506-87F8-724D-6448-F641FEA6D327}"/>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19060782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C90F3-F349-C547-02FB-CFD95F25E3D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C1054FE-50D4-8FAC-15E6-302B1ACAE553}"/>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3DEB142B-DA17-BD5B-0930-F588BA7D1F4E}"/>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F8F6EBAD-3924-EB8B-3DC5-40F7E1F0ADF1}"/>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BEE20E70-9BB0-B1A8-81C0-9598BF7E78AD}"/>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65E3C05E-7802-9876-23B3-6DEA3ED92B12}"/>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7E574129-57E1-25A2-C89C-44B95B91F4D1}"/>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F131FD66-0A1F-BB0D-2C62-25DBEB5378CD}"/>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CF899E7B-495F-44CB-0D57-98C4D26F5399}"/>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F6ADA834-31BB-4531-7988-EDC478A55CC0}"/>
              </a:ext>
            </a:extLst>
          </p:cNvPr>
          <p:cNvSpPr txBox="1"/>
          <p:nvPr/>
        </p:nvSpPr>
        <p:spPr>
          <a:xfrm>
            <a:off x="2358586" y="1463788"/>
            <a:ext cx="11205011"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SAFEGUARDING THE PURPOSE OF FUNDS</a:t>
            </a:r>
          </a:p>
        </p:txBody>
      </p:sp>
      <p:sp>
        <p:nvSpPr>
          <p:cNvPr id="11" name="TextBox 11">
            <a:extLst>
              <a:ext uri="{FF2B5EF4-FFF2-40B4-BE49-F238E27FC236}">
                <a16:creationId xmlns:a16="http://schemas.microsoft.com/office/drawing/2014/main" id="{2241A697-09F6-B6FB-2AB8-CF8A2D4BF44C}"/>
              </a:ext>
            </a:extLst>
          </p:cNvPr>
          <p:cNvSpPr txBox="1"/>
          <p:nvPr/>
        </p:nvSpPr>
        <p:spPr>
          <a:xfrm>
            <a:off x="2358587" y="2854438"/>
            <a:ext cx="11738413" cy="2769989"/>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All offerings and gifts contributed by individuals for a specific fund or purpose, under all three offering plans, must be used for that purpose. Neither the treasurer nor the board has the authority to divert any funds from the objective for which they were given.</a:t>
            </a:r>
          </a:p>
        </p:txBody>
      </p:sp>
      <p:sp>
        <p:nvSpPr>
          <p:cNvPr id="12" name="AutoShape 12">
            <a:extLst>
              <a:ext uri="{FF2B5EF4-FFF2-40B4-BE49-F238E27FC236}">
                <a16:creationId xmlns:a16="http://schemas.microsoft.com/office/drawing/2014/main" id="{7D093034-CA3B-2BA4-F862-740D3DFFB207}"/>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16132361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A6E81-70E2-A750-94FD-F15D57076F0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F3909C1-433C-24CC-8D5C-9482FD7D8953}"/>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1AFF5402-ADCC-6EEA-B901-8EBB9219A350}"/>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2C566244-FEDF-34E5-8278-1D5CEB6B53C6}"/>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BD147E5-8C73-1171-5ECD-53364D4BCE3B}"/>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775A0C8E-3FEC-D0EF-1B24-A4B41391481D}"/>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7D130EFD-44E9-B2CF-1E02-5C4DB5691475}"/>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98E865B3-915D-342D-992D-3C73A0657CA2}"/>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AA35C013-882B-A9B4-18A0-E05742FD942D}"/>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97D22994-3187-6EBC-232B-143ABFBC2798}"/>
              </a:ext>
            </a:extLst>
          </p:cNvPr>
          <p:cNvSpPr txBox="1"/>
          <p:nvPr/>
        </p:nvSpPr>
        <p:spPr>
          <a:xfrm>
            <a:off x="2358586" y="1463788"/>
            <a:ext cx="11205011"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SAFEGUARDING THE PURPOSE OF FUNDS</a:t>
            </a:r>
          </a:p>
        </p:txBody>
      </p:sp>
      <p:sp>
        <p:nvSpPr>
          <p:cNvPr id="11" name="TextBox 11">
            <a:extLst>
              <a:ext uri="{FF2B5EF4-FFF2-40B4-BE49-F238E27FC236}">
                <a16:creationId xmlns:a16="http://schemas.microsoft.com/office/drawing/2014/main" id="{3C8FDB22-C188-FDA4-2B06-A806DA26EFBF}"/>
              </a:ext>
            </a:extLst>
          </p:cNvPr>
          <p:cNvSpPr txBox="1"/>
          <p:nvPr/>
        </p:nvSpPr>
        <p:spPr>
          <a:xfrm>
            <a:off x="2358587" y="2854438"/>
            <a:ext cx="11738413" cy="4431983"/>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funds of auxiliary organizations, often donations given for specific purposes, are raised for that special part of the church’s work for which the auxiliary organization is established. Such funds are held in trust by the treasurer, and they too may not be borrowed or in any way diverted by the treasurer or the board from the objective for which they were raised.</a:t>
            </a:r>
          </a:p>
        </p:txBody>
      </p:sp>
      <p:sp>
        <p:nvSpPr>
          <p:cNvPr id="12" name="AutoShape 12">
            <a:extLst>
              <a:ext uri="{FF2B5EF4-FFF2-40B4-BE49-F238E27FC236}">
                <a16:creationId xmlns:a16="http://schemas.microsoft.com/office/drawing/2014/main" id="{F149B86C-0EA3-196D-9977-254A7276AE60}"/>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8369738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EDB7B-4A72-B066-B3A1-2D103D95621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6D5F751-0BB6-F685-675B-02D3F41DAB80}"/>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14789540-EF9F-00DE-9783-C196AE4F08AE}"/>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33C8744B-305D-D0AD-6325-327CC323AC58}"/>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10736587-EFD4-575E-5190-44F873FA6CB3}"/>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91AD7625-A173-F684-B76A-6E757FC71534}"/>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C7AE803F-EBF0-4C20-78CC-78B2B152522E}"/>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658C415E-2104-6E4A-8FD9-F9AA85C2634F}"/>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F777374D-1C5C-BE78-2948-517DA5EECEA1}"/>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D07A7CB8-A4FA-5C3E-71FE-2BA16EB2AF4D}"/>
              </a:ext>
            </a:extLst>
          </p:cNvPr>
          <p:cNvSpPr txBox="1"/>
          <p:nvPr/>
        </p:nvSpPr>
        <p:spPr>
          <a:xfrm>
            <a:off x="2358586" y="1463788"/>
            <a:ext cx="11205011"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SAFEGUARDING THE PURPOSE OF FUNDS</a:t>
            </a:r>
          </a:p>
        </p:txBody>
      </p:sp>
      <p:sp>
        <p:nvSpPr>
          <p:cNvPr id="11" name="TextBox 11">
            <a:extLst>
              <a:ext uri="{FF2B5EF4-FFF2-40B4-BE49-F238E27FC236}">
                <a16:creationId xmlns:a16="http://schemas.microsoft.com/office/drawing/2014/main" id="{CBE6622E-1E28-F92D-2B88-749CA89CC4B9}"/>
              </a:ext>
            </a:extLst>
          </p:cNvPr>
          <p:cNvSpPr txBox="1"/>
          <p:nvPr/>
        </p:nvSpPr>
        <p:spPr>
          <a:xfrm>
            <a:off x="2358587" y="2854438"/>
            <a:ext cx="11738413" cy="2215991"/>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When an auxiliary organization is discontinued, the church in a regular business meeting may take action indicating the disposition of any balance of funds in the account of the organization.</a:t>
            </a:r>
          </a:p>
        </p:txBody>
      </p:sp>
      <p:sp>
        <p:nvSpPr>
          <p:cNvPr id="12" name="AutoShape 12">
            <a:extLst>
              <a:ext uri="{FF2B5EF4-FFF2-40B4-BE49-F238E27FC236}">
                <a16:creationId xmlns:a16="http://schemas.microsoft.com/office/drawing/2014/main" id="{1DB2FDA2-149D-96EC-04C5-618DA0992FBE}"/>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1644108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C43B9-623D-61C7-59D0-25B108E7EAB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7A5FEA0-4FD5-79A7-2D43-0A87868322F9}"/>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14F73C9D-2E31-6A5F-7A24-2E9E6613B1EA}"/>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5865E9AB-1086-0D54-4ACA-050F0D877426}"/>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3AE39492-A488-CA42-4740-CA0657B12785}"/>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034F530D-65FC-AEB3-1381-21E687E7BCFE}"/>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382DFE9D-57FE-8FDA-4806-089B8729820A}"/>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DD4FF452-926C-4BD4-9AE7-B4F221C0FA54}"/>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65C01381-AB6B-DE04-9514-0F5C3677C70E}"/>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A7DBC108-1CD1-E015-416F-13217F683A6B}"/>
              </a:ext>
            </a:extLst>
          </p:cNvPr>
          <p:cNvSpPr txBox="1"/>
          <p:nvPr/>
        </p:nvSpPr>
        <p:spPr>
          <a:xfrm>
            <a:off x="2358586" y="1463788"/>
            <a:ext cx="11205011"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MONEY FOR PERSONAL LITERATURE ORDERS</a:t>
            </a:r>
          </a:p>
        </p:txBody>
      </p:sp>
      <p:sp>
        <p:nvSpPr>
          <p:cNvPr id="11" name="TextBox 11">
            <a:extLst>
              <a:ext uri="{FF2B5EF4-FFF2-40B4-BE49-F238E27FC236}">
                <a16:creationId xmlns:a16="http://schemas.microsoft.com/office/drawing/2014/main" id="{F31EC8F2-CA71-33C2-3C6E-2B6A9D1DB492}"/>
              </a:ext>
            </a:extLst>
          </p:cNvPr>
          <p:cNvSpPr txBox="1"/>
          <p:nvPr/>
        </p:nvSpPr>
        <p:spPr>
          <a:xfrm>
            <a:off x="2358587" y="2854438"/>
            <a:ext cx="11738413" cy="2215991"/>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Money for personal orders of literature, books, pamphlets, magazines, and subscriptions for periodicals is cared for by the treasurer in areas where a local Adventist Book Center does not exist.</a:t>
            </a:r>
          </a:p>
        </p:txBody>
      </p:sp>
      <p:sp>
        <p:nvSpPr>
          <p:cNvPr id="12" name="AutoShape 12">
            <a:extLst>
              <a:ext uri="{FF2B5EF4-FFF2-40B4-BE49-F238E27FC236}">
                <a16:creationId xmlns:a16="http://schemas.microsoft.com/office/drawing/2014/main" id="{3CD59B3A-9470-EC3B-F14C-22456D312BB8}"/>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33795645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24663-ACF1-0754-9C64-E5E64AF7A3A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79D98D9-1B19-A2E0-0E9F-BD43314919AA}"/>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AFE70817-42FD-E707-78D6-0BA631BCE0A5}"/>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3573DCA4-818A-935E-CF15-D645DCD9BF7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624E6441-9795-5341-7C4B-8337B8AAEF42}"/>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B5C74B9C-48EE-F0FD-7A9A-C7763FDB8358}"/>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E663EFC8-D4AB-3702-A30F-C986BF888376}"/>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3FFA4622-13BE-3036-66E9-B03BC969AE32}"/>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C400AA57-3946-7EA5-EE54-4176A05F3032}"/>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745069EA-4DEB-2CC9-3809-2E012E59F95C}"/>
              </a:ext>
            </a:extLst>
          </p:cNvPr>
          <p:cNvSpPr txBox="1"/>
          <p:nvPr/>
        </p:nvSpPr>
        <p:spPr>
          <a:xfrm>
            <a:off x="2358586" y="1463788"/>
            <a:ext cx="14786414" cy="1163332"/>
          </a:xfrm>
          <a:prstGeom prst="rect">
            <a:avLst/>
          </a:prstGeom>
        </p:spPr>
        <p:txBody>
          <a:bodyPr wrap="square" lIns="0" tIns="0" rIns="0" bIns="0" rtlCol="0" anchor="t">
            <a:spAutoFit/>
          </a:bodyPr>
          <a:lstStyle/>
          <a:p>
            <a:pPr algn="l">
              <a:lnSpc>
                <a:spcPts val="9975"/>
              </a:lnSpc>
            </a:pPr>
            <a:r>
              <a:rPr lang="en-US" sz="7000" spc="187" dirty="0">
                <a:solidFill>
                  <a:srgbClr val="2B8500"/>
                </a:solidFill>
                <a:latin typeface="Brans-DemiBold"/>
                <a:ea typeface="Brans-DemiBold"/>
                <a:cs typeface="Brans-DemiBold"/>
                <a:sym typeface="Brans-DemiBold"/>
              </a:rPr>
              <a:t>PROPER METHOD FOR PAYMENT OF MONEY BY MEMBERS</a:t>
            </a:r>
          </a:p>
        </p:txBody>
      </p:sp>
      <p:sp>
        <p:nvSpPr>
          <p:cNvPr id="11" name="TextBox 11">
            <a:extLst>
              <a:ext uri="{FF2B5EF4-FFF2-40B4-BE49-F238E27FC236}">
                <a16:creationId xmlns:a16="http://schemas.microsoft.com/office/drawing/2014/main" id="{A3FBA687-32A8-1220-0651-C9F4E7945FFA}"/>
              </a:ext>
            </a:extLst>
          </p:cNvPr>
          <p:cNvSpPr txBox="1"/>
          <p:nvPr/>
        </p:nvSpPr>
        <p:spPr>
          <a:xfrm>
            <a:off x="2358587" y="2854438"/>
            <a:ext cx="11738413" cy="4431983"/>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treasurer should urge that all money paid in by members, other than the regular church collection, be placed in tithe and offering envelopes, unless an alternative method approved by the conference, such as electronic payments, has been implemented. Members should list the various items and amounts on the envelope as indicated and to make sure that the money enclosed equals the total shown. </a:t>
            </a:r>
          </a:p>
        </p:txBody>
      </p:sp>
      <p:sp>
        <p:nvSpPr>
          <p:cNvPr id="12" name="AutoShape 12">
            <a:extLst>
              <a:ext uri="{FF2B5EF4-FFF2-40B4-BE49-F238E27FC236}">
                <a16:creationId xmlns:a16="http://schemas.microsoft.com/office/drawing/2014/main" id="{E76DF57D-218A-4ABC-EF55-1F4EF71A03D7}"/>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40331034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0B049-D053-6655-0FB2-C93E73D1E7D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7287DC5-8219-71B1-2BEA-B3ED4C431264}"/>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A06CF6E1-D276-3ED6-3240-C48EFFA0689D}"/>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4519D2C0-70DB-0050-0035-A0E2AB5BB4B9}"/>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0E0742C1-029C-2663-FA5D-0C8A4037F0EB}"/>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311194D0-C179-53D6-8446-71777FE299BB}"/>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409BF9EB-A27E-8732-0F57-45D54151A60A}"/>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047185FA-EA0A-9478-A542-ADCDF1FA007E}"/>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55C5A592-6251-D716-DE89-9B60B7630654}"/>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F28449CF-B869-D9EF-D240-29162BF7618D}"/>
              </a:ext>
            </a:extLst>
          </p:cNvPr>
          <p:cNvSpPr txBox="1"/>
          <p:nvPr/>
        </p:nvSpPr>
        <p:spPr>
          <a:xfrm>
            <a:off x="2358586" y="1463788"/>
            <a:ext cx="14786414" cy="1163332"/>
          </a:xfrm>
          <a:prstGeom prst="rect">
            <a:avLst/>
          </a:prstGeom>
        </p:spPr>
        <p:txBody>
          <a:bodyPr wrap="square" lIns="0" tIns="0" rIns="0" bIns="0" rtlCol="0" anchor="t">
            <a:spAutoFit/>
          </a:bodyPr>
          <a:lstStyle/>
          <a:p>
            <a:pPr algn="l">
              <a:lnSpc>
                <a:spcPts val="9975"/>
              </a:lnSpc>
            </a:pPr>
            <a:r>
              <a:rPr lang="en-US" sz="7000" spc="187" dirty="0">
                <a:solidFill>
                  <a:srgbClr val="2B8500"/>
                </a:solidFill>
                <a:latin typeface="Brans-DemiBold"/>
                <a:ea typeface="Brans-DemiBold"/>
                <a:cs typeface="Brans-DemiBold"/>
                <a:sym typeface="Brans-DemiBold"/>
              </a:rPr>
              <a:t>PROPER METHOD FOR PAYMENT OF MONEY BY MEMBERS</a:t>
            </a:r>
          </a:p>
        </p:txBody>
      </p:sp>
      <p:sp>
        <p:nvSpPr>
          <p:cNvPr id="11" name="TextBox 11">
            <a:extLst>
              <a:ext uri="{FF2B5EF4-FFF2-40B4-BE49-F238E27FC236}">
                <a16:creationId xmlns:a16="http://schemas.microsoft.com/office/drawing/2014/main" id="{3E9E9B1B-48DC-389B-E170-526F2773A479}"/>
              </a:ext>
            </a:extLst>
          </p:cNvPr>
          <p:cNvSpPr txBox="1"/>
          <p:nvPr/>
        </p:nvSpPr>
        <p:spPr>
          <a:xfrm>
            <a:off x="2358587" y="2854438"/>
            <a:ext cx="11738413" cy="5539978"/>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They should also sign their names and give their addresses, and place the envelopes in the offering plate or hand them to the treasurer, who should preserve the envelopes to serve as vouchers until all accounts are checked by the conference auditor.</a:t>
            </a:r>
          </a:p>
          <a:p>
            <a:pPr>
              <a:buNone/>
            </a:pPr>
            <a:r>
              <a:rPr lang="en-PH" sz="3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Members who return their tithes and offerings by check or postal notes should, where legally possible, make such checks or notes payable to the church, rather than to any individual.</a:t>
            </a:r>
          </a:p>
          <a:p>
            <a:pPr>
              <a:buNone/>
            </a:pPr>
            <a:endPar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2" name="AutoShape 12">
            <a:extLst>
              <a:ext uri="{FF2B5EF4-FFF2-40B4-BE49-F238E27FC236}">
                <a16:creationId xmlns:a16="http://schemas.microsoft.com/office/drawing/2014/main" id="{E39FF5DB-0650-B282-9770-0762B460CE1D}"/>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28708201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B697D-B362-20BF-50A1-4492CDD253C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F58A66B-437D-1653-7B83-4045873535A2}"/>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84699943-8A56-9288-0008-33B75F11C1AD}"/>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E0108A6D-054A-3097-50E6-83053732A17C}"/>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4D10CF2B-5A68-F7FA-5146-F66FE7BFB88D}"/>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02CEA6C0-D9E0-D3DB-1A61-4A2CBF2AED9C}"/>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21BAB346-B522-15FF-1CF0-544B713511A4}"/>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9364FDE6-4939-E78E-498B-1A54E53232A4}"/>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BC36600D-6A55-56BB-3B2C-8DABABE5F013}"/>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77DC625A-5677-7409-1BD2-A4CF60E1FF3E}"/>
              </a:ext>
            </a:extLst>
          </p:cNvPr>
          <p:cNvSpPr txBox="1"/>
          <p:nvPr/>
        </p:nvSpPr>
        <p:spPr>
          <a:xfrm>
            <a:off x="2358586" y="1463788"/>
            <a:ext cx="14786414"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RECEIPT TO MEMBERS</a:t>
            </a:r>
          </a:p>
        </p:txBody>
      </p:sp>
      <p:sp>
        <p:nvSpPr>
          <p:cNvPr id="11" name="TextBox 11">
            <a:extLst>
              <a:ext uri="{FF2B5EF4-FFF2-40B4-BE49-F238E27FC236}">
                <a16:creationId xmlns:a16="http://schemas.microsoft.com/office/drawing/2014/main" id="{5303AD1A-AED0-01D2-8206-B116A086998F}"/>
              </a:ext>
            </a:extLst>
          </p:cNvPr>
          <p:cNvSpPr txBox="1"/>
          <p:nvPr/>
        </p:nvSpPr>
        <p:spPr>
          <a:xfrm>
            <a:off x="2358587" y="2854438"/>
            <a:ext cx="11738413" cy="4431983"/>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Receipts should be issued promptly for all money received from members, no matter how small the amount, and a strict account of all receipts and payments should be kept by the treasurer. All general offerings not in envelopes should be counted by the treasurer in the presence of another officer, preferably a deacon or deaconess, and a receipt given to such officer.</a:t>
            </a:r>
          </a:p>
        </p:txBody>
      </p:sp>
      <p:sp>
        <p:nvSpPr>
          <p:cNvPr id="12" name="AutoShape 12">
            <a:extLst>
              <a:ext uri="{FF2B5EF4-FFF2-40B4-BE49-F238E27FC236}">
                <a16:creationId xmlns:a16="http://schemas.microsoft.com/office/drawing/2014/main" id="{8222ED1A-4C69-0875-8C1B-3C242CE75F9B}"/>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20759689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B5DED-469A-D96A-BE44-5E99B46F148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0EA1AE-F764-B172-273E-84C1B07C2187}"/>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0FC7B42A-668F-3263-9484-0F5E7DCBD073}"/>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2C5AF75D-E882-53B2-16B0-6E4ECDA7FBE9}"/>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2C35741-BE57-CE14-6EBE-47A622DC0AD9}"/>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40D119D3-3391-7C76-D143-FDD83D4C23B8}"/>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7B1D254E-1B7D-79A8-9973-AF7D4080E03F}"/>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40F29E06-80A3-706D-5582-EC6618581925}"/>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C7FD26E7-8BF7-7961-C432-CAC41FC80A9F}"/>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9FA172E4-62FD-D799-1A2A-7F8B8E372C1E}"/>
              </a:ext>
            </a:extLst>
          </p:cNvPr>
          <p:cNvSpPr txBox="1"/>
          <p:nvPr/>
        </p:nvSpPr>
        <p:spPr>
          <a:xfrm>
            <a:off x="2358586" y="1463788"/>
            <a:ext cx="14786414" cy="1163332"/>
          </a:xfrm>
          <a:prstGeom prst="rect">
            <a:avLst/>
          </a:prstGeom>
        </p:spPr>
        <p:txBody>
          <a:bodyPr wrap="square" lIns="0" tIns="0" rIns="0" bIns="0" rtlCol="0" anchor="t">
            <a:spAutoFit/>
          </a:bodyPr>
          <a:lstStyle/>
          <a:p>
            <a:pPr algn="l">
              <a:lnSpc>
                <a:spcPts val="9975"/>
              </a:lnSpc>
            </a:pPr>
            <a:r>
              <a:rPr lang="en-US" sz="7200" spc="187" dirty="0">
                <a:solidFill>
                  <a:srgbClr val="2B8500"/>
                </a:solidFill>
                <a:latin typeface="Brans-DemiBold"/>
                <a:ea typeface="Brans-DemiBold"/>
                <a:cs typeface="Brans-DemiBold"/>
                <a:sym typeface="Brans-DemiBold"/>
              </a:rPr>
              <a:t>PRESERVATION OF FINANCIAL DOCUMENTS</a:t>
            </a:r>
          </a:p>
        </p:txBody>
      </p:sp>
      <p:sp>
        <p:nvSpPr>
          <p:cNvPr id="11" name="TextBox 11">
            <a:extLst>
              <a:ext uri="{FF2B5EF4-FFF2-40B4-BE49-F238E27FC236}">
                <a16:creationId xmlns:a16="http://schemas.microsoft.com/office/drawing/2014/main" id="{4395831D-BE54-3F0D-E6CB-CF47F2A8940F}"/>
              </a:ext>
            </a:extLst>
          </p:cNvPr>
          <p:cNvSpPr txBox="1"/>
          <p:nvPr/>
        </p:nvSpPr>
        <p:spPr>
          <a:xfrm>
            <a:off x="2358587" y="2854438"/>
            <a:ext cx="11738413" cy="2215991"/>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Financial documents, vouchers, or receipted bills should be secured for all funds received and disbursed in accordance with the system authorized by the local mission.</a:t>
            </a:r>
          </a:p>
        </p:txBody>
      </p:sp>
      <p:sp>
        <p:nvSpPr>
          <p:cNvPr id="12" name="AutoShape 12">
            <a:extLst>
              <a:ext uri="{FF2B5EF4-FFF2-40B4-BE49-F238E27FC236}">
                <a16:creationId xmlns:a16="http://schemas.microsoft.com/office/drawing/2014/main" id="{3149DD24-F7C0-CA2B-C8DB-B2652911266D}"/>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18839534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57DF5-5FB8-232F-F60A-F0CA69949A6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19BD5EF-9C7F-8AD0-344F-4270AA4DD016}"/>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4543E547-A133-1863-5D1E-5A263F6DFD8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E91E2D4F-D49D-930C-F7A5-49F2F11C9100}"/>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16F080A5-17F8-2F89-E7AE-6C6399BC88A3}"/>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71A12A7C-9689-EB54-CBA5-57E74232EA9C}"/>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72617EE6-4D13-215C-7227-EAA045206ED7}"/>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2411D0BF-A2AF-7792-054C-88F3F062BA63}"/>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73017ACF-EAF9-280B-FEB7-CFDE2B33C44A}"/>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44FE4DD5-6FD4-0954-3114-267FAD836DEC}"/>
              </a:ext>
            </a:extLst>
          </p:cNvPr>
          <p:cNvSpPr txBox="1"/>
          <p:nvPr/>
        </p:nvSpPr>
        <p:spPr>
          <a:xfrm>
            <a:off x="2358586" y="1463788"/>
            <a:ext cx="14786414" cy="1163332"/>
          </a:xfrm>
          <a:prstGeom prst="rect">
            <a:avLst/>
          </a:prstGeom>
        </p:spPr>
        <p:txBody>
          <a:bodyPr wrap="square" lIns="0" tIns="0" rIns="0" bIns="0" rtlCol="0" anchor="t">
            <a:spAutoFit/>
          </a:bodyPr>
          <a:lstStyle/>
          <a:p>
            <a:pPr algn="l">
              <a:lnSpc>
                <a:spcPts val="9975"/>
              </a:lnSpc>
            </a:pPr>
            <a:r>
              <a:rPr lang="en-US" sz="7200" spc="187" dirty="0">
                <a:solidFill>
                  <a:srgbClr val="2B8500"/>
                </a:solidFill>
                <a:latin typeface="Brans-DemiBold"/>
                <a:ea typeface="Brans-DemiBold"/>
                <a:cs typeface="Brans-DemiBold"/>
                <a:sym typeface="Brans-DemiBold"/>
              </a:rPr>
              <a:t>BOOKS SHOULD BE AUDITED</a:t>
            </a:r>
          </a:p>
        </p:txBody>
      </p:sp>
      <p:sp>
        <p:nvSpPr>
          <p:cNvPr id="11" name="TextBox 11">
            <a:extLst>
              <a:ext uri="{FF2B5EF4-FFF2-40B4-BE49-F238E27FC236}">
                <a16:creationId xmlns:a16="http://schemas.microsoft.com/office/drawing/2014/main" id="{1D8D7BE2-44BD-8AD3-6B0D-613F32003A98}"/>
              </a:ext>
            </a:extLst>
          </p:cNvPr>
          <p:cNvSpPr txBox="1"/>
          <p:nvPr/>
        </p:nvSpPr>
        <p:spPr>
          <a:xfrm>
            <a:off x="2358587" y="2854438"/>
            <a:ext cx="12838742" cy="6093976"/>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The conference treasurer, or other individual appointed by the conference executive committee, audits the church financial records, usually each year.</a:t>
            </a:r>
          </a:p>
          <a:p>
            <a:pPr>
              <a:buNone/>
            </a:pPr>
            <a:r>
              <a:rPr lang="en-PH" sz="3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treasurer’s books and other financial records relating to the work of the treasurer, the church school treasurer, and the treasurer of any other organization may be called for and inspected at any time by the conference auditor or by the pastor, district leader, first elder, or by any others authorized by the church board, but should not be made available to unauthorized persons.</a:t>
            </a:r>
          </a:p>
          <a:p>
            <a:pPr>
              <a:buNone/>
            </a:pPr>
            <a:endPar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2" name="AutoShape 12">
            <a:extLst>
              <a:ext uri="{FF2B5EF4-FFF2-40B4-BE49-F238E27FC236}">
                <a16:creationId xmlns:a16="http://schemas.microsoft.com/office/drawing/2014/main" id="{C356C938-C4F5-A92A-2849-31816FD6D574}"/>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37261131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B2219-1428-7B3A-CEC9-B837ACFD911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9E75512-DD70-840E-52FE-B72C64C0E113}"/>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00713F47-06A6-3DEF-AEB9-63639A355886}"/>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E59CBFD5-226C-18E7-1665-74BC54C6F8E8}"/>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C4C0402A-ADAD-CDDA-478E-F7B704DDCAB8}"/>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5AA8E782-7C62-CE6B-1650-4DA177168508}"/>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67477235-0D73-48A5-FE49-4FED23879E96}"/>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F1702788-5FAE-4A9B-02C1-2C108B837A2B}"/>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E3FFCD6E-3C02-A7B8-E644-E65522EDCC7D}"/>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B01BF95B-573F-91C2-02F6-C87DDB3C3505}"/>
              </a:ext>
            </a:extLst>
          </p:cNvPr>
          <p:cNvSpPr txBox="1"/>
          <p:nvPr/>
        </p:nvSpPr>
        <p:spPr>
          <a:xfrm>
            <a:off x="2358586" y="1463788"/>
            <a:ext cx="14786414" cy="1163332"/>
          </a:xfrm>
          <a:prstGeom prst="rect">
            <a:avLst/>
          </a:prstGeom>
        </p:spPr>
        <p:txBody>
          <a:bodyPr wrap="square" lIns="0" tIns="0" rIns="0" bIns="0" rtlCol="0" anchor="t">
            <a:spAutoFit/>
          </a:bodyPr>
          <a:lstStyle/>
          <a:p>
            <a:pPr algn="l">
              <a:lnSpc>
                <a:spcPts val="9975"/>
              </a:lnSpc>
            </a:pPr>
            <a:r>
              <a:rPr lang="en-US" sz="7200" spc="187" dirty="0">
                <a:solidFill>
                  <a:srgbClr val="2B8500"/>
                </a:solidFill>
                <a:latin typeface="Brans-DemiBold"/>
                <a:ea typeface="Brans-DemiBold"/>
                <a:cs typeface="Brans-DemiBold"/>
                <a:sym typeface="Brans-DemiBold"/>
              </a:rPr>
              <a:t>BOOKS SHOULD BE AUDITED</a:t>
            </a:r>
          </a:p>
        </p:txBody>
      </p:sp>
      <p:sp>
        <p:nvSpPr>
          <p:cNvPr id="11" name="TextBox 11">
            <a:extLst>
              <a:ext uri="{FF2B5EF4-FFF2-40B4-BE49-F238E27FC236}">
                <a16:creationId xmlns:a16="http://schemas.microsoft.com/office/drawing/2014/main" id="{EDB0C7C5-3DCE-3E1A-1135-8FDE7C6869F2}"/>
              </a:ext>
            </a:extLst>
          </p:cNvPr>
          <p:cNvSpPr txBox="1"/>
          <p:nvPr/>
        </p:nvSpPr>
        <p:spPr>
          <a:xfrm>
            <a:off x="2358587" y="2854438"/>
            <a:ext cx="12838742" cy="4985980"/>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Reports of all funds received and disbursed should be presented at the regular business meetings of the church. A copy of these reports should be given to the leading officers.</a:t>
            </a:r>
          </a:p>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When the number of individuals returning tithe in the church is reported, the spouse and minor children who are non-wage earners but members of the church should be counted in this group, in addition to the wage earner of the</a:t>
            </a:r>
          </a:p>
          <a:p>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family.</a:t>
            </a:r>
          </a:p>
        </p:txBody>
      </p:sp>
      <p:sp>
        <p:nvSpPr>
          <p:cNvPr id="12" name="AutoShape 12">
            <a:extLst>
              <a:ext uri="{FF2B5EF4-FFF2-40B4-BE49-F238E27FC236}">
                <a16:creationId xmlns:a16="http://schemas.microsoft.com/office/drawing/2014/main" id="{56A57203-C6AD-1FAD-51CC-442C36DE0EBB}"/>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32386085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80D71-276E-8436-49B9-1A0A92281A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E9894CC-6467-AD2F-68E0-AD59F9D01ACA}"/>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B085E289-096E-DB57-B29A-92E061CBA89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A727735F-5C17-6B96-D6D4-76F407CE2D91}"/>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2DCDE470-9ED5-248E-B1D4-344E02AFBCF8}"/>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831EAF69-CEC9-8851-E113-392BD573198C}"/>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F59D114E-B581-4599-61E2-53A8C0E84311}"/>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54B353C4-7E53-4C23-1EE8-0793D2EC99E9}"/>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9AFB596E-CB9C-E8DA-47F5-0428AA77394F}"/>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5D6D10C4-9C1A-38D4-151F-6295B617EF2D}"/>
              </a:ext>
            </a:extLst>
          </p:cNvPr>
          <p:cNvSpPr txBox="1"/>
          <p:nvPr/>
        </p:nvSpPr>
        <p:spPr>
          <a:xfrm>
            <a:off x="2358586" y="1463788"/>
            <a:ext cx="14786414" cy="1163332"/>
          </a:xfrm>
          <a:prstGeom prst="rect">
            <a:avLst/>
          </a:prstGeom>
        </p:spPr>
        <p:txBody>
          <a:bodyPr wrap="square" lIns="0" tIns="0" rIns="0" bIns="0" rtlCol="0" anchor="t">
            <a:spAutoFit/>
          </a:bodyPr>
          <a:lstStyle/>
          <a:p>
            <a:pPr algn="l">
              <a:lnSpc>
                <a:spcPts val="9975"/>
              </a:lnSpc>
            </a:pPr>
            <a:r>
              <a:rPr lang="en-US" sz="7200" spc="187" dirty="0">
                <a:solidFill>
                  <a:srgbClr val="2B8500"/>
                </a:solidFill>
                <a:latin typeface="Brans-DemiBold"/>
                <a:ea typeface="Brans-DemiBold"/>
                <a:cs typeface="Brans-DemiBold"/>
                <a:sym typeface="Brans-DemiBold"/>
              </a:rPr>
              <a:t>RELATIONS WITH  MEMBERS CONFIDENTIAL</a:t>
            </a:r>
          </a:p>
        </p:txBody>
      </p:sp>
      <p:sp>
        <p:nvSpPr>
          <p:cNvPr id="11" name="TextBox 11">
            <a:extLst>
              <a:ext uri="{FF2B5EF4-FFF2-40B4-BE49-F238E27FC236}">
                <a16:creationId xmlns:a16="http://schemas.microsoft.com/office/drawing/2014/main" id="{F5A82E78-1AC6-FCD5-30E9-5C36CFC4B1A3}"/>
              </a:ext>
            </a:extLst>
          </p:cNvPr>
          <p:cNvSpPr txBox="1"/>
          <p:nvPr/>
        </p:nvSpPr>
        <p:spPr>
          <a:xfrm>
            <a:off x="2358587" y="2854438"/>
            <a:ext cx="12119411" cy="4431983"/>
          </a:xfrm>
          <a:prstGeom prst="rect">
            <a:avLst/>
          </a:prstGeom>
        </p:spPr>
        <p:txBody>
          <a:bodyPr wrap="square" lIns="0" tIns="0" rIns="0" bIns="0" rtlCol="0" anchor="t">
            <a:spAutoFit/>
          </a:bodyPr>
          <a:lstStyle/>
          <a:p>
            <a:pPr>
              <a:buNone/>
            </a:pPr>
            <a:r>
              <a:rPr lang="en-PH" sz="36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treasurer should always remember that personal giving decisions are strictly confidential. The treasurer and the pastor should never disclose individual giving records, except with consent of the giver, as required by law, as needed to audit or review the church’s financial records, or as needed for the nominating committee process. Great harm may be caused by failure to observe this rule.</a:t>
            </a:r>
          </a:p>
        </p:txBody>
      </p:sp>
      <p:sp>
        <p:nvSpPr>
          <p:cNvPr id="12" name="AutoShape 12">
            <a:extLst>
              <a:ext uri="{FF2B5EF4-FFF2-40B4-BE49-F238E27FC236}">
                <a16:creationId xmlns:a16="http://schemas.microsoft.com/office/drawing/2014/main" id="{2C12CE3E-46C8-723B-DF8C-44B8CFE1A48F}"/>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17197202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2115200" y="2967033"/>
            <a:ext cx="1540755" cy="2470599"/>
          </a:xfrm>
          <a:custGeom>
            <a:avLst/>
            <a:gdLst/>
            <a:ahLst/>
            <a:cxnLst/>
            <a:rect l="l" t="t" r="r" b="b"/>
            <a:pathLst>
              <a:path w="1540755" h="2470599">
                <a:moveTo>
                  <a:pt x="0" y="0"/>
                </a:moveTo>
                <a:lnTo>
                  <a:pt x="1540755" y="0"/>
                </a:lnTo>
                <a:lnTo>
                  <a:pt x="1540755"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5165978" y="2536936"/>
            <a:ext cx="10031357" cy="2564805"/>
          </a:xfrm>
          <a:prstGeom prst="rect">
            <a:avLst/>
          </a:prstGeom>
        </p:spPr>
        <p:txBody>
          <a:bodyPr wrap="square" lIns="0" tIns="0" rIns="0" bIns="0" rtlCol="0" anchor="t">
            <a:spAutoFit/>
          </a:bodyPr>
          <a:lstStyle/>
          <a:p>
            <a:pPr algn="l">
              <a:lnSpc>
                <a:spcPts val="9975"/>
              </a:lnSpc>
            </a:pPr>
            <a:r>
              <a:rPr lang="en-US" sz="9600" spc="187" dirty="0">
                <a:latin typeface="Brans-DemiBold"/>
                <a:ea typeface="Brans-DemiBold"/>
                <a:cs typeface="Brans-DemiBold"/>
                <a:sym typeface="Brans-DemiBold"/>
              </a:rPr>
              <a:t>PROPER METHOD OF REMITTING FUNDS TO THE MISSION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2358586" y="1463788"/>
            <a:ext cx="13120135"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MONTHLY SUMMARY &amp; REPORTING</a:t>
            </a:r>
          </a:p>
        </p:txBody>
      </p:sp>
      <p:sp>
        <p:nvSpPr>
          <p:cNvPr id="11" name="TextBox 11"/>
          <p:cNvSpPr txBox="1"/>
          <p:nvPr/>
        </p:nvSpPr>
        <p:spPr>
          <a:xfrm>
            <a:off x="2181930" y="3004270"/>
            <a:ext cx="12864142" cy="5539978"/>
          </a:xfrm>
          <a:prstGeom prst="rect">
            <a:avLst/>
          </a:prstGeom>
        </p:spPr>
        <p:txBody>
          <a:bodyPr wrap="square" lIns="0" tIns="0" rIns="0" bIns="0" rtlCol="0" anchor="t">
            <a:spAutoFit/>
          </a:bodyPr>
          <a:lstStyle/>
          <a:p>
            <a:pPr marL="571500" lvl="0" indent="-571500">
              <a:buSzPct val="36000"/>
              <a:buFont typeface="Courier New" panose="02070309020205020404" pitchFamily="49" charset="0"/>
              <a:buChar char="o"/>
              <a:tabLst>
                <a:tab pos="4572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The church treasurer must prepare a summary of all tithe and offering remittances monthly.</a:t>
            </a:r>
          </a:p>
          <a:p>
            <a:pPr marL="571500" lvl="0" indent="-571500">
              <a:buSzPct val="36000"/>
              <a:buFont typeface="Courier New" panose="02070309020205020404" pitchFamily="49" charset="0"/>
              <a:buChar char="o"/>
              <a:tabLst>
                <a:tab pos="457200" algn="l"/>
              </a:tabLst>
            </a:pPr>
            <a:endParaRPr lang="en-PH" sz="3600" kern="100" dirty="0">
              <a:effectLst/>
              <a:latin typeface="Open Sans" panose="020B0606030504020204" pitchFamily="34" charset="0"/>
              <a:ea typeface="Open Sans" panose="020B0606030504020204" pitchFamily="34" charset="0"/>
              <a:cs typeface="Open Sans" panose="020B0606030504020204" pitchFamily="34" charset="0"/>
            </a:endParaRPr>
          </a:p>
          <a:p>
            <a:pPr marL="571500" lvl="0" indent="-571500">
              <a:buSzPct val="36000"/>
              <a:buFont typeface="Courier New" panose="02070309020205020404" pitchFamily="49" charset="0"/>
              <a:buChar char="o"/>
              <a:tabLst>
                <a:tab pos="4572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The summary must indicate the breakdown of remittances (e.g., Tithe, Combined Offering, Church Budget, etc.) and include:</a:t>
            </a:r>
          </a:p>
          <a:p>
            <a:pPr marL="1028700" lvl="1" indent="-571500">
              <a:buSzPct val="36000"/>
              <a:buFont typeface="Courier New" panose="02070309020205020404" pitchFamily="49" charset="0"/>
              <a:buChar char="o"/>
              <a:tabLst>
                <a:tab pos="9144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Total amount</a:t>
            </a:r>
          </a:p>
          <a:p>
            <a:pPr marL="1028700" lvl="1" indent="-571500">
              <a:buSzPct val="36000"/>
              <a:buFont typeface="Courier New" panose="02070309020205020404" pitchFamily="49" charset="0"/>
              <a:buChar char="o"/>
              <a:tabLst>
                <a:tab pos="9144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Receipt numbers</a:t>
            </a:r>
          </a:p>
          <a:p>
            <a:pPr marL="1028700" lvl="1" indent="-571500">
              <a:buSzPct val="36000"/>
              <a:buFont typeface="Courier New" panose="02070309020205020404" pitchFamily="49" charset="0"/>
              <a:buChar char="o"/>
              <a:tabLst>
                <a:tab pos="9144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Date of collection</a:t>
            </a:r>
          </a:p>
          <a:p>
            <a:pPr marL="571500" lvl="0" indent="-571500">
              <a:buSzPct val="36000"/>
              <a:buFont typeface="Courier New" panose="02070309020205020404" pitchFamily="49" charset="0"/>
              <a:buChar char="o"/>
              <a:tabLst>
                <a:tab pos="457200" algn="l"/>
              </a:tabLst>
            </a:pPr>
            <a:endParaRPr lang="en-PH" sz="3600" kern="100"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72077-8A08-72CD-AEC7-A0C9C3A6620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B53ECF0-6151-7141-7A7D-FE2BF6F46A49}"/>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98D19E29-6673-26E9-4319-A95500B694D2}"/>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9B0C2D5B-B4F3-9698-94B0-6DDD41795C61}"/>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22024092-0937-AAEB-8226-F34E7F64112D}"/>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80371650-591F-A220-C37B-715D30246239}"/>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CC27904E-09DF-DC12-CA6F-382768A96D41}"/>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452647A2-5F22-BDA1-306A-834E99A084D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1AC77B57-201B-AD8A-0CE3-6EE794E277F9}"/>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627422F2-E5A6-B10C-14F0-29D480A6937D}"/>
              </a:ext>
            </a:extLst>
          </p:cNvPr>
          <p:cNvSpPr txBox="1"/>
          <p:nvPr/>
        </p:nvSpPr>
        <p:spPr>
          <a:xfrm>
            <a:off x="2358586" y="1463788"/>
            <a:ext cx="13120135" cy="1163332"/>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MONTHLY SUMMARY &amp; REPORTING</a:t>
            </a:r>
          </a:p>
        </p:txBody>
      </p:sp>
      <p:sp>
        <p:nvSpPr>
          <p:cNvPr id="11" name="TextBox 11">
            <a:extLst>
              <a:ext uri="{FF2B5EF4-FFF2-40B4-BE49-F238E27FC236}">
                <a16:creationId xmlns:a16="http://schemas.microsoft.com/office/drawing/2014/main" id="{C8CF6C58-3497-A157-EAD7-5DC8FA5A99F6}"/>
              </a:ext>
            </a:extLst>
          </p:cNvPr>
          <p:cNvSpPr txBox="1"/>
          <p:nvPr/>
        </p:nvSpPr>
        <p:spPr>
          <a:xfrm>
            <a:off x="2181930" y="3004270"/>
            <a:ext cx="12864142" cy="3323987"/>
          </a:xfrm>
          <a:prstGeom prst="rect">
            <a:avLst/>
          </a:prstGeom>
        </p:spPr>
        <p:txBody>
          <a:bodyPr wrap="square" lIns="0" tIns="0" rIns="0" bIns="0" rtlCol="0" anchor="t">
            <a:spAutoFit/>
          </a:bodyPr>
          <a:lstStyle/>
          <a:p>
            <a:pPr marL="571500" lvl="0" indent="-571500">
              <a:buSzPts val="1000"/>
              <a:buFont typeface="Courier New" panose="02070309020205020404" pitchFamily="49" charset="0"/>
              <a:buChar char="o"/>
              <a:tabLst>
                <a:tab pos="4572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The treasurer and the church elder shall sign the summary, indicating confirmation and accountability.</a:t>
            </a:r>
          </a:p>
          <a:p>
            <a:pPr marL="571500" lvl="0" indent="-571500">
              <a:buSzPts val="1000"/>
              <a:buFont typeface="Courier New" panose="02070309020205020404" pitchFamily="49" charset="0"/>
              <a:buChar char="o"/>
              <a:tabLst>
                <a:tab pos="457200" algn="l"/>
              </a:tabLst>
            </a:pPr>
            <a:endParaRPr lang="en-PH" sz="3600" kern="100" dirty="0">
              <a:effectLst/>
              <a:latin typeface="Open Sans" panose="020B0606030504020204" pitchFamily="34" charset="0"/>
              <a:ea typeface="Open Sans" panose="020B0606030504020204" pitchFamily="34" charset="0"/>
              <a:cs typeface="Open Sans" panose="020B0606030504020204" pitchFamily="34" charset="0"/>
            </a:endParaRPr>
          </a:p>
          <a:p>
            <a:pPr marL="571500" lvl="0" indent="-571500">
              <a:buSzPts val="1000"/>
              <a:buFont typeface="Courier New" panose="02070309020205020404" pitchFamily="49" charset="0"/>
              <a:buChar char="o"/>
              <a:tabLst>
                <a:tab pos="4572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The treasurer shall report the remittance summary to the local church board during the monthly or regular board meeting.</a:t>
            </a:r>
          </a:p>
        </p:txBody>
      </p:sp>
      <p:sp>
        <p:nvSpPr>
          <p:cNvPr id="12" name="AutoShape 12">
            <a:extLst>
              <a:ext uri="{FF2B5EF4-FFF2-40B4-BE49-F238E27FC236}">
                <a16:creationId xmlns:a16="http://schemas.microsoft.com/office/drawing/2014/main" id="{CC9ED370-398C-A119-2340-95F8B07BD67B}"/>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24389931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F49EC-BC2C-812C-7537-CE679DEB61C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108BF58-8C49-6E43-FFD8-AADCBD28FF11}"/>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FDEEBDF8-2647-34D8-6391-409570691FB5}"/>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911B86A2-A549-993A-42E3-45DE372EC956}"/>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95DDDF15-DFDA-8401-90B2-473215801F2E}"/>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8C4D499E-E483-AD2D-85DB-B2E8AE300D96}"/>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3B0122A8-0ED4-4064-9B57-3D6C6F31D1DE}"/>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42F1CBAA-8864-D779-BC9F-3C44E22C2279}"/>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1FECFB8A-43E3-CA65-0C79-7E9F228DAE86}"/>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C243BEDF-DF93-36A4-0FFD-E00F6752539B}"/>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3" name="Picture 12">
            <a:extLst>
              <a:ext uri="{FF2B5EF4-FFF2-40B4-BE49-F238E27FC236}">
                <a16:creationId xmlns:a16="http://schemas.microsoft.com/office/drawing/2014/main" id="{A28A16E9-99DC-656A-6CAE-3F08A703331E}"/>
              </a:ext>
            </a:extLst>
          </p:cNvPr>
          <p:cNvPicPr>
            <a:picLocks noChangeAspect="1"/>
          </p:cNvPicPr>
          <p:nvPr/>
        </p:nvPicPr>
        <p:blipFill>
          <a:blip r:embed="rId6"/>
          <a:stretch>
            <a:fillRect/>
          </a:stretch>
        </p:blipFill>
        <p:spPr>
          <a:xfrm>
            <a:off x="3619502" y="461070"/>
            <a:ext cx="11048995" cy="8282928"/>
          </a:xfrm>
          <a:prstGeom prst="rect">
            <a:avLst/>
          </a:prstGeom>
        </p:spPr>
      </p:pic>
    </p:spTree>
    <p:extLst>
      <p:ext uri="{BB962C8B-B14F-4D97-AF65-F5344CB8AC3E}">
        <p14:creationId xmlns:p14="http://schemas.microsoft.com/office/powerpoint/2010/main" val="39395312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237C8-D32F-8876-F99B-B710D9C1AB6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179FEC9-D36A-AA6E-DCC2-DE5656465772}"/>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C9001CA5-1B79-6FA9-FDBF-4A15BB9F820D}"/>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6D7ACBA-6EE3-CA09-A500-B62336B2B6B9}"/>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38A56081-CDBE-F9D0-0CDA-F104A28A6D3E}"/>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09E9966D-15D2-86EB-A4CD-2454DBB9F3BE}"/>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28A95787-1F54-059B-0BA1-C00A695DB303}"/>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231B2409-54E4-C39D-78EF-0986746AB354}"/>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AAAC149F-934A-8D61-6589-227318D269A5}"/>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8FDD49E0-3163-0403-6CF4-0EC54D1E7589}"/>
              </a:ext>
            </a:extLst>
          </p:cNvPr>
          <p:cNvSpPr txBox="1"/>
          <p:nvPr/>
        </p:nvSpPr>
        <p:spPr>
          <a:xfrm>
            <a:off x="2358586" y="1463788"/>
            <a:ext cx="13518370" cy="1149930"/>
          </a:xfrm>
          <a:prstGeom prst="rect">
            <a:avLst/>
          </a:prstGeom>
        </p:spPr>
        <p:txBody>
          <a:bodyPr wrap="square" lIns="0" tIns="0" rIns="0" bIns="0" rtlCol="0" anchor="t">
            <a:spAutoFit/>
          </a:bodyPr>
          <a:lstStyle/>
          <a:p>
            <a:pPr algn="l">
              <a:lnSpc>
                <a:spcPts val="9975"/>
              </a:lnSpc>
            </a:pPr>
            <a:r>
              <a:rPr lang="en-US" sz="7000" spc="187" dirty="0">
                <a:solidFill>
                  <a:srgbClr val="2B8500"/>
                </a:solidFill>
                <a:latin typeface="Brans-DemiBold"/>
                <a:ea typeface="Brans-DemiBold"/>
                <a:cs typeface="Brans-DemiBold"/>
                <a:sym typeface="Brans-DemiBold"/>
              </a:rPr>
              <a:t>PREPARATION &amp; SUBMISSION OF REMITTANCE DOCUMENT</a:t>
            </a:r>
          </a:p>
        </p:txBody>
      </p:sp>
      <p:sp>
        <p:nvSpPr>
          <p:cNvPr id="11" name="TextBox 11">
            <a:extLst>
              <a:ext uri="{FF2B5EF4-FFF2-40B4-BE49-F238E27FC236}">
                <a16:creationId xmlns:a16="http://schemas.microsoft.com/office/drawing/2014/main" id="{79655BE4-80DD-74AB-317C-61B56C34E720}"/>
              </a:ext>
            </a:extLst>
          </p:cNvPr>
          <p:cNvSpPr txBox="1"/>
          <p:nvPr/>
        </p:nvSpPr>
        <p:spPr>
          <a:xfrm>
            <a:off x="2181930" y="3004270"/>
            <a:ext cx="12864142" cy="5539978"/>
          </a:xfrm>
          <a:prstGeom prst="rect">
            <a:avLst/>
          </a:prstGeom>
        </p:spPr>
        <p:txBody>
          <a:bodyPr wrap="square" lIns="0" tIns="0" rIns="0" bIns="0" rtlCol="0" anchor="t">
            <a:spAutoFit/>
          </a:bodyPr>
          <a:lstStyle/>
          <a:p>
            <a:pPr marL="571500" lvl="0" indent="-571500">
              <a:buSzPts val="1000"/>
              <a:buFont typeface="Courier New" panose="02070309020205020404" pitchFamily="49" charset="0"/>
              <a:buChar char="o"/>
              <a:tabLst>
                <a:tab pos="4572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The church treasurer shall </a:t>
            </a:r>
            <a:r>
              <a:rPr lang="en-PH" sz="3600" kern="100" dirty="0">
                <a:latin typeface="Open Sans" panose="020B0606030504020204" pitchFamily="34" charset="0"/>
                <a:ea typeface="Open Sans" panose="020B0606030504020204" pitchFamily="34" charset="0"/>
                <a:cs typeface="Open Sans" panose="020B0606030504020204" pitchFamily="34" charset="0"/>
              </a:rPr>
              <a:t>prepare the </a:t>
            </a:r>
            <a:r>
              <a:rPr lang="en-PH" sz="3600" kern="100" dirty="0">
                <a:effectLst/>
                <a:latin typeface="Open Sans" panose="020B0606030504020204" pitchFamily="34" charset="0"/>
                <a:ea typeface="Open Sans" panose="020B0606030504020204" pitchFamily="34" charset="0"/>
                <a:cs typeface="Open Sans" panose="020B0606030504020204" pitchFamily="34" charset="0"/>
              </a:rPr>
              <a:t>Tithe and Offering Remittance Summary Form.</a:t>
            </a:r>
          </a:p>
          <a:p>
            <a:pPr marL="571500" lvl="0" indent="-571500">
              <a:buSzPts val="1000"/>
              <a:buFont typeface="Courier New" panose="02070309020205020404" pitchFamily="49" charset="0"/>
              <a:buChar char="o"/>
              <a:tabLst>
                <a:tab pos="457200" algn="l"/>
              </a:tabLst>
            </a:pPr>
            <a:endParaRPr lang="en-PH" sz="3600" kern="100" dirty="0">
              <a:effectLst/>
              <a:latin typeface="Open Sans" panose="020B0606030504020204" pitchFamily="34" charset="0"/>
              <a:ea typeface="Open Sans" panose="020B0606030504020204" pitchFamily="34" charset="0"/>
              <a:cs typeface="Open Sans" panose="020B0606030504020204" pitchFamily="34" charset="0"/>
            </a:endParaRPr>
          </a:p>
          <a:p>
            <a:pPr marL="571500" lvl="0" indent="-571500">
              <a:buSzPts val="1000"/>
              <a:buFont typeface="Courier New" panose="02070309020205020404" pitchFamily="49" charset="0"/>
              <a:buChar char="o"/>
              <a:tabLst>
                <a:tab pos="4572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After depositing the total monthly remittance into the official CLPM bank account, the validated deposit slip must be obtained.</a:t>
            </a:r>
          </a:p>
          <a:p>
            <a:pPr marL="571500" lvl="0" indent="-571500">
              <a:buSzPts val="1000"/>
              <a:buFont typeface="Courier New" panose="02070309020205020404" pitchFamily="49" charset="0"/>
              <a:buChar char="o"/>
              <a:tabLst>
                <a:tab pos="457200" algn="l"/>
              </a:tabLst>
            </a:pPr>
            <a:endParaRPr lang="en-PH" sz="3600" kern="100" dirty="0">
              <a:effectLst/>
              <a:latin typeface="Open Sans" panose="020B0606030504020204" pitchFamily="34" charset="0"/>
              <a:ea typeface="Open Sans" panose="020B0606030504020204" pitchFamily="34" charset="0"/>
              <a:cs typeface="Open Sans" panose="020B0606030504020204" pitchFamily="34" charset="0"/>
            </a:endParaRPr>
          </a:p>
          <a:p>
            <a:pPr marL="571500" lvl="0" indent="-571500">
              <a:buSzPts val="1000"/>
              <a:buFont typeface="Courier New" panose="02070309020205020404" pitchFamily="49" charset="0"/>
              <a:buChar char="o"/>
              <a:tabLst>
                <a:tab pos="4572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The deposit slip and remittance summary form (signed by the treasurer and elder) shall be submitted to the district pastor.</a:t>
            </a:r>
          </a:p>
        </p:txBody>
      </p:sp>
      <p:sp>
        <p:nvSpPr>
          <p:cNvPr id="12" name="AutoShape 12">
            <a:extLst>
              <a:ext uri="{FF2B5EF4-FFF2-40B4-BE49-F238E27FC236}">
                <a16:creationId xmlns:a16="http://schemas.microsoft.com/office/drawing/2014/main" id="{C4E9C279-F81F-3821-2A1D-32DA7D0D5575}"/>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32848838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F6426-62F9-2A4D-4789-807F5A8228D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F4C7844-6250-3596-C2C0-289AD3B64A19}"/>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067E86E-A54A-3DF2-01EE-5E06AED115A0}"/>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81675823-3ACA-D82B-F2BD-33E74B38308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03426D28-D95D-88D3-67C7-BB69C6078A90}"/>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624EFD16-4F46-56E1-B42D-71FA88A38AA3}"/>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6746F153-A9B0-58F9-AF4E-1D30D26D4C03}"/>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6A67D945-9468-9A67-5E34-B9E56E71C922}"/>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241D9E25-772A-5C99-F87F-E4540A4616A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E564BC2D-A834-D25D-C6C2-1BA4F7031B54}"/>
              </a:ext>
            </a:extLst>
          </p:cNvPr>
          <p:cNvSpPr txBox="1"/>
          <p:nvPr/>
        </p:nvSpPr>
        <p:spPr>
          <a:xfrm>
            <a:off x="2358586" y="1463788"/>
            <a:ext cx="13518370" cy="1149930"/>
          </a:xfrm>
          <a:prstGeom prst="rect">
            <a:avLst/>
          </a:prstGeom>
        </p:spPr>
        <p:txBody>
          <a:bodyPr wrap="square" lIns="0" tIns="0" rIns="0" bIns="0" rtlCol="0" anchor="t">
            <a:spAutoFit/>
          </a:bodyPr>
          <a:lstStyle/>
          <a:p>
            <a:pPr algn="l">
              <a:lnSpc>
                <a:spcPts val="9975"/>
              </a:lnSpc>
            </a:pPr>
            <a:r>
              <a:rPr lang="en-US" sz="7000" spc="187" dirty="0">
                <a:solidFill>
                  <a:srgbClr val="2B8500"/>
                </a:solidFill>
                <a:latin typeface="Brans-DemiBold"/>
                <a:ea typeface="Brans-DemiBold"/>
                <a:cs typeface="Brans-DemiBold"/>
                <a:sym typeface="Brans-DemiBold"/>
              </a:rPr>
              <a:t>ROLES OF THE CHURCH/DISTRICT PASTORS</a:t>
            </a:r>
          </a:p>
        </p:txBody>
      </p:sp>
      <p:sp>
        <p:nvSpPr>
          <p:cNvPr id="11" name="TextBox 11">
            <a:extLst>
              <a:ext uri="{FF2B5EF4-FFF2-40B4-BE49-F238E27FC236}">
                <a16:creationId xmlns:a16="http://schemas.microsoft.com/office/drawing/2014/main" id="{19556E96-115D-36B8-D090-34EF62FC715A}"/>
              </a:ext>
            </a:extLst>
          </p:cNvPr>
          <p:cNvSpPr txBox="1"/>
          <p:nvPr/>
        </p:nvSpPr>
        <p:spPr>
          <a:xfrm>
            <a:off x="2181930" y="3004270"/>
            <a:ext cx="12864142" cy="3939540"/>
          </a:xfrm>
          <a:prstGeom prst="rect">
            <a:avLst/>
          </a:prstGeom>
        </p:spPr>
        <p:txBody>
          <a:bodyPr wrap="square" lIns="0" tIns="0" rIns="0" bIns="0" rtlCol="0" anchor="t">
            <a:spAutoFit/>
          </a:bodyPr>
          <a:lstStyle/>
          <a:p>
            <a:pPr marL="342900" lvl="0" indent="-342900">
              <a:buSzPts val="1000"/>
              <a:buFont typeface="Courier New" panose="02070309020205020404" pitchFamily="49" charset="0"/>
              <a:buChar char="o"/>
              <a:tabLst>
                <a:tab pos="457200" algn="l"/>
              </a:tabLst>
            </a:pPr>
            <a:r>
              <a:rPr lang="en-PH" sz="3200" kern="100" dirty="0">
                <a:effectLst/>
                <a:latin typeface="Open Sans" panose="020B0606030504020204" pitchFamily="34" charset="0"/>
                <a:ea typeface="Open Sans" panose="020B0606030504020204" pitchFamily="34" charset="0"/>
                <a:cs typeface="Open Sans" panose="020B0606030504020204" pitchFamily="34" charset="0"/>
              </a:rPr>
              <a:t>The pastor shall collect the validated deposit slip and the collection report and fund summary form from each church under his district.</a:t>
            </a:r>
          </a:p>
          <a:p>
            <a:pPr marL="342900" lvl="0" indent="-342900">
              <a:buSzPts val="1000"/>
              <a:buFont typeface="Courier New" panose="02070309020205020404" pitchFamily="49" charset="0"/>
              <a:buChar char="o"/>
              <a:tabLst>
                <a:tab pos="457200" algn="l"/>
              </a:tabLst>
            </a:pPr>
            <a:r>
              <a:rPr lang="en-PH" sz="3200" kern="100" dirty="0">
                <a:effectLst/>
                <a:latin typeface="Open Sans" panose="020B0606030504020204" pitchFamily="34" charset="0"/>
                <a:ea typeface="Open Sans" panose="020B0606030504020204" pitchFamily="34" charset="0"/>
                <a:cs typeface="Open Sans" panose="020B0606030504020204" pitchFamily="34" charset="0"/>
              </a:rPr>
              <a:t>The pastor shall affix his signature to the summary form, certifying that the remittance has been reviewed and verified.</a:t>
            </a:r>
          </a:p>
          <a:p>
            <a:pPr marL="342900" lvl="0" indent="-342900">
              <a:buSzPts val="1000"/>
              <a:buFont typeface="Courier New" panose="02070309020205020404" pitchFamily="49" charset="0"/>
              <a:buChar char="o"/>
              <a:tabLst>
                <a:tab pos="457200" algn="l"/>
              </a:tabLst>
            </a:pPr>
            <a:r>
              <a:rPr lang="en-PH" sz="3200" kern="100" dirty="0">
                <a:effectLst/>
                <a:latin typeface="Open Sans" panose="020B0606030504020204" pitchFamily="34" charset="0"/>
                <a:ea typeface="Open Sans" panose="020B0606030504020204" pitchFamily="34" charset="0"/>
                <a:cs typeface="Open Sans" panose="020B0606030504020204" pitchFamily="34" charset="0"/>
              </a:rPr>
              <a:t>The pastor will issue an official CLPM </a:t>
            </a:r>
            <a:r>
              <a:rPr lang="en-PH" sz="3200" kern="100" dirty="0">
                <a:latin typeface="Open Sans" panose="020B0606030504020204" pitchFamily="34" charset="0"/>
                <a:ea typeface="Open Sans" panose="020B0606030504020204" pitchFamily="34" charset="0"/>
                <a:cs typeface="Open Sans" panose="020B0606030504020204" pitchFamily="34" charset="0"/>
              </a:rPr>
              <a:t>probational receipt upon receiving the tithes and offering collection.</a:t>
            </a:r>
          </a:p>
          <a:p>
            <a:pPr lvl="0">
              <a:buSzPts val="1000"/>
              <a:tabLst>
                <a:tab pos="457200" algn="l"/>
              </a:tabLst>
            </a:pPr>
            <a:endParaRPr lang="en-PH" sz="3200" kern="100"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2" name="AutoShape 12">
            <a:extLst>
              <a:ext uri="{FF2B5EF4-FFF2-40B4-BE49-F238E27FC236}">
                <a16:creationId xmlns:a16="http://schemas.microsoft.com/office/drawing/2014/main" id="{04A42707-FA84-C52D-AC2C-6FCD4F3FA686}"/>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24713442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0E3A6-0883-771C-77AD-C0D10B5C31C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1BF33E4-F508-96AC-73BC-25505F13BA83}"/>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D77287F9-40F7-92EC-30CD-570BC14E1E9A}"/>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CC166555-5A2C-F1F7-7756-8B86853C3E9C}"/>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C56457C8-BB17-ABF7-1ECF-C42F0CEB359E}"/>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08E547BF-6462-E2C2-379E-1BE1D1301173}"/>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5C96E9C4-8209-1ACC-925A-AF6E67F532BF}"/>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F03AC855-5E83-EBFF-7793-C33C0979FE9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86032868-C028-EFEA-7241-2896A8B03103}"/>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B6E690A9-65F7-7292-39B3-4A026F679431}"/>
              </a:ext>
            </a:extLst>
          </p:cNvPr>
          <p:cNvSpPr txBox="1"/>
          <p:nvPr/>
        </p:nvSpPr>
        <p:spPr>
          <a:xfrm>
            <a:off x="2358586" y="1463788"/>
            <a:ext cx="13518370" cy="1149930"/>
          </a:xfrm>
          <a:prstGeom prst="rect">
            <a:avLst/>
          </a:prstGeom>
        </p:spPr>
        <p:txBody>
          <a:bodyPr wrap="square" lIns="0" tIns="0" rIns="0" bIns="0" rtlCol="0" anchor="t">
            <a:spAutoFit/>
          </a:bodyPr>
          <a:lstStyle/>
          <a:p>
            <a:pPr algn="l">
              <a:lnSpc>
                <a:spcPts val="9975"/>
              </a:lnSpc>
            </a:pPr>
            <a:r>
              <a:rPr lang="en-US" sz="7000" spc="187" dirty="0">
                <a:solidFill>
                  <a:srgbClr val="2B8500"/>
                </a:solidFill>
                <a:latin typeface="Brans-DemiBold"/>
                <a:ea typeface="Brans-DemiBold"/>
                <a:cs typeface="Brans-DemiBold"/>
                <a:sym typeface="Brans-DemiBold"/>
              </a:rPr>
              <a:t>ROLES OF THE CHURCH/DISTRICT PASTORS</a:t>
            </a:r>
          </a:p>
        </p:txBody>
      </p:sp>
      <p:sp>
        <p:nvSpPr>
          <p:cNvPr id="11" name="TextBox 11">
            <a:extLst>
              <a:ext uri="{FF2B5EF4-FFF2-40B4-BE49-F238E27FC236}">
                <a16:creationId xmlns:a16="http://schemas.microsoft.com/office/drawing/2014/main" id="{611B0539-ED19-44E1-CB27-8FE8A5C71EB5}"/>
              </a:ext>
            </a:extLst>
          </p:cNvPr>
          <p:cNvSpPr txBox="1"/>
          <p:nvPr/>
        </p:nvSpPr>
        <p:spPr>
          <a:xfrm>
            <a:off x="2181930" y="3004270"/>
            <a:ext cx="12864142" cy="4431983"/>
          </a:xfrm>
          <a:prstGeom prst="rect">
            <a:avLst/>
          </a:prstGeom>
        </p:spPr>
        <p:txBody>
          <a:bodyPr wrap="square" lIns="0" tIns="0" rIns="0" bIns="0" rtlCol="0" anchor="t">
            <a:spAutoFit/>
          </a:bodyPr>
          <a:lstStyle/>
          <a:p>
            <a:pPr marL="342900" lvl="0" indent="-342900">
              <a:buSzPts val="1000"/>
              <a:buFont typeface="Courier New" panose="02070309020205020404" pitchFamily="49" charset="0"/>
              <a:buChar char="o"/>
              <a:tabLst>
                <a:tab pos="457200" algn="l"/>
              </a:tabLst>
            </a:pPr>
            <a:r>
              <a:rPr lang="en-PH" sz="3200" kern="100" dirty="0">
                <a:latin typeface="Open Sans" panose="020B0606030504020204" pitchFamily="34" charset="0"/>
                <a:ea typeface="Open Sans" panose="020B0606030504020204" pitchFamily="34" charset="0"/>
                <a:cs typeface="Open Sans" panose="020B0606030504020204" pitchFamily="34" charset="0"/>
              </a:rPr>
              <a:t>The pastor will </a:t>
            </a:r>
            <a:r>
              <a:rPr lang="en-PH" sz="3200" kern="100" dirty="0">
                <a:effectLst/>
                <a:latin typeface="Open Sans" panose="020B0606030504020204" pitchFamily="34" charset="0"/>
                <a:ea typeface="Open Sans" panose="020B0606030504020204" pitchFamily="34" charset="0"/>
                <a:cs typeface="Open Sans" panose="020B0606030504020204" pitchFamily="34" charset="0"/>
              </a:rPr>
              <a:t>submit the tithe and offering collection report and fund summary with the deposit slip to the CLPM Accounting Office on a monthly basis.</a:t>
            </a:r>
          </a:p>
          <a:p>
            <a:pPr marL="342900" lvl="0" indent="-342900">
              <a:buSzPts val="1000"/>
              <a:buFont typeface="Courier New" panose="02070309020205020404" pitchFamily="49" charset="0"/>
              <a:buChar char="o"/>
              <a:tabLst>
                <a:tab pos="457200" algn="l"/>
              </a:tabLst>
            </a:pPr>
            <a:r>
              <a:rPr lang="en-PH" sz="3200" kern="100" dirty="0">
                <a:effectLst/>
                <a:latin typeface="Open Sans" panose="020B0606030504020204" pitchFamily="34" charset="0"/>
                <a:ea typeface="Open Sans" panose="020B0606030504020204" pitchFamily="34" charset="0"/>
                <a:cs typeface="Open Sans" panose="020B0606030504020204" pitchFamily="34" charset="0"/>
              </a:rPr>
              <a:t>In areas where the treasurer is unable to access banking facilities, the pastor, with proper authorization from the CLPM office, may:</a:t>
            </a:r>
          </a:p>
          <a:p>
            <a:pPr marL="800100" lvl="1" indent="-342900">
              <a:buSzPts val="1000"/>
              <a:buFont typeface="Courier New" panose="02070309020205020404" pitchFamily="49" charset="0"/>
              <a:buChar char="o"/>
              <a:tabLst>
                <a:tab pos="914400" algn="l"/>
              </a:tabLst>
            </a:pPr>
            <a:r>
              <a:rPr lang="en-PH" sz="3200" kern="100" dirty="0">
                <a:effectLst/>
                <a:latin typeface="Open Sans" panose="020B0606030504020204" pitchFamily="34" charset="0"/>
                <a:ea typeface="Open Sans" panose="020B0606030504020204" pitchFamily="34" charset="0"/>
                <a:cs typeface="Open Sans" panose="020B0606030504020204" pitchFamily="34" charset="0"/>
              </a:rPr>
              <a:t>Collect the actual remittance</a:t>
            </a:r>
          </a:p>
          <a:p>
            <a:pPr marL="800100" lvl="1" indent="-342900">
              <a:buSzPts val="1000"/>
              <a:buFont typeface="Courier New" panose="02070309020205020404" pitchFamily="49" charset="0"/>
              <a:buChar char="o"/>
              <a:tabLst>
                <a:tab pos="914400" algn="l"/>
              </a:tabLst>
            </a:pPr>
            <a:r>
              <a:rPr lang="en-PH" sz="3200" kern="100" dirty="0">
                <a:effectLst/>
                <a:latin typeface="Open Sans" panose="020B0606030504020204" pitchFamily="34" charset="0"/>
                <a:ea typeface="Open Sans" panose="020B0606030504020204" pitchFamily="34" charset="0"/>
                <a:cs typeface="Open Sans" panose="020B0606030504020204" pitchFamily="34" charset="0"/>
              </a:rPr>
              <a:t>Deposit or hand-carry it directly to the CLPM Accounting Office</a:t>
            </a:r>
          </a:p>
          <a:p>
            <a:pPr marL="800100" lvl="1" indent="-342900">
              <a:buSzPts val="1000"/>
              <a:buFont typeface="Courier New" panose="02070309020205020404" pitchFamily="49" charset="0"/>
              <a:buChar char="o"/>
              <a:tabLst>
                <a:tab pos="914400" algn="l"/>
              </a:tabLst>
            </a:pPr>
            <a:r>
              <a:rPr lang="en-PH" sz="3200" kern="100" dirty="0">
                <a:effectLst/>
                <a:latin typeface="Open Sans" panose="020B0606030504020204" pitchFamily="34" charset="0"/>
                <a:ea typeface="Open Sans" panose="020B0606030504020204" pitchFamily="34" charset="0"/>
                <a:cs typeface="Open Sans" panose="020B0606030504020204" pitchFamily="34" charset="0"/>
              </a:rPr>
              <a:t>Ensure all corresponding receipts and summary forms are submitted accordingly</a:t>
            </a:r>
          </a:p>
        </p:txBody>
      </p:sp>
      <p:sp>
        <p:nvSpPr>
          <p:cNvPr id="12" name="AutoShape 12">
            <a:extLst>
              <a:ext uri="{FF2B5EF4-FFF2-40B4-BE49-F238E27FC236}">
                <a16:creationId xmlns:a16="http://schemas.microsoft.com/office/drawing/2014/main" id="{73898D0F-978F-6092-550D-B15D88289051}"/>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9635854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C4286-C483-C4A3-23A6-1A36320F974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94DFCAC-AB98-C233-8CFF-70DBE5D26E01}"/>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7A4C6B50-079D-512E-2B1E-33BAB3B8EB49}"/>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8A02EBA2-703F-234D-2563-47B9F2E9C40B}"/>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2FD4ECCD-FC2D-C9B6-E724-664706A6317F}"/>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81E29330-8A31-2BCB-0FD0-61EE1D7AB2D8}"/>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D729F50C-EE91-BE6A-DD6E-CD4B22617259}"/>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002C6E41-0BEA-CB7C-59F4-20EC9D44806E}"/>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CLPM-WIDE VIRTUAL CHURCH OFFICERS ORIENTATION</a:t>
              </a:r>
            </a:p>
          </p:txBody>
        </p:sp>
      </p:grpSp>
      <p:sp>
        <p:nvSpPr>
          <p:cNvPr id="9" name="AutoShape 9">
            <a:extLst>
              <a:ext uri="{FF2B5EF4-FFF2-40B4-BE49-F238E27FC236}">
                <a16:creationId xmlns:a16="http://schemas.microsoft.com/office/drawing/2014/main" id="{15CB7769-8016-6B6C-7A10-7315E8BCC4FC}"/>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85268685-6328-CCA4-27B1-0C40979AA859}"/>
              </a:ext>
            </a:extLst>
          </p:cNvPr>
          <p:cNvSpPr txBox="1"/>
          <p:nvPr/>
        </p:nvSpPr>
        <p:spPr>
          <a:xfrm>
            <a:off x="2358586" y="1463788"/>
            <a:ext cx="13518370" cy="1149930"/>
          </a:xfrm>
          <a:prstGeom prst="rect">
            <a:avLst/>
          </a:prstGeom>
        </p:spPr>
        <p:txBody>
          <a:bodyPr wrap="square" lIns="0" tIns="0" rIns="0" bIns="0" rtlCol="0" anchor="t">
            <a:spAutoFit/>
          </a:bodyPr>
          <a:lstStyle/>
          <a:p>
            <a:pPr algn="l">
              <a:lnSpc>
                <a:spcPts val="9975"/>
              </a:lnSpc>
            </a:pPr>
            <a:r>
              <a:rPr lang="en-US" sz="7000" spc="187" dirty="0">
                <a:solidFill>
                  <a:srgbClr val="2B8500"/>
                </a:solidFill>
                <a:latin typeface="Brans-DemiBold"/>
                <a:ea typeface="Brans-DemiBold"/>
                <a:cs typeface="Brans-DemiBold"/>
                <a:sym typeface="Brans-DemiBold"/>
              </a:rPr>
              <a:t>VALIDATION AND CONFIRMATION OF CLPM AUDITOR</a:t>
            </a:r>
          </a:p>
        </p:txBody>
      </p:sp>
      <p:sp>
        <p:nvSpPr>
          <p:cNvPr id="11" name="TextBox 11">
            <a:extLst>
              <a:ext uri="{FF2B5EF4-FFF2-40B4-BE49-F238E27FC236}">
                <a16:creationId xmlns:a16="http://schemas.microsoft.com/office/drawing/2014/main" id="{9305ECA9-693C-674B-3ED8-65CB14B21177}"/>
              </a:ext>
            </a:extLst>
          </p:cNvPr>
          <p:cNvSpPr txBox="1"/>
          <p:nvPr/>
        </p:nvSpPr>
        <p:spPr>
          <a:xfrm>
            <a:off x="2181930" y="3004270"/>
            <a:ext cx="12864142" cy="5539978"/>
          </a:xfrm>
          <a:prstGeom prst="rect">
            <a:avLst/>
          </a:prstGeom>
        </p:spPr>
        <p:txBody>
          <a:bodyPr wrap="square" lIns="0" tIns="0" rIns="0" bIns="0" rtlCol="0" anchor="t">
            <a:spAutoFit/>
          </a:bodyPr>
          <a:lstStyle/>
          <a:p>
            <a:pPr marL="571500" lvl="0" indent="-571500">
              <a:buSzPts val="1000"/>
              <a:buFont typeface="Courier New" panose="02070309020205020404" pitchFamily="49" charset="0"/>
              <a:buChar char="o"/>
              <a:tabLst>
                <a:tab pos="4572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The CLPM auditing personnel will periodically validate remittances, checking:</a:t>
            </a:r>
          </a:p>
          <a:p>
            <a:pPr marL="1028700" lvl="1" indent="-571500">
              <a:buSzPts val="1000"/>
              <a:buFont typeface="Courier New" panose="02070309020205020404" pitchFamily="49" charset="0"/>
              <a:buChar char="o"/>
              <a:tabLst>
                <a:tab pos="9144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Correspondence between deposited amounts and issued receipts</a:t>
            </a:r>
          </a:p>
          <a:p>
            <a:pPr marL="1028700" lvl="1" indent="-571500">
              <a:buSzPts val="1000"/>
              <a:buFont typeface="Courier New" panose="02070309020205020404" pitchFamily="49" charset="0"/>
              <a:buChar char="o"/>
              <a:tabLst>
                <a:tab pos="9144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Accuracy and timeliness of submitted documents</a:t>
            </a:r>
          </a:p>
          <a:p>
            <a:pPr marL="1028700" lvl="1" indent="-571500">
              <a:buSzPts val="1000"/>
              <a:buFont typeface="Courier New" panose="02070309020205020404" pitchFamily="49" charset="0"/>
              <a:buChar char="o"/>
              <a:tabLst>
                <a:tab pos="9144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Completeness of signatures and proper use of summary forms</a:t>
            </a:r>
          </a:p>
          <a:p>
            <a:pPr marL="571500" lvl="0" indent="-571500">
              <a:buSzPts val="1000"/>
              <a:buFont typeface="Courier New" panose="02070309020205020404" pitchFamily="49" charset="0"/>
              <a:buChar char="o"/>
              <a:tabLst>
                <a:tab pos="457200" algn="l"/>
              </a:tabLst>
            </a:pPr>
            <a:endParaRPr lang="en-PH" sz="3600" kern="100" dirty="0">
              <a:effectLst/>
              <a:latin typeface="Open Sans" panose="020B0606030504020204" pitchFamily="34" charset="0"/>
              <a:ea typeface="Open Sans" panose="020B0606030504020204" pitchFamily="34" charset="0"/>
              <a:cs typeface="Open Sans" panose="020B0606030504020204" pitchFamily="34" charset="0"/>
            </a:endParaRPr>
          </a:p>
          <a:p>
            <a:pPr marL="571500" lvl="0" indent="-571500">
              <a:buSzPts val="1000"/>
              <a:buFont typeface="Courier New" panose="02070309020205020404" pitchFamily="49" charset="0"/>
              <a:buChar char="o"/>
              <a:tabLst>
                <a:tab pos="457200" algn="l"/>
              </a:tabLst>
            </a:pPr>
            <a:r>
              <a:rPr lang="en-PH" sz="3600" kern="100" dirty="0">
                <a:effectLst/>
                <a:latin typeface="Open Sans" panose="020B0606030504020204" pitchFamily="34" charset="0"/>
                <a:ea typeface="Open Sans" panose="020B0606030504020204" pitchFamily="34" charset="0"/>
                <a:cs typeface="Open Sans" panose="020B0606030504020204" pitchFamily="34" charset="0"/>
              </a:rPr>
              <a:t>The pastor and treasurer shall fully cooperate with any audit review or data validation request.</a:t>
            </a:r>
          </a:p>
        </p:txBody>
      </p:sp>
      <p:sp>
        <p:nvSpPr>
          <p:cNvPr id="12" name="AutoShape 12">
            <a:extLst>
              <a:ext uri="{FF2B5EF4-FFF2-40B4-BE49-F238E27FC236}">
                <a16:creationId xmlns:a16="http://schemas.microsoft.com/office/drawing/2014/main" id="{22AB969B-3BF6-F9CF-72C9-A9D6AE5A2690}"/>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extLst>
      <p:ext uri="{BB962C8B-B14F-4D97-AF65-F5344CB8AC3E}">
        <p14:creationId xmlns:p14="http://schemas.microsoft.com/office/powerpoint/2010/main" val="38657771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2079</TotalTime>
  <Words>2841</Words>
  <Application>Microsoft Macintosh PowerPoint</Application>
  <PresentationFormat>Custom</PresentationFormat>
  <Paragraphs>231</Paragraphs>
  <Slides>29</Slides>
  <Notes>19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29</vt:i4>
      </vt:variant>
    </vt:vector>
  </HeadingPairs>
  <TitlesOfParts>
    <vt:vector size="41" baseType="lpstr">
      <vt:lpstr>Brans-DemiBold</vt:lpstr>
      <vt:lpstr>Arial</vt:lpstr>
      <vt:lpstr>Times New Roman</vt:lpstr>
      <vt:lpstr>Helvetica</vt:lpstr>
      <vt:lpstr>Calibri</vt:lpstr>
      <vt:lpstr>Lato</vt:lpstr>
      <vt:lpstr>Google Sans</vt:lpstr>
      <vt:lpstr>Courier New</vt:lpstr>
      <vt:lpstr>Noto Sans Bold</vt:lpstr>
      <vt:lpstr>Aptos</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CLPM Pastors' On-Boarding Bootcamp</dc:title>
  <cp:lastModifiedBy>Central Luzon Provinces Mission</cp:lastModifiedBy>
  <cp:revision>7</cp:revision>
  <dcterms:created xsi:type="dcterms:W3CDTF">2006-08-16T00:00:00Z</dcterms:created>
  <dcterms:modified xsi:type="dcterms:W3CDTF">2026-01-17T16:07:58Z</dcterms:modified>
  <dc:identifier>DAG83DVdHAg</dc:identifier>
</cp:coreProperties>
</file>