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32"/>
  </p:notesMasterIdLst>
  <p:handoutMasterIdLst>
    <p:handoutMasterId r:id="rId33"/>
  </p:handoutMasterIdLst>
  <p:sldIdLst>
    <p:sldId id="295" r:id="rId2"/>
    <p:sldId id="257" r:id="rId3"/>
    <p:sldId id="258" r:id="rId4"/>
    <p:sldId id="287" r:id="rId5"/>
    <p:sldId id="288" r:id="rId6"/>
    <p:sldId id="289" r:id="rId7"/>
    <p:sldId id="299" r:id="rId8"/>
    <p:sldId id="270" r:id="rId9"/>
    <p:sldId id="290" r:id="rId10"/>
    <p:sldId id="300" r:id="rId11"/>
    <p:sldId id="301" r:id="rId12"/>
    <p:sldId id="302" r:id="rId13"/>
    <p:sldId id="303" r:id="rId14"/>
    <p:sldId id="304" r:id="rId15"/>
    <p:sldId id="305" r:id="rId16"/>
    <p:sldId id="261" r:id="rId17"/>
    <p:sldId id="307" r:id="rId18"/>
    <p:sldId id="267" r:id="rId19"/>
    <p:sldId id="297" r:id="rId20"/>
    <p:sldId id="308" r:id="rId21"/>
    <p:sldId id="309" r:id="rId22"/>
    <p:sldId id="310" r:id="rId23"/>
    <p:sldId id="311" r:id="rId24"/>
    <p:sldId id="312" r:id="rId25"/>
    <p:sldId id="313" r:id="rId26"/>
    <p:sldId id="268" r:id="rId27"/>
    <p:sldId id="269" r:id="rId28"/>
    <p:sldId id="298" r:id="rId29"/>
    <p:sldId id="315" r:id="rId30"/>
    <p:sldId id="291" r:id="rId31"/>
  </p:sldIdLst>
  <p:sldSz cx="9144000" cy="6858000" type="screen4x3"/>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70" autoAdjust="0"/>
    <p:restoredTop sz="94660"/>
  </p:normalViewPr>
  <p:slideViewPr>
    <p:cSldViewPr>
      <p:cViewPr varScale="1">
        <p:scale>
          <a:sx n="78" d="100"/>
          <a:sy n="78" d="100"/>
        </p:scale>
        <p:origin x="1608"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6A49C8-6720-4641-B7C1-AFE5A98380E1}" type="doc">
      <dgm:prSet loTypeId="urn:microsoft.com/office/officeart/2005/8/layout/radial4" loCatId="relationship" qsTypeId="urn:microsoft.com/office/officeart/2005/8/quickstyle/3d2#1" qsCatId="3D" csTypeId="urn:microsoft.com/office/officeart/2005/8/colors/accent0_3" csCatId="mainScheme" phldr="1"/>
      <dgm:spPr/>
      <dgm:t>
        <a:bodyPr/>
        <a:lstStyle/>
        <a:p>
          <a:endParaRPr lang="en-US"/>
        </a:p>
      </dgm:t>
    </dgm:pt>
    <dgm:pt modelId="{19AE5760-05DF-4A0E-B557-FFCEB8B1274D}">
      <dgm:prSet phldrT="[Text]"/>
      <dgm:spPr/>
      <dgm:t>
        <a:bodyPr/>
        <a:lstStyle/>
        <a:p>
          <a:r>
            <a:rPr lang="en-US" dirty="0"/>
            <a:t>NEWS</a:t>
          </a:r>
        </a:p>
      </dgm:t>
    </dgm:pt>
    <dgm:pt modelId="{8D517026-8551-4163-A4AF-4AA25CF43AEC}" type="parTrans" cxnId="{F25978D3-237D-4395-8CD5-042803BB7D79}">
      <dgm:prSet/>
      <dgm:spPr/>
      <dgm:t>
        <a:bodyPr/>
        <a:lstStyle/>
        <a:p>
          <a:endParaRPr lang="en-US"/>
        </a:p>
      </dgm:t>
    </dgm:pt>
    <dgm:pt modelId="{B3963DFE-5153-41A2-8AE5-4D6FF24FA020}" type="sibTrans" cxnId="{F25978D3-237D-4395-8CD5-042803BB7D79}">
      <dgm:prSet/>
      <dgm:spPr/>
      <dgm:t>
        <a:bodyPr/>
        <a:lstStyle/>
        <a:p>
          <a:endParaRPr lang="en-US"/>
        </a:p>
      </dgm:t>
    </dgm:pt>
    <dgm:pt modelId="{3DF2FEFC-454A-4C60-A3EA-56D237881182}">
      <dgm:prSet phldrT="[Text]"/>
      <dgm:spPr/>
      <dgm:t>
        <a:bodyPr/>
        <a:lstStyle/>
        <a:p>
          <a:r>
            <a:rPr lang="en-US" dirty="0"/>
            <a:t>Timeliness</a:t>
          </a:r>
        </a:p>
      </dgm:t>
    </dgm:pt>
    <dgm:pt modelId="{A2AD6929-1776-46B8-97EA-65129B46F61D}" type="parTrans" cxnId="{2F1AA5F6-5717-4EF7-BFAA-1FA634551796}">
      <dgm:prSet/>
      <dgm:spPr/>
      <dgm:t>
        <a:bodyPr/>
        <a:lstStyle/>
        <a:p>
          <a:endParaRPr lang="en-US"/>
        </a:p>
      </dgm:t>
    </dgm:pt>
    <dgm:pt modelId="{9F18117E-8FFE-46EC-8D3E-17F220A38294}" type="sibTrans" cxnId="{2F1AA5F6-5717-4EF7-BFAA-1FA634551796}">
      <dgm:prSet/>
      <dgm:spPr/>
      <dgm:t>
        <a:bodyPr/>
        <a:lstStyle/>
        <a:p>
          <a:endParaRPr lang="en-US"/>
        </a:p>
      </dgm:t>
    </dgm:pt>
    <dgm:pt modelId="{9F3F154C-731E-49F6-834A-8D3529AF8112}">
      <dgm:prSet phldrT="[Text]"/>
      <dgm:spPr/>
      <dgm:t>
        <a:bodyPr/>
        <a:lstStyle/>
        <a:p>
          <a:r>
            <a:rPr lang="en-US" dirty="0"/>
            <a:t>Proximity</a:t>
          </a:r>
        </a:p>
      </dgm:t>
    </dgm:pt>
    <dgm:pt modelId="{43261CCE-4A6D-493D-92B5-1F8EEDC43350}" type="parTrans" cxnId="{599AE327-D9FC-4442-9B0F-36A6841C327B}">
      <dgm:prSet/>
      <dgm:spPr/>
      <dgm:t>
        <a:bodyPr/>
        <a:lstStyle/>
        <a:p>
          <a:endParaRPr lang="en-US"/>
        </a:p>
      </dgm:t>
    </dgm:pt>
    <dgm:pt modelId="{2002948D-3C96-4C2A-A4FD-50039E90D62F}" type="sibTrans" cxnId="{599AE327-D9FC-4442-9B0F-36A6841C327B}">
      <dgm:prSet/>
      <dgm:spPr/>
      <dgm:t>
        <a:bodyPr/>
        <a:lstStyle/>
        <a:p>
          <a:endParaRPr lang="en-US"/>
        </a:p>
      </dgm:t>
    </dgm:pt>
    <dgm:pt modelId="{8802A386-438C-4848-A8DA-A9F54151A477}">
      <dgm:prSet phldrT="[Text]"/>
      <dgm:spPr/>
      <dgm:t>
        <a:bodyPr/>
        <a:lstStyle/>
        <a:p>
          <a:r>
            <a:rPr lang="en-US" dirty="0"/>
            <a:t>Prominence</a:t>
          </a:r>
        </a:p>
      </dgm:t>
    </dgm:pt>
    <dgm:pt modelId="{627BA42F-5763-410D-9087-A3315D23CFC0}" type="parTrans" cxnId="{B52F14D7-9FBC-447B-850F-66ABEE2F4CD8}">
      <dgm:prSet/>
      <dgm:spPr/>
      <dgm:t>
        <a:bodyPr/>
        <a:lstStyle/>
        <a:p>
          <a:endParaRPr lang="en-US"/>
        </a:p>
      </dgm:t>
    </dgm:pt>
    <dgm:pt modelId="{6CE1A3C6-572F-42FC-9240-C5E471E09C45}" type="sibTrans" cxnId="{B52F14D7-9FBC-447B-850F-66ABEE2F4CD8}">
      <dgm:prSet/>
      <dgm:spPr/>
      <dgm:t>
        <a:bodyPr/>
        <a:lstStyle/>
        <a:p>
          <a:endParaRPr lang="en-US"/>
        </a:p>
      </dgm:t>
    </dgm:pt>
    <dgm:pt modelId="{27F2DE3D-DF94-4249-9596-D81C5F16B20F}">
      <dgm:prSet/>
      <dgm:spPr/>
      <dgm:t>
        <a:bodyPr/>
        <a:lstStyle/>
        <a:p>
          <a:r>
            <a:rPr lang="en-US" dirty="0"/>
            <a:t>Significance</a:t>
          </a:r>
        </a:p>
      </dgm:t>
    </dgm:pt>
    <dgm:pt modelId="{7E905147-CF3E-4349-8939-E4D483852B9C}" type="parTrans" cxnId="{3DC80822-8100-4C11-AC6A-6333AF969528}">
      <dgm:prSet/>
      <dgm:spPr/>
      <dgm:t>
        <a:bodyPr/>
        <a:lstStyle/>
        <a:p>
          <a:endParaRPr lang="en-US"/>
        </a:p>
      </dgm:t>
    </dgm:pt>
    <dgm:pt modelId="{FE97A6D4-6D90-40CF-B541-EAB77A8682E7}" type="sibTrans" cxnId="{3DC80822-8100-4C11-AC6A-6333AF969528}">
      <dgm:prSet/>
      <dgm:spPr/>
      <dgm:t>
        <a:bodyPr/>
        <a:lstStyle/>
        <a:p>
          <a:endParaRPr lang="en-US"/>
        </a:p>
      </dgm:t>
    </dgm:pt>
    <dgm:pt modelId="{C6734938-4315-4743-B243-97A31B239E48}">
      <dgm:prSet/>
      <dgm:spPr/>
      <dgm:t>
        <a:bodyPr/>
        <a:lstStyle/>
        <a:p>
          <a:r>
            <a:rPr lang="en-US" dirty="0"/>
            <a:t>Oddity</a:t>
          </a:r>
        </a:p>
      </dgm:t>
    </dgm:pt>
    <dgm:pt modelId="{1712A614-257A-4AAA-83C6-F19388C265E1}" type="parTrans" cxnId="{2ACC94A5-B75C-4B20-A22F-592C879188D4}">
      <dgm:prSet/>
      <dgm:spPr/>
      <dgm:t>
        <a:bodyPr/>
        <a:lstStyle/>
        <a:p>
          <a:endParaRPr lang="en-US"/>
        </a:p>
      </dgm:t>
    </dgm:pt>
    <dgm:pt modelId="{5C59C724-5042-48FD-AC1E-08CBE2215850}" type="sibTrans" cxnId="{2ACC94A5-B75C-4B20-A22F-592C879188D4}">
      <dgm:prSet/>
      <dgm:spPr/>
      <dgm:t>
        <a:bodyPr/>
        <a:lstStyle/>
        <a:p>
          <a:endParaRPr lang="en-US"/>
        </a:p>
      </dgm:t>
    </dgm:pt>
    <dgm:pt modelId="{45F1298B-F1C8-4948-9398-06A164DBA12B}" type="pres">
      <dgm:prSet presAssocID="{F76A49C8-6720-4641-B7C1-AFE5A98380E1}" presName="cycle" presStyleCnt="0">
        <dgm:presLayoutVars>
          <dgm:chMax val="1"/>
          <dgm:dir/>
          <dgm:animLvl val="ctr"/>
          <dgm:resizeHandles val="exact"/>
        </dgm:presLayoutVars>
      </dgm:prSet>
      <dgm:spPr/>
    </dgm:pt>
    <dgm:pt modelId="{424930CB-F125-4BDB-B965-8622710B2DE6}" type="pres">
      <dgm:prSet presAssocID="{19AE5760-05DF-4A0E-B557-FFCEB8B1274D}" presName="centerShape" presStyleLbl="node0" presStyleIdx="0" presStyleCnt="1"/>
      <dgm:spPr/>
    </dgm:pt>
    <dgm:pt modelId="{B0329BB3-8110-40BF-8736-36FADB8D2F01}" type="pres">
      <dgm:prSet presAssocID="{A2AD6929-1776-46B8-97EA-65129B46F61D}" presName="parTrans" presStyleLbl="bgSibTrans2D1" presStyleIdx="0" presStyleCnt="5"/>
      <dgm:spPr/>
    </dgm:pt>
    <dgm:pt modelId="{583AD3A5-842F-4AAB-BD52-5D62F9D22E9D}" type="pres">
      <dgm:prSet presAssocID="{3DF2FEFC-454A-4C60-A3EA-56D237881182}" presName="node" presStyleLbl="node1" presStyleIdx="0" presStyleCnt="5">
        <dgm:presLayoutVars>
          <dgm:bulletEnabled val="1"/>
        </dgm:presLayoutVars>
      </dgm:prSet>
      <dgm:spPr/>
    </dgm:pt>
    <dgm:pt modelId="{79DB0CD7-5909-401F-B40D-0F68FB9377DF}" type="pres">
      <dgm:prSet presAssocID="{43261CCE-4A6D-493D-92B5-1F8EEDC43350}" presName="parTrans" presStyleLbl="bgSibTrans2D1" presStyleIdx="1" presStyleCnt="5"/>
      <dgm:spPr/>
    </dgm:pt>
    <dgm:pt modelId="{E5FBD783-B773-4608-A191-AF060613C120}" type="pres">
      <dgm:prSet presAssocID="{9F3F154C-731E-49F6-834A-8D3529AF8112}" presName="node" presStyleLbl="node1" presStyleIdx="1" presStyleCnt="5">
        <dgm:presLayoutVars>
          <dgm:bulletEnabled val="1"/>
        </dgm:presLayoutVars>
      </dgm:prSet>
      <dgm:spPr/>
    </dgm:pt>
    <dgm:pt modelId="{F66A9858-9510-40EF-9D57-0FFC596373E4}" type="pres">
      <dgm:prSet presAssocID="{627BA42F-5763-410D-9087-A3315D23CFC0}" presName="parTrans" presStyleLbl="bgSibTrans2D1" presStyleIdx="2" presStyleCnt="5"/>
      <dgm:spPr/>
    </dgm:pt>
    <dgm:pt modelId="{54ADDC2A-3E66-437F-812F-ACE349A4628F}" type="pres">
      <dgm:prSet presAssocID="{8802A386-438C-4848-A8DA-A9F54151A477}" presName="node" presStyleLbl="node1" presStyleIdx="2" presStyleCnt="5">
        <dgm:presLayoutVars>
          <dgm:bulletEnabled val="1"/>
        </dgm:presLayoutVars>
      </dgm:prSet>
      <dgm:spPr/>
    </dgm:pt>
    <dgm:pt modelId="{E706624F-A6E4-487A-B4D4-D01A52DBE58F}" type="pres">
      <dgm:prSet presAssocID="{7E905147-CF3E-4349-8939-E4D483852B9C}" presName="parTrans" presStyleLbl="bgSibTrans2D1" presStyleIdx="3" presStyleCnt="5"/>
      <dgm:spPr/>
    </dgm:pt>
    <dgm:pt modelId="{D45334CB-3082-4712-BB88-6B11AD0E1E13}" type="pres">
      <dgm:prSet presAssocID="{27F2DE3D-DF94-4249-9596-D81C5F16B20F}" presName="node" presStyleLbl="node1" presStyleIdx="3" presStyleCnt="5">
        <dgm:presLayoutVars>
          <dgm:bulletEnabled val="1"/>
        </dgm:presLayoutVars>
      </dgm:prSet>
      <dgm:spPr/>
    </dgm:pt>
    <dgm:pt modelId="{1FF7B3C1-C9A9-4E74-BA4A-8EDE826EF4A2}" type="pres">
      <dgm:prSet presAssocID="{1712A614-257A-4AAA-83C6-F19388C265E1}" presName="parTrans" presStyleLbl="bgSibTrans2D1" presStyleIdx="4" presStyleCnt="5"/>
      <dgm:spPr/>
    </dgm:pt>
    <dgm:pt modelId="{F9CBD850-2A44-420E-B851-D480035AA131}" type="pres">
      <dgm:prSet presAssocID="{C6734938-4315-4743-B243-97A31B239E48}" presName="node" presStyleLbl="node1" presStyleIdx="4" presStyleCnt="5">
        <dgm:presLayoutVars>
          <dgm:bulletEnabled val="1"/>
        </dgm:presLayoutVars>
      </dgm:prSet>
      <dgm:spPr/>
    </dgm:pt>
  </dgm:ptLst>
  <dgm:cxnLst>
    <dgm:cxn modelId="{72213F20-E4BB-4D82-B37F-EBBD297CDC92}" type="presOf" srcId="{19AE5760-05DF-4A0E-B557-FFCEB8B1274D}" destId="{424930CB-F125-4BDB-B965-8622710B2DE6}" srcOrd="0" destOrd="0" presId="urn:microsoft.com/office/officeart/2005/8/layout/radial4"/>
    <dgm:cxn modelId="{3DC80822-8100-4C11-AC6A-6333AF969528}" srcId="{19AE5760-05DF-4A0E-B557-FFCEB8B1274D}" destId="{27F2DE3D-DF94-4249-9596-D81C5F16B20F}" srcOrd="3" destOrd="0" parTransId="{7E905147-CF3E-4349-8939-E4D483852B9C}" sibTransId="{FE97A6D4-6D90-40CF-B541-EAB77A8682E7}"/>
    <dgm:cxn modelId="{599AE327-D9FC-4442-9B0F-36A6841C327B}" srcId="{19AE5760-05DF-4A0E-B557-FFCEB8B1274D}" destId="{9F3F154C-731E-49F6-834A-8D3529AF8112}" srcOrd="1" destOrd="0" parTransId="{43261CCE-4A6D-493D-92B5-1F8EEDC43350}" sibTransId="{2002948D-3C96-4C2A-A4FD-50039E90D62F}"/>
    <dgm:cxn modelId="{934BBE28-3CBB-46C2-9B22-89A69180CD19}" type="presOf" srcId="{9F3F154C-731E-49F6-834A-8D3529AF8112}" destId="{E5FBD783-B773-4608-A191-AF060613C120}" srcOrd="0" destOrd="0" presId="urn:microsoft.com/office/officeart/2005/8/layout/radial4"/>
    <dgm:cxn modelId="{C44DD23B-5A0F-467C-B561-3A56EA2C212B}" type="presOf" srcId="{27F2DE3D-DF94-4249-9596-D81C5F16B20F}" destId="{D45334CB-3082-4712-BB88-6B11AD0E1E13}" srcOrd="0" destOrd="0" presId="urn:microsoft.com/office/officeart/2005/8/layout/radial4"/>
    <dgm:cxn modelId="{C675FB52-B954-4069-8E18-2CE461CC88DF}" type="presOf" srcId="{43261CCE-4A6D-493D-92B5-1F8EEDC43350}" destId="{79DB0CD7-5909-401F-B40D-0F68FB9377DF}" srcOrd="0" destOrd="0" presId="urn:microsoft.com/office/officeart/2005/8/layout/radial4"/>
    <dgm:cxn modelId="{98C034A2-4807-457F-8282-79BAE76F2740}" type="presOf" srcId="{F76A49C8-6720-4641-B7C1-AFE5A98380E1}" destId="{45F1298B-F1C8-4948-9398-06A164DBA12B}" srcOrd="0" destOrd="0" presId="urn:microsoft.com/office/officeart/2005/8/layout/radial4"/>
    <dgm:cxn modelId="{FEE91FA3-FEE9-48BC-95E5-D12FFFFF040A}" type="presOf" srcId="{627BA42F-5763-410D-9087-A3315D23CFC0}" destId="{F66A9858-9510-40EF-9D57-0FFC596373E4}" srcOrd="0" destOrd="0" presId="urn:microsoft.com/office/officeart/2005/8/layout/radial4"/>
    <dgm:cxn modelId="{2ACC94A5-B75C-4B20-A22F-592C879188D4}" srcId="{19AE5760-05DF-4A0E-B557-FFCEB8B1274D}" destId="{C6734938-4315-4743-B243-97A31B239E48}" srcOrd="4" destOrd="0" parTransId="{1712A614-257A-4AAA-83C6-F19388C265E1}" sibTransId="{5C59C724-5042-48FD-AC1E-08CBE2215850}"/>
    <dgm:cxn modelId="{71BC73B6-3EB7-488E-A6D9-A631B787B9C2}" type="presOf" srcId="{8802A386-438C-4848-A8DA-A9F54151A477}" destId="{54ADDC2A-3E66-437F-812F-ACE349A4628F}" srcOrd="0" destOrd="0" presId="urn:microsoft.com/office/officeart/2005/8/layout/radial4"/>
    <dgm:cxn modelId="{B62637B8-DBFF-48FB-AC5E-DB3FC9F960AA}" type="presOf" srcId="{3DF2FEFC-454A-4C60-A3EA-56D237881182}" destId="{583AD3A5-842F-4AAB-BD52-5D62F9D22E9D}" srcOrd="0" destOrd="0" presId="urn:microsoft.com/office/officeart/2005/8/layout/radial4"/>
    <dgm:cxn modelId="{6C6485C1-ED89-41CD-95EA-9CE3588795CB}" type="presOf" srcId="{C6734938-4315-4743-B243-97A31B239E48}" destId="{F9CBD850-2A44-420E-B851-D480035AA131}" srcOrd="0" destOrd="0" presId="urn:microsoft.com/office/officeart/2005/8/layout/radial4"/>
    <dgm:cxn modelId="{F25978D3-237D-4395-8CD5-042803BB7D79}" srcId="{F76A49C8-6720-4641-B7C1-AFE5A98380E1}" destId="{19AE5760-05DF-4A0E-B557-FFCEB8B1274D}" srcOrd="0" destOrd="0" parTransId="{8D517026-8551-4163-A4AF-4AA25CF43AEC}" sibTransId="{B3963DFE-5153-41A2-8AE5-4D6FF24FA020}"/>
    <dgm:cxn modelId="{B52F14D7-9FBC-447B-850F-66ABEE2F4CD8}" srcId="{19AE5760-05DF-4A0E-B557-FFCEB8B1274D}" destId="{8802A386-438C-4848-A8DA-A9F54151A477}" srcOrd="2" destOrd="0" parTransId="{627BA42F-5763-410D-9087-A3315D23CFC0}" sibTransId="{6CE1A3C6-572F-42FC-9240-C5E471E09C45}"/>
    <dgm:cxn modelId="{3154AEE4-05BB-4DDF-9CEC-0B3ADD33204D}" type="presOf" srcId="{1712A614-257A-4AAA-83C6-F19388C265E1}" destId="{1FF7B3C1-C9A9-4E74-BA4A-8EDE826EF4A2}" srcOrd="0" destOrd="0" presId="urn:microsoft.com/office/officeart/2005/8/layout/radial4"/>
    <dgm:cxn modelId="{DD2F93E8-D89E-46EC-A6F5-725AC5E11CEF}" type="presOf" srcId="{7E905147-CF3E-4349-8939-E4D483852B9C}" destId="{E706624F-A6E4-487A-B4D4-D01A52DBE58F}" srcOrd="0" destOrd="0" presId="urn:microsoft.com/office/officeart/2005/8/layout/radial4"/>
    <dgm:cxn modelId="{5CECE5F5-F875-4549-BFA8-64D057CE4B31}" type="presOf" srcId="{A2AD6929-1776-46B8-97EA-65129B46F61D}" destId="{B0329BB3-8110-40BF-8736-36FADB8D2F01}" srcOrd="0" destOrd="0" presId="urn:microsoft.com/office/officeart/2005/8/layout/radial4"/>
    <dgm:cxn modelId="{2F1AA5F6-5717-4EF7-BFAA-1FA634551796}" srcId="{19AE5760-05DF-4A0E-B557-FFCEB8B1274D}" destId="{3DF2FEFC-454A-4C60-A3EA-56D237881182}" srcOrd="0" destOrd="0" parTransId="{A2AD6929-1776-46B8-97EA-65129B46F61D}" sibTransId="{9F18117E-8FFE-46EC-8D3E-17F220A38294}"/>
    <dgm:cxn modelId="{CF2E783F-5A87-4314-AE5A-06342FD63435}" type="presParOf" srcId="{45F1298B-F1C8-4948-9398-06A164DBA12B}" destId="{424930CB-F125-4BDB-B965-8622710B2DE6}" srcOrd="0" destOrd="0" presId="urn:microsoft.com/office/officeart/2005/8/layout/radial4"/>
    <dgm:cxn modelId="{49F709FB-1B6C-4587-A16C-21FBC21B518C}" type="presParOf" srcId="{45F1298B-F1C8-4948-9398-06A164DBA12B}" destId="{B0329BB3-8110-40BF-8736-36FADB8D2F01}" srcOrd="1" destOrd="0" presId="urn:microsoft.com/office/officeart/2005/8/layout/radial4"/>
    <dgm:cxn modelId="{84CC3710-AEFA-4937-B67D-98A722CE8677}" type="presParOf" srcId="{45F1298B-F1C8-4948-9398-06A164DBA12B}" destId="{583AD3A5-842F-4AAB-BD52-5D62F9D22E9D}" srcOrd="2" destOrd="0" presId="urn:microsoft.com/office/officeart/2005/8/layout/radial4"/>
    <dgm:cxn modelId="{8D26527A-F2ED-46DD-B2D1-A562F75E54D2}" type="presParOf" srcId="{45F1298B-F1C8-4948-9398-06A164DBA12B}" destId="{79DB0CD7-5909-401F-B40D-0F68FB9377DF}" srcOrd="3" destOrd="0" presId="urn:microsoft.com/office/officeart/2005/8/layout/radial4"/>
    <dgm:cxn modelId="{FFE42F5B-6090-4CBB-82E5-8817E4AB938F}" type="presParOf" srcId="{45F1298B-F1C8-4948-9398-06A164DBA12B}" destId="{E5FBD783-B773-4608-A191-AF060613C120}" srcOrd="4" destOrd="0" presId="urn:microsoft.com/office/officeart/2005/8/layout/radial4"/>
    <dgm:cxn modelId="{6F6947E2-84A2-43AD-BC39-75595DAF8966}" type="presParOf" srcId="{45F1298B-F1C8-4948-9398-06A164DBA12B}" destId="{F66A9858-9510-40EF-9D57-0FFC596373E4}" srcOrd="5" destOrd="0" presId="urn:microsoft.com/office/officeart/2005/8/layout/radial4"/>
    <dgm:cxn modelId="{30655AD0-D960-4141-8F74-2E6BC74BE1CE}" type="presParOf" srcId="{45F1298B-F1C8-4948-9398-06A164DBA12B}" destId="{54ADDC2A-3E66-437F-812F-ACE349A4628F}" srcOrd="6" destOrd="0" presId="urn:microsoft.com/office/officeart/2005/8/layout/radial4"/>
    <dgm:cxn modelId="{BCE62FC9-33A4-462E-B166-25DF98FB1B6A}" type="presParOf" srcId="{45F1298B-F1C8-4948-9398-06A164DBA12B}" destId="{E706624F-A6E4-487A-B4D4-D01A52DBE58F}" srcOrd="7" destOrd="0" presId="urn:microsoft.com/office/officeart/2005/8/layout/radial4"/>
    <dgm:cxn modelId="{FC36A6AE-67F7-4B96-BC80-3900B68B4F7E}" type="presParOf" srcId="{45F1298B-F1C8-4948-9398-06A164DBA12B}" destId="{D45334CB-3082-4712-BB88-6B11AD0E1E13}" srcOrd="8" destOrd="0" presId="urn:microsoft.com/office/officeart/2005/8/layout/radial4"/>
    <dgm:cxn modelId="{3A7D0265-F9A3-4142-A0F2-FCD136F1BCB1}" type="presParOf" srcId="{45F1298B-F1C8-4948-9398-06A164DBA12B}" destId="{1FF7B3C1-C9A9-4E74-BA4A-8EDE826EF4A2}" srcOrd="9" destOrd="0" presId="urn:microsoft.com/office/officeart/2005/8/layout/radial4"/>
    <dgm:cxn modelId="{93E3DDF0-711B-4C19-9FCD-2B24479ABD12}" type="presParOf" srcId="{45F1298B-F1C8-4948-9398-06A164DBA12B}" destId="{F9CBD850-2A44-420E-B851-D480035AA131}" srcOrd="10"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4930CB-F125-4BDB-B965-8622710B2DE6}">
      <dsp:nvSpPr>
        <dsp:cNvPr id="0" name=""/>
        <dsp:cNvSpPr/>
      </dsp:nvSpPr>
      <dsp:spPr>
        <a:xfrm>
          <a:off x="2945470" y="2453887"/>
          <a:ext cx="1819576" cy="1819576"/>
        </a:xfrm>
        <a:prstGeom prst="ellipse">
          <a:avLst/>
        </a:prstGeom>
        <a:gradFill rotWithShape="0">
          <a:gsLst>
            <a:gs pos="0">
              <a:schemeClr val="dk2">
                <a:hueOff val="0"/>
                <a:satOff val="0"/>
                <a:lumOff val="0"/>
                <a:alphaOff val="0"/>
                <a:shade val="85000"/>
              </a:schemeClr>
            </a:gs>
            <a:gs pos="100000">
              <a:schemeClr val="dk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en-US" sz="3900" kern="1200" dirty="0"/>
            <a:t>NEWS</a:t>
          </a:r>
        </a:p>
      </dsp:txBody>
      <dsp:txXfrm>
        <a:off x="3211941" y="2720358"/>
        <a:ext cx="1286634" cy="1286634"/>
      </dsp:txXfrm>
    </dsp:sp>
    <dsp:sp modelId="{B0329BB3-8110-40BF-8736-36FADB8D2F01}">
      <dsp:nvSpPr>
        <dsp:cNvPr id="0" name=""/>
        <dsp:cNvSpPr/>
      </dsp:nvSpPr>
      <dsp:spPr>
        <a:xfrm rot="10800000">
          <a:off x="1184694" y="3104386"/>
          <a:ext cx="1663932" cy="518579"/>
        </a:xfrm>
        <a:prstGeom prst="leftArrow">
          <a:avLst>
            <a:gd name="adj1" fmla="val 60000"/>
            <a:gd name="adj2" fmla="val 50000"/>
          </a:avLst>
        </a:prstGeom>
        <a:solidFill>
          <a:schemeClr val="dk2">
            <a:tint val="60000"/>
            <a:hueOff val="0"/>
            <a:satOff val="0"/>
            <a:lumOff val="0"/>
            <a:alphaOff val="0"/>
          </a:schemeClr>
        </a:solidFill>
        <a:ln>
          <a:noFill/>
        </a:ln>
        <a:effectLst>
          <a:outerShdw blurRad="50800" dist="42924" dir="5400000" rotWithShape="0">
            <a:srgbClr val="000000">
              <a:alpha val="40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83AD3A5-842F-4AAB-BD52-5D62F9D22E9D}">
      <dsp:nvSpPr>
        <dsp:cNvPr id="0" name=""/>
        <dsp:cNvSpPr/>
      </dsp:nvSpPr>
      <dsp:spPr>
        <a:xfrm>
          <a:off x="320395" y="2672237"/>
          <a:ext cx="1728597" cy="1382878"/>
        </a:xfrm>
        <a:prstGeom prst="roundRect">
          <a:avLst>
            <a:gd name="adj" fmla="val 10000"/>
          </a:avLst>
        </a:prstGeom>
        <a:gradFill rotWithShape="0">
          <a:gsLst>
            <a:gs pos="0">
              <a:schemeClr val="dk2">
                <a:hueOff val="0"/>
                <a:satOff val="0"/>
                <a:lumOff val="0"/>
                <a:alphaOff val="0"/>
                <a:shade val="85000"/>
              </a:schemeClr>
            </a:gs>
            <a:gs pos="100000">
              <a:schemeClr val="dk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1435" tIns="51435" rIns="51435" bIns="51435" numCol="1" spcCol="1270" anchor="ctr" anchorCtr="0">
          <a:noAutofit/>
        </a:bodyPr>
        <a:lstStyle/>
        <a:p>
          <a:pPr marL="0" lvl="0" indent="0" algn="ctr" defTabSz="1200150">
            <a:lnSpc>
              <a:spcPct val="90000"/>
            </a:lnSpc>
            <a:spcBef>
              <a:spcPct val="0"/>
            </a:spcBef>
            <a:spcAft>
              <a:spcPct val="35000"/>
            </a:spcAft>
            <a:buNone/>
          </a:pPr>
          <a:r>
            <a:rPr lang="en-US" sz="2700" kern="1200" dirty="0"/>
            <a:t>Timeliness</a:t>
          </a:r>
        </a:p>
      </dsp:txBody>
      <dsp:txXfrm>
        <a:off x="360898" y="2712740"/>
        <a:ext cx="1647591" cy="1301872"/>
      </dsp:txXfrm>
    </dsp:sp>
    <dsp:sp modelId="{79DB0CD7-5909-401F-B40D-0F68FB9377DF}">
      <dsp:nvSpPr>
        <dsp:cNvPr id="0" name=""/>
        <dsp:cNvSpPr/>
      </dsp:nvSpPr>
      <dsp:spPr>
        <a:xfrm rot="13500000">
          <a:off x="1723207" y="1804301"/>
          <a:ext cx="1663932" cy="518579"/>
        </a:xfrm>
        <a:prstGeom prst="leftArrow">
          <a:avLst>
            <a:gd name="adj1" fmla="val 60000"/>
            <a:gd name="adj2" fmla="val 50000"/>
          </a:avLst>
        </a:prstGeom>
        <a:solidFill>
          <a:schemeClr val="dk2">
            <a:tint val="60000"/>
            <a:hueOff val="0"/>
            <a:satOff val="0"/>
            <a:lumOff val="0"/>
            <a:alphaOff val="0"/>
          </a:schemeClr>
        </a:solidFill>
        <a:ln>
          <a:noFill/>
        </a:ln>
        <a:effectLst>
          <a:outerShdw blurRad="50800" dist="42924" dir="5400000" rotWithShape="0">
            <a:srgbClr val="000000">
              <a:alpha val="40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E5FBD783-B773-4608-A191-AF060613C120}">
      <dsp:nvSpPr>
        <dsp:cNvPr id="0" name=""/>
        <dsp:cNvSpPr/>
      </dsp:nvSpPr>
      <dsp:spPr>
        <a:xfrm>
          <a:off x="1102585" y="783863"/>
          <a:ext cx="1728597" cy="1382878"/>
        </a:xfrm>
        <a:prstGeom prst="roundRect">
          <a:avLst>
            <a:gd name="adj" fmla="val 10000"/>
          </a:avLst>
        </a:prstGeom>
        <a:gradFill rotWithShape="0">
          <a:gsLst>
            <a:gs pos="0">
              <a:schemeClr val="dk2">
                <a:hueOff val="0"/>
                <a:satOff val="0"/>
                <a:lumOff val="0"/>
                <a:alphaOff val="0"/>
                <a:shade val="85000"/>
              </a:schemeClr>
            </a:gs>
            <a:gs pos="100000">
              <a:schemeClr val="dk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1435" tIns="51435" rIns="51435" bIns="51435" numCol="1" spcCol="1270" anchor="ctr" anchorCtr="0">
          <a:noAutofit/>
        </a:bodyPr>
        <a:lstStyle/>
        <a:p>
          <a:pPr marL="0" lvl="0" indent="0" algn="ctr" defTabSz="1200150">
            <a:lnSpc>
              <a:spcPct val="90000"/>
            </a:lnSpc>
            <a:spcBef>
              <a:spcPct val="0"/>
            </a:spcBef>
            <a:spcAft>
              <a:spcPct val="35000"/>
            </a:spcAft>
            <a:buNone/>
          </a:pPr>
          <a:r>
            <a:rPr lang="en-US" sz="2700" kern="1200" dirty="0"/>
            <a:t>Proximity</a:t>
          </a:r>
        </a:p>
      </dsp:txBody>
      <dsp:txXfrm>
        <a:off x="1143088" y="824366"/>
        <a:ext cx="1647591" cy="1301872"/>
      </dsp:txXfrm>
    </dsp:sp>
    <dsp:sp modelId="{F66A9858-9510-40EF-9D57-0FFC596373E4}">
      <dsp:nvSpPr>
        <dsp:cNvPr id="0" name=""/>
        <dsp:cNvSpPr/>
      </dsp:nvSpPr>
      <dsp:spPr>
        <a:xfrm rot="16200000">
          <a:off x="3023292" y="1265789"/>
          <a:ext cx="1663932" cy="518579"/>
        </a:xfrm>
        <a:prstGeom prst="leftArrow">
          <a:avLst>
            <a:gd name="adj1" fmla="val 60000"/>
            <a:gd name="adj2" fmla="val 50000"/>
          </a:avLst>
        </a:prstGeom>
        <a:solidFill>
          <a:schemeClr val="dk2">
            <a:tint val="60000"/>
            <a:hueOff val="0"/>
            <a:satOff val="0"/>
            <a:lumOff val="0"/>
            <a:alphaOff val="0"/>
          </a:schemeClr>
        </a:solidFill>
        <a:ln>
          <a:noFill/>
        </a:ln>
        <a:effectLst>
          <a:outerShdw blurRad="50800" dist="42924" dir="5400000" rotWithShape="0">
            <a:srgbClr val="000000">
              <a:alpha val="40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4ADDC2A-3E66-437F-812F-ACE349A4628F}">
      <dsp:nvSpPr>
        <dsp:cNvPr id="0" name=""/>
        <dsp:cNvSpPr/>
      </dsp:nvSpPr>
      <dsp:spPr>
        <a:xfrm>
          <a:off x="2990959" y="1673"/>
          <a:ext cx="1728597" cy="1382878"/>
        </a:xfrm>
        <a:prstGeom prst="roundRect">
          <a:avLst>
            <a:gd name="adj" fmla="val 10000"/>
          </a:avLst>
        </a:prstGeom>
        <a:gradFill rotWithShape="0">
          <a:gsLst>
            <a:gs pos="0">
              <a:schemeClr val="dk2">
                <a:hueOff val="0"/>
                <a:satOff val="0"/>
                <a:lumOff val="0"/>
                <a:alphaOff val="0"/>
                <a:shade val="85000"/>
              </a:schemeClr>
            </a:gs>
            <a:gs pos="100000">
              <a:schemeClr val="dk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1435" tIns="51435" rIns="51435" bIns="51435" numCol="1" spcCol="1270" anchor="ctr" anchorCtr="0">
          <a:noAutofit/>
        </a:bodyPr>
        <a:lstStyle/>
        <a:p>
          <a:pPr marL="0" lvl="0" indent="0" algn="ctr" defTabSz="1200150">
            <a:lnSpc>
              <a:spcPct val="90000"/>
            </a:lnSpc>
            <a:spcBef>
              <a:spcPct val="0"/>
            </a:spcBef>
            <a:spcAft>
              <a:spcPct val="35000"/>
            </a:spcAft>
            <a:buNone/>
          </a:pPr>
          <a:r>
            <a:rPr lang="en-US" sz="2700" kern="1200" dirty="0"/>
            <a:t>Prominence</a:t>
          </a:r>
        </a:p>
      </dsp:txBody>
      <dsp:txXfrm>
        <a:off x="3031462" y="42176"/>
        <a:ext cx="1647591" cy="1301872"/>
      </dsp:txXfrm>
    </dsp:sp>
    <dsp:sp modelId="{E706624F-A6E4-487A-B4D4-D01A52DBE58F}">
      <dsp:nvSpPr>
        <dsp:cNvPr id="0" name=""/>
        <dsp:cNvSpPr/>
      </dsp:nvSpPr>
      <dsp:spPr>
        <a:xfrm rot="18900000">
          <a:off x="4323376" y="1804301"/>
          <a:ext cx="1663932" cy="518579"/>
        </a:xfrm>
        <a:prstGeom prst="leftArrow">
          <a:avLst>
            <a:gd name="adj1" fmla="val 60000"/>
            <a:gd name="adj2" fmla="val 50000"/>
          </a:avLst>
        </a:prstGeom>
        <a:solidFill>
          <a:schemeClr val="dk2">
            <a:tint val="60000"/>
            <a:hueOff val="0"/>
            <a:satOff val="0"/>
            <a:lumOff val="0"/>
            <a:alphaOff val="0"/>
          </a:schemeClr>
        </a:solidFill>
        <a:ln>
          <a:noFill/>
        </a:ln>
        <a:effectLst>
          <a:outerShdw blurRad="50800" dist="42924" dir="5400000" rotWithShape="0">
            <a:srgbClr val="000000">
              <a:alpha val="40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D45334CB-3082-4712-BB88-6B11AD0E1E13}">
      <dsp:nvSpPr>
        <dsp:cNvPr id="0" name=""/>
        <dsp:cNvSpPr/>
      </dsp:nvSpPr>
      <dsp:spPr>
        <a:xfrm>
          <a:off x="4879333" y="783863"/>
          <a:ext cx="1728597" cy="1382878"/>
        </a:xfrm>
        <a:prstGeom prst="roundRect">
          <a:avLst>
            <a:gd name="adj" fmla="val 10000"/>
          </a:avLst>
        </a:prstGeom>
        <a:gradFill rotWithShape="0">
          <a:gsLst>
            <a:gs pos="0">
              <a:schemeClr val="dk2">
                <a:hueOff val="0"/>
                <a:satOff val="0"/>
                <a:lumOff val="0"/>
                <a:alphaOff val="0"/>
                <a:shade val="85000"/>
              </a:schemeClr>
            </a:gs>
            <a:gs pos="100000">
              <a:schemeClr val="dk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1435" tIns="51435" rIns="51435" bIns="51435" numCol="1" spcCol="1270" anchor="ctr" anchorCtr="0">
          <a:noAutofit/>
        </a:bodyPr>
        <a:lstStyle/>
        <a:p>
          <a:pPr marL="0" lvl="0" indent="0" algn="ctr" defTabSz="1200150">
            <a:lnSpc>
              <a:spcPct val="90000"/>
            </a:lnSpc>
            <a:spcBef>
              <a:spcPct val="0"/>
            </a:spcBef>
            <a:spcAft>
              <a:spcPct val="35000"/>
            </a:spcAft>
            <a:buNone/>
          </a:pPr>
          <a:r>
            <a:rPr lang="en-US" sz="2700" kern="1200" dirty="0"/>
            <a:t>Significance</a:t>
          </a:r>
        </a:p>
      </dsp:txBody>
      <dsp:txXfrm>
        <a:off x="4919836" y="824366"/>
        <a:ext cx="1647591" cy="1301872"/>
      </dsp:txXfrm>
    </dsp:sp>
    <dsp:sp modelId="{1FF7B3C1-C9A9-4E74-BA4A-8EDE826EF4A2}">
      <dsp:nvSpPr>
        <dsp:cNvPr id="0" name=""/>
        <dsp:cNvSpPr/>
      </dsp:nvSpPr>
      <dsp:spPr>
        <a:xfrm>
          <a:off x="4861889" y="3104386"/>
          <a:ext cx="1663932" cy="518579"/>
        </a:xfrm>
        <a:prstGeom prst="leftArrow">
          <a:avLst>
            <a:gd name="adj1" fmla="val 60000"/>
            <a:gd name="adj2" fmla="val 50000"/>
          </a:avLst>
        </a:prstGeom>
        <a:solidFill>
          <a:schemeClr val="dk2">
            <a:tint val="60000"/>
            <a:hueOff val="0"/>
            <a:satOff val="0"/>
            <a:lumOff val="0"/>
            <a:alphaOff val="0"/>
          </a:schemeClr>
        </a:solidFill>
        <a:ln>
          <a:noFill/>
        </a:ln>
        <a:effectLst>
          <a:outerShdw blurRad="50800" dist="42924" dir="5400000" rotWithShape="0">
            <a:srgbClr val="000000">
              <a:alpha val="40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F9CBD850-2A44-420E-B851-D480035AA131}">
      <dsp:nvSpPr>
        <dsp:cNvPr id="0" name=""/>
        <dsp:cNvSpPr/>
      </dsp:nvSpPr>
      <dsp:spPr>
        <a:xfrm>
          <a:off x="5661523" y="2672237"/>
          <a:ext cx="1728597" cy="1382878"/>
        </a:xfrm>
        <a:prstGeom prst="roundRect">
          <a:avLst>
            <a:gd name="adj" fmla="val 10000"/>
          </a:avLst>
        </a:prstGeom>
        <a:gradFill rotWithShape="0">
          <a:gsLst>
            <a:gs pos="0">
              <a:schemeClr val="dk2">
                <a:hueOff val="0"/>
                <a:satOff val="0"/>
                <a:lumOff val="0"/>
                <a:alphaOff val="0"/>
                <a:shade val="85000"/>
              </a:schemeClr>
            </a:gs>
            <a:gs pos="100000">
              <a:schemeClr val="dk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1435" tIns="51435" rIns="51435" bIns="51435" numCol="1" spcCol="1270" anchor="ctr" anchorCtr="0">
          <a:noAutofit/>
        </a:bodyPr>
        <a:lstStyle/>
        <a:p>
          <a:pPr marL="0" lvl="0" indent="0" algn="ctr" defTabSz="1200150">
            <a:lnSpc>
              <a:spcPct val="90000"/>
            </a:lnSpc>
            <a:spcBef>
              <a:spcPct val="0"/>
            </a:spcBef>
            <a:spcAft>
              <a:spcPct val="35000"/>
            </a:spcAft>
            <a:buNone/>
          </a:pPr>
          <a:r>
            <a:rPr lang="en-US" sz="2700" kern="1200" dirty="0"/>
            <a:t>Oddity</a:t>
          </a:r>
        </a:p>
      </dsp:txBody>
      <dsp:txXfrm>
        <a:off x="5702026" y="2712740"/>
        <a:ext cx="1647591" cy="1301872"/>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69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693"/>
          </a:xfrm>
          <a:prstGeom prst="rect">
            <a:avLst/>
          </a:prstGeom>
        </p:spPr>
        <p:txBody>
          <a:bodyPr vert="horz" lIns="91440" tIns="45720" rIns="91440" bIns="45720" rtlCol="0"/>
          <a:lstStyle>
            <a:lvl1pPr algn="r">
              <a:defRPr sz="1200"/>
            </a:lvl1pPr>
          </a:lstStyle>
          <a:p>
            <a:fld id="{A1D1BB3F-ECA5-4261-879B-B30A051D34C1}" type="datetimeFigureOut">
              <a:rPr lang="en-US" smtClean="0"/>
              <a:pPr/>
              <a:t>3/22/2026</a:t>
            </a:fld>
            <a:endParaRPr lang="en-US"/>
          </a:p>
        </p:txBody>
      </p:sp>
      <p:sp>
        <p:nvSpPr>
          <p:cNvPr id="4" name="Footer Placeholder 3"/>
          <p:cNvSpPr>
            <a:spLocks noGrp="1"/>
          </p:cNvSpPr>
          <p:nvPr>
            <p:ph type="ftr" sz="quarter" idx="2"/>
          </p:nvPr>
        </p:nvSpPr>
        <p:spPr>
          <a:xfrm>
            <a:off x="0" y="8846553"/>
            <a:ext cx="2971800" cy="46569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46553"/>
            <a:ext cx="2971800" cy="465693"/>
          </a:xfrm>
          <a:prstGeom prst="rect">
            <a:avLst/>
          </a:prstGeom>
        </p:spPr>
        <p:txBody>
          <a:bodyPr vert="horz" lIns="91440" tIns="45720" rIns="91440" bIns="45720" rtlCol="0" anchor="b"/>
          <a:lstStyle>
            <a:lvl1pPr algn="r">
              <a:defRPr sz="1200"/>
            </a:lvl1pPr>
          </a:lstStyle>
          <a:p>
            <a:fld id="{5904A3F9-8E3F-4E9B-90CB-812E26B383F9}" type="slidenum">
              <a:rPr lang="en-US" smtClean="0"/>
              <a:pPr/>
              <a:t>‹#›</a:t>
            </a:fld>
            <a:endParaRPr lang="en-US"/>
          </a:p>
        </p:txBody>
      </p:sp>
    </p:spTree>
    <p:extLst>
      <p:ext uri="{BB962C8B-B14F-4D97-AF65-F5344CB8AC3E}">
        <p14:creationId xmlns:p14="http://schemas.microsoft.com/office/powerpoint/2010/main" val="6535842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65138"/>
          </a:xfrm>
          <a:prstGeom prst="rect">
            <a:avLst/>
          </a:prstGeom>
        </p:spPr>
        <p:txBody>
          <a:bodyPr vert="horz" lIns="91440" tIns="45720" rIns="91440" bIns="45720" rtlCol="0"/>
          <a:lstStyle>
            <a:lvl1pPr algn="r">
              <a:defRPr sz="1200"/>
            </a:lvl1pPr>
          </a:lstStyle>
          <a:p>
            <a:fld id="{49B8AE9B-2C4C-470E-8C78-8AE3785A7DD4}" type="datetimeFigureOut">
              <a:rPr lang="en-US" smtClean="0"/>
              <a:pPr/>
              <a:t>3/22/2026</a:t>
            </a:fld>
            <a:endParaRPr lang="en-PH"/>
          </a:p>
        </p:txBody>
      </p:sp>
      <p:sp>
        <p:nvSpPr>
          <p:cNvPr id="4" name="Slide Image Placeholder 3"/>
          <p:cNvSpPr>
            <a:spLocks noGrp="1" noRot="1" noChangeAspect="1"/>
          </p:cNvSpPr>
          <p:nvPr>
            <p:ph type="sldImg" idx="2"/>
          </p:nvPr>
        </p:nvSpPr>
        <p:spPr>
          <a:xfrm>
            <a:off x="1101725" y="698500"/>
            <a:ext cx="4654550" cy="34925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24363"/>
            <a:ext cx="5486400" cy="4191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847138"/>
            <a:ext cx="2971800" cy="46513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847138"/>
            <a:ext cx="2971800" cy="465137"/>
          </a:xfrm>
          <a:prstGeom prst="rect">
            <a:avLst/>
          </a:prstGeom>
        </p:spPr>
        <p:txBody>
          <a:bodyPr vert="horz" lIns="91440" tIns="45720" rIns="91440" bIns="45720" rtlCol="0" anchor="b"/>
          <a:lstStyle>
            <a:lvl1pPr algn="r">
              <a:defRPr sz="1200"/>
            </a:lvl1pPr>
          </a:lstStyle>
          <a:p>
            <a:fld id="{A07DDC3E-D48A-49E9-8726-986976832A4A}" type="slidenum">
              <a:rPr lang="en-PH" smtClean="0"/>
              <a:pPr/>
              <a:t>‹#›</a:t>
            </a:fld>
            <a:endParaRPr lang="en-PH"/>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86018E66-4B40-4A1E-BE44-E7B4A67E1493}" type="datetimeFigureOut">
              <a:rPr lang="en-US" smtClean="0"/>
              <a:pPr/>
              <a:t>3/22/2026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A9C051-AFDD-486F-8481-FAC0DA63B79F}" type="slidenum">
              <a:rPr lang="en-US" smtClean="0"/>
              <a:pPr/>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86018E66-4B40-4A1E-BE44-E7B4A67E1493}" type="datetimeFigureOut">
              <a:rPr lang="en-US" smtClean="0"/>
              <a:pPr/>
              <a:t>3/22/2026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A9C051-AFDD-486F-8481-FAC0DA63B79F}" type="slidenum">
              <a:rPr lang="en-US" smtClean="0"/>
              <a:pPr/>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018E66-4B40-4A1E-BE44-E7B4A67E1493}" type="datetimeFigureOut">
              <a:rPr lang="en-US" smtClean="0"/>
              <a:pPr/>
              <a:t>3/22/2026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A9C051-AFDD-486F-8481-FAC0DA63B79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86018E66-4B40-4A1E-BE44-E7B4A67E1493}" type="datetimeFigureOut">
              <a:rPr lang="en-US" smtClean="0"/>
              <a:pPr/>
              <a:t>3/22/2026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A9C051-AFDD-486F-8481-FAC0DA63B79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86018E66-4B40-4A1E-BE44-E7B4A67E1493}" type="datetimeFigureOut">
              <a:rPr lang="en-US" smtClean="0"/>
              <a:pPr/>
              <a:t>3/22/2026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A9C051-AFDD-486F-8481-FAC0DA63B79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6018E66-4B40-4A1E-BE44-E7B4A67E1493}" type="datetimeFigureOut">
              <a:rPr lang="en-US" smtClean="0"/>
              <a:pPr/>
              <a:t>3/22/2026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A9C051-AFDD-486F-8481-FAC0DA63B79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018E66-4B40-4A1E-BE44-E7B4A67E1493}" type="datetimeFigureOut">
              <a:rPr lang="en-US" smtClean="0"/>
              <a:pPr/>
              <a:t>3/22/2026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A9C051-AFDD-486F-8481-FAC0DA63B79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018E66-4B40-4A1E-BE44-E7B4A67E1493}" type="datetimeFigureOut">
              <a:rPr lang="en-US" smtClean="0"/>
              <a:pPr/>
              <a:t>3/22/2026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A9C051-AFDD-486F-8481-FAC0DA63B79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018E66-4B40-4A1E-BE44-E7B4A67E1493}" type="datetimeFigureOut">
              <a:rPr lang="en-US" smtClean="0"/>
              <a:pPr/>
              <a:t>3/22/2026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A9C051-AFDD-486F-8481-FAC0DA63B79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018E66-4B40-4A1E-BE44-E7B4A67E1493}" type="datetimeFigureOut">
              <a:rPr lang="en-US" smtClean="0"/>
              <a:pPr/>
              <a:t>3/22/2026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A9C051-AFDD-486F-8481-FAC0DA63B79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018E66-4B40-4A1E-BE44-E7B4A67E1493}" type="datetimeFigureOut">
              <a:rPr lang="en-US" smtClean="0"/>
              <a:pPr/>
              <a:t>3/22/2026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A9C051-AFDD-486F-8481-FAC0DA63B79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86018E66-4B40-4A1E-BE44-E7B4A67E1493}" type="datetimeFigureOut">
              <a:rPr lang="en-US" smtClean="0"/>
              <a:pPr/>
              <a:t>3/22/2026</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02A9C051-AFDD-486F-8481-FAC0DA63B79F}"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28600" y="2057400"/>
            <a:ext cx="7924800" cy="2667000"/>
          </a:xfrm>
        </p:spPr>
        <p:txBody>
          <a:bodyPr>
            <a:normAutofit/>
          </a:bodyPr>
          <a:lstStyle/>
          <a:p>
            <a:pPr marL="0" indent="0" algn="ctr">
              <a:buNone/>
            </a:pPr>
            <a:r>
              <a:rPr lang="en-US" sz="4000" dirty="0">
                <a:solidFill>
                  <a:srgbClr val="FFC000"/>
                </a:solidFill>
              </a:rPr>
              <a:t>WRITING A NEWS</a:t>
            </a:r>
          </a:p>
          <a:p>
            <a:pPr marL="0" indent="0" algn="ctr">
              <a:buNone/>
            </a:pPr>
            <a:r>
              <a:rPr lang="en-US" sz="4000" dirty="0">
                <a:solidFill>
                  <a:srgbClr val="FFC000"/>
                </a:solidFill>
              </a:rPr>
              <a:t>A Quick Primer</a:t>
            </a:r>
          </a:p>
        </p:txBody>
      </p:sp>
    </p:spTree>
    <p:extLst>
      <p:ext uri="{BB962C8B-B14F-4D97-AF65-F5344CB8AC3E}">
        <p14:creationId xmlns:p14="http://schemas.microsoft.com/office/powerpoint/2010/main" val="3898478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228600"/>
            <a:ext cx="83820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latin typeface="Calisto MT" pitchFamily="18" charset="0"/>
              </a:rPr>
              <a:t>News Defined</a:t>
            </a:r>
          </a:p>
        </p:txBody>
      </p:sp>
      <p:sp>
        <p:nvSpPr>
          <p:cNvPr id="6" name="TextBox 5"/>
          <p:cNvSpPr txBox="1"/>
          <p:nvPr/>
        </p:nvSpPr>
        <p:spPr>
          <a:xfrm>
            <a:off x="304800" y="1676400"/>
            <a:ext cx="8382000" cy="3539430"/>
          </a:xfrm>
          <a:prstGeom prst="rect">
            <a:avLst/>
          </a:prstGeom>
          <a:noFill/>
        </p:spPr>
        <p:txBody>
          <a:bodyPr wrap="square" rtlCol="0">
            <a:spAutoFit/>
          </a:bodyPr>
          <a:lstStyle/>
          <a:p>
            <a:pPr marL="285750" indent="-285750">
              <a:buFont typeface="Arial" pitchFamily="34" charset="0"/>
              <a:buChar char="•"/>
            </a:pPr>
            <a:r>
              <a:rPr lang="en-US" sz="3200" b="1" dirty="0">
                <a:effectLst>
                  <a:outerShdw blurRad="38100" dist="38100" dir="2700000" algn="tl">
                    <a:srgbClr val="000000">
                      <a:alpha val="43137"/>
                    </a:srgbClr>
                  </a:outerShdw>
                </a:effectLst>
                <a:latin typeface="+mj-lt"/>
              </a:rPr>
              <a:t>Normally, a news story deals with a person, place or thing (</a:t>
            </a:r>
            <a:r>
              <a:rPr lang="en-US" sz="3200" b="1" dirty="0" err="1">
                <a:effectLst>
                  <a:outerShdw blurRad="38100" dist="38100" dir="2700000" algn="tl">
                    <a:srgbClr val="000000">
                      <a:alpha val="43137"/>
                    </a:srgbClr>
                  </a:outerShdw>
                </a:effectLst>
                <a:latin typeface="+mj-lt"/>
              </a:rPr>
              <a:t>Malinao</a:t>
            </a:r>
            <a:r>
              <a:rPr lang="en-US" sz="3200" b="1" dirty="0">
                <a:effectLst>
                  <a:outerShdw blurRad="38100" dist="38100" dir="2700000" algn="tl">
                    <a:srgbClr val="000000">
                      <a:alpha val="43137"/>
                    </a:srgbClr>
                  </a:outerShdw>
                </a:effectLst>
                <a:latin typeface="+mj-lt"/>
              </a:rPr>
              <a:t>, 2004).</a:t>
            </a:r>
          </a:p>
          <a:p>
            <a:pPr marL="285750" indent="-285750">
              <a:buFont typeface="Arial" pitchFamily="34" charset="0"/>
              <a:buChar char="•"/>
            </a:pPr>
            <a:endParaRPr lang="en-US" sz="3200" b="1" dirty="0">
              <a:effectLst>
                <a:outerShdw blurRad="38100" dist="38100" dir="2700000" algn="tl">
                  <a:srgbClr val="000000">
                    <a:alpha val="43137"/>
                  </a:srgbClr>
                </a:outerShdw>
              </a:effectLst>
              <a:latin typeface="+mj-lt"/>
            </a:endParaRPr>
          </a:p>
          <a:p>
            <a:pPr marL="285750" indent="-285750">
              <a:buFont typeface="Arial" pitchFamily="34" charset="0"/>
              <a:buChar char="•"/>
            </a:pPr>
            <a:r>
              <a:rPr lang="en-US" sz="3200" b="1" dirty="0">
                <a:effectLst>
                  <a:outerShdw blurRad="38100" dist="38100" dir="2700000" algn="tl">
                    <a:srgbClr val="000000">
                      <a:alpha val="43137"/>
                    </a:srgbClr>
                  </a:outerShdw>
                </a:effectLst>
                <a:latin typeface="+mj-lt"/>
              </a:rPr>
              <a:t>Any event, idea or opinion that is timely, that interests and affects a large number of persons in the community, and that is capable of being understood by them (Spencer)</a:t>
            </a:r>
          </a:p>
        </p:txBody>
      </p:sp>
    </p:spTree>
    <p:extLst>
      <p:ext uri="{BB962C8B-B14F-4D97-AF65-F5344CB8AC3E}">
        <p14:creationId xmlns:p14="http://schemas.microsoft.com/office/powerpoint/2010/main" val="2383677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additive="base">
                                        <p:cTn id="12"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 calcmode="lin" valueType="num">
                                      <p:cBhvr additive="base">
                                        <p:cTn id="18"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p:cNvGraphicFramePr>
            <a:graphicFrameLocks noGrp="1"/>
          </p:cNvGraphicFramePr>
          <p:nvPr>
            <p:ph sz="quarter" idx="13"/>
            <p:extLst>
              <p:ext uri="{D42A27DB-BD31-4B8C-83A1-F6EECF244321}">
                <p14:modId xmlns:p14="http://schemas.microsoft.com/office/powerpoint/2010/main" val="1433350102"/>
              </p:ext>
            </p:extLst>
          </p:nvPr>
        </p:nvGraphicFramePr>
        <p:xfrm>
          <a:off x="549246" y="1600200"/>
          <a:ext cx="7710517" cy="4275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228600" y="228600"/>
            <a:ext cx="83820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latin typeface="Calisto MT" pitchFamily="18" charset="0"/>
              </a:rPr>
              <a:t>Attributes of NEWS</a:t>
            </a:r>
          </a:p>
        </p:txBody>
      </p:sp>
    </p:spTree>
    <p:extLst>
      <p:ext uri="{BB962C8B-B14F-4D97-AF65-F5344CB8AC3E}">
        <p14:creationId xmlns:p14="http://schemas.microsoft.com/office/powerpoint/2010/main" val="3061206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grpId="0" nodeType="clickEffect">
                                  <p:stCondLst>
                                    <p:cond delay="0"/>
                                  </p:stCondLst>
                                  <p:childTnLst>
                                    <p:set>
                                      <p:cBhvr>
                                        <p:cTn id="11" dur="1" fill="hold">
                                          <p:stCondLst>
                                            <p:cond delay="0"/>
                                          </p:stCondLst>
                                        </p:cTn>
                                        <p:tgtEl>
                                          <p:spTgt spid="4">
                                            <p:graphicEl>
                                              <a:dgm id="{424930CB-F125-4BDB-B965-8622710B2DE6}"/>
                                            </p:graphicEl>
                                          </p:spTgt>
                                        </p:tgtEl>
                                        <p:attrNameLst>
                                          <p:attrName>style.visibility</p:attrName>
                                        </p:attrNameLst>
                                      </p:cBhvr>
                                      <p:to>
                                        <p:strVal val="visible"/>
                                      </p:to>
                                    </p:set>
                                    <p:anim calcmode="lin" valueType="num">
                                      <p:cBhvr>
                                        <p:cTn id="12" dur="500" fill="hold"/>
                                        <p:tgtEl>
                                          <p:spTgt spid="4">
                                            <p:graphicEl>
                                              <a:dgm id="{424930CB-F125-4BDB-B965-8622710B2DE6}"/>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424930CB-F125-4BDB-B965-8622710B2DE6}"/>
                                            </p:graphicEl>
                                          </p:spTgt>
                                        </p:tgtEl>
                                        <p:attrNameLst>
                                          <p:attrName>ppt_h</p:attrName>
                                        </p:attrNameLst>
                                      </p:cBhvr>
                                      <p:tavLst>
                                        <p:tav tm="0">
                                          <p:val>
                                            <p:fltVal val="0"/>
                                          </p:val>
                                        </p:tav>
                                        <p:tav tm="100000">
                                          <p:val>
                                            <p:strVal val="#ppt_h"/>
                                          </p:val>
                                        </p:tav>
                                      </p:tavLst>
                                    </p:anim>
                                    <p:anim calcmode="lin" valueType="num">
                                      <p:cBhvr>
                                        <p:cTn id="14" dur="500" fill="hold"/>
                                        <p:tgtEl>
                                          <p:spTgt spid="4">
                                            <p:graphicEl>
                                              <a:dgm id="{424930CB-F125-4BDB-B965-8622710B2DE6}"/>
                                            </p:graphicEl>
                                          </p:spTgt>
                                        </p:tgtEl>
                                        <p:attrNameLst>
                                          <p:attrName>style.rotation</p:attrName>
                                        </p:attrNameLst>
                                      </p:cBhvr>
                                      <p:tavLst>
                                        <p:tav tm="0">
                                          <p:val>
                                            <p:fltVal val="360"/>
                                          </p:val>
                                        </p:tav>
                                        <p:tav tm="100000">
                                          <p:val>
                                            <p:fltVal val="0"/>
                                          </p:val>
                                        </p:tav>
                                      </p:tavLst>
                                    </p:anim>
                                    <p:animEffect transition="in" filter="fade">
                                      <p:cBhvr>
                                        <p:cTn id="15" dur="500"/>
                                        <p:tgtEl>
                                          <p:spTgt spid="4">
                                            <p:graphicEl>
                                              <a:dgm id="{424930CB-F125-4BDB-B965-8622710B2DE6}"/>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49" presetClass="entr" presetSubtype="0" decel="100000" fill="hold" grpId="0" nodeType="clickEffect">
                                  <p:stCondLst>
                                    <p:cond delay="0"/>
                                  </p:stCondLst>
                                  <p:childTnLst>
                                    <p:set>
                                      <p:cBhvr>
                                        <p:cTn id="19" dur="1" fill="hold">
                                          <p:stCondLst>
                                            <p:cond delay="0"/>
                                          </p:stCondLst>
                                        </p:cTn>
                                        <p:tgtEl>
                                          <p:spTgt spid="4">
                                            <p:graphicEl>
                                              <a:dgm id="{B0329BB3-8110-40BF-8736-36FADB8D2F01}"/>
                                            </p:graphicEl>
                                          </p:spTgt>
                                        </p:tgtEl>
                                        <p:attrNameLst>
                                          <p:attrName>style.visibility</p:attrName>
                                        </p:attrNameLst>
                                      </p:cBhvr>
                                      <p:to>
                                        <p:strVal val="visible"/>
                                      </p:to>
                                    </p:set>
                                    <p:anim calcmode="lin" valueType="num">
                                      <p:cBhvr>
                                        <p:cTn id="20" dur="500" fill="hold"/>
                                        <p:tgtEl>
                                          <p:spTgt spid="4">
                                            <p:graphicEl>
                                              <a:dgm id="{B0329BB3-8110-40BF-8736-36FADB8D2F01}"/>
                                            </p:graphicEl>
                                          </p:spTgt>
                                        </p:tgtEl>
                                        <p:attrNameLst>
                                          <p:attrName>ppt_w</p:attrName>
                                        </p:attrNameLst>
                                      </p:cBhvr>
                                      <p:tavLst>
                                        <p:tav tm="0">
                                          <p:val>
                                            <p:fltVal val="0"/>
                                          </p:val>
                                        </p:tav>
                                        <p:tav tm="100000">
                                          <p:val>
                                            <p:strVal val="#ppt_w"/>
                                          </p:val>
                                        </p:tav>
                                      </p:tavLst>
                                    </p:anim>
                                    <p:anim calcmode="lin" valueType="num">
                                      <p:cBhvr>
                                        <p:cTn id="21" dur="500" fill="hold"/>
                                        <p:tgtEl>
                                          <p:spTgt spid="4">
                                            <p:graphicEl>
                                              <a:dgm id="{B0329BB3-8110-40BF-8736-36FADB8D2F01}"/>
                                            </p:graphicEl>
                                          </p:spTgt>
                                        </p:tgtEl>
                                        <p:attrNameLst>
                                          <p:attrName>ppt_h</p:attrName>
                                        </p:attrNameLst>
                                      </p:cBhvr>
                                      <p:tavLst>
                                        <p:tav tm="0">
                                          <p:val>
                                            <p:fltVal val="0"/>
                                          </p:val>
                                        </p:tav>
                                        <p:tav tm="100000">
                                          <p:val>
                                            <p:strVal val="#ppt_h"/>
                                          </p:val>
                                        </p:tav>
                                      </p:tavLst>
                                    </p:anim>
                                    <p:anim calcmode="lin" valueType="num">
                                      <p:cBhvr>
                                        <p:cTn id="22" dur="500" fill="hold"/>
                                        <p:tgtEl>
                                          <p:spTgt spid="4">
                                            <p:graphicEl>
                                              <a:dgm id="{B0329BB3-8110-40BF-8736-36FADB8D2F01}"/>
                                            </p:graphicEl>
                                          </p:spTgt>
                                        </p:tgtEl>
                                        <p:attrNameLst>
                                          <p:attrName>style.rotation</p:attrName>
                                        </p:attrNameLst>
                                      </p:cBhvr>
                                      <p:tavLst>
                                        <p:tav tm="0">
                                          <p:val>
                                            <p:fltVal val="360"/>
                                          </p:val>
                                        </p:tav>
                                        <p:tav tm="100000">
                                          <p:val>
                                            <p:fltVal val="0"/>
                                          </p:val>
                                        </p:tav>
                                      </p:tavLst>
                                    </p:anim>
                                    <p:animEffect transition="in" filter="fade">
                                      <p:cBhvr>
                                        <p:cTn id="23" dur="500"/>
                                        <p:tgtEl>
                                          <p:spTgt spid="4">
                                            <p:graphicEl>
                                              <a:dgm id="{B0329BB3-8110-40BF-8736-36FADB8D2F01}"/>
                                            </p:graphicEl>
                                          </p:spTgt>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4">
                                            <p:graphicEl>
                                              <a:dgm id="{583AD3A5-842F-4AAB-BD52-5D62F9D22E9D}"/>
                                            </p:graphicEl>
                                          </p:spTgt>
                                        </p:tgtEl>
                                        <p:attrNameLst>
                                          <p:attrName>style.visibility</p:attrName>
                                        </p:attrNameLst>
                                      </p:cBhvr>
                                      <p:to>
                                        <p:strVal val="visible"/>
                                      </p:to>
                                    </p:set>
                                    <p:anim calcmode="lin" valueType="num">
                                      <p:cBhvr>
                                        <p:cTn id="26" dur="500" fill="hold"/>
                                        <p:tgtEl>
                                          <p:spTgt spid="4">
                                            <p:graphicEl>
                                              <a:dgm id="{583AD3A5-842F-4AAB-BD52-5D62F9D22E9D}"/>
                                            </p:graphicEl>
                                          </p:spTgt>
                                        </p:tgtEl>
                                        <p:attrNameLst>
                                          <p:attrName>ppt_w</p:attrName>
                                        </p:attrNameLst>
                                      </p:cBhvr>
                                      <p:tavLst>
                                        <p:tav tm="0">
                                          <p:val>
                                            <p:fltVal val="0"/>
                                          </p:val>
                                        </p:tav>
                                        <p:tav tm="100000">
                                          <p:val>
                                            <p:strVal val="#ppt_w"/>
                                          </p:val>
                                        </p:tav>
                                      </p:tavLst>
                                    </p:anim>
                                    <p:anim calcmode="lin" valueType="num">
                                      <p:cBhvr>
                                        <p:cTn id="27" dur="500" fill="hold"/>
                                        <p:tgtEl>
                                          <p:spTgt spid="4">
                                            <p:graphicEl>
                                              <a:dgm id="{583AD3A5-842F-4AAB-BD52-5D62F9D22E9D}"/>
                                            </p:graphicEl>
                                          </p:spTgt>
                                        </p:tgtEl>
                                        <p:attrNameLst>
                                          <p:attrName>ppt_h</p:attrName>
                                        </p:attrNameLst>
                                      </p:cBhvr>
                                      <p:tavLst>
                                        <p:tav tm="0">
                                          <p:val>
                                            <p:fltVal val="0"/>
                                          </p:val>
                                        </p:tav>
                                        <p:tav tm="100000">
                                          <p:val>
                                            <p:strVal val="#ppt_h"/>
                                          </p:val>
                                        </p:tav>
                                      </p:tavLst>
                                    </p:anim>
                                    <p:anim calcmode="lin" valueType="num">
                                      <p:cBhvr>
                                        <p:cTn id="28" dur="500" fill="hold"/>
                                        <p:tgtEl>
                                          <p:spTgt spid="4">
                                            <p:graphicEl>
                                              <a:dgm id="{583AD3A5-842F-4AAB-BD52-5D62F9D22E9D}"/>
                                            </p:graphicEl>
                                          </p:spTgt>
                                        </p:tgtEl>
                                        <p:attrNameLst>
                                          <p:attrName>style.rotation</p:attrName>
                                        </p:attrNameLst>
                                      </p:cBhvr>
                                      <p:tavLst>
                                        <p:tav tm="0">
                                          <p:val>
                                            <p:fltVal val="360"/>
                                          </p:val>
                                        </p:tav>
                                        <p:tav tm="100000">
                                          <p:val>
                                            <p:fltVal val="0"/>
                                          </p:val>
                                        </p:tav>
                                      </p:tavLst>
                                    </p:anim>
                                    <p:animEffect transition="in" filter="fade">
                                      <p:cBhvr>
                                        <p:cTn id="29" dur="500"/>
                                        <p:tgtEl>
                                          <p:spTgt spid="4">
                                            <p:graphicEl>
                                              <a:dgm id="{583AD3A5-842F-4AAB-BD52-5D62F9D22E9D}"/>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49" presetClass="entr" presetSubtype="0" decel="100000" fill="hold" grpId="0" nodeType="clickEffect">
                                  <p:stCondLst>
                                    <p:cond delay="0"/>
                                  </p:stCondLst>
                                  <p:childTnLst>
                                    <p:set>
                                      <p:cBhvr>
                                        <p:cTn id="33" dur="1" fill="hold">
                                          <p:stCondLst>
                                            <p:cond delay="0"/>
                                          </p:stCondLst>
                                        </p:cTn>
                                        <p:tgtEl>
                                          <p:spTgt spid="4">
                                            <p:graphicEl>
                                              <a:dgm id="{79DB0CD7-5909-401F-B40D-0F68FB9377DF}"/>
                                            </p:graphicEl>
                                          </p:spTgt>
                                        </p:tgtEl>
                                        <p:attrNameLst>
                                          <p:attrName>style.visibility</p:attrName>
                                        </p:attrNameLst>
                                      </p:cBhvr>
                                      <p:to>
                                        <p:strVal val="visible"/>
                                      </p:to>
                                    </p:set>
                                    <p:anim calcmode="lin" valueType="num">
                                      <p:cBhvr>
                                        <p:cTn id="34" dur="500" fill="hold"/>
                                        <p:tgtEl>
                                          <p:spTgt spid="4">
                                            <p:graphicEl>
                                              <a:dgm id="{79DB0CD7-5909-401F-B40D-0F68FB9377DF}"/>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79DB0CD7-5909-401F-B40D-0F68FB9377DF}"/>
                                            </p:graphicEl>
                                          </p:spTgt>
                                        </p:tgtEl>
                                        <p:attrNameLst>
                                          <p:attrName>ppt_h</p:attrName>
                                        </p:attrNameLst>
                                      </p:cBhvr>
                                      <p:tavLst>
                                        <p:tav tm="0">
                                          <p:val>
                                            <p:fltVal val="0"/>
                                          </p:val>
                                        </p:tav>
                                        <p:tav tm="100000">
                                          <p:val>
                                            <p:strVal val="#ppt_h"/>
                                          </p:val>
                                        </p:tav>
                                      </p:tavLst>
                                    </p:anim>
                                    <p:anim calcmode="lin" valueType="num">
                                      <p:cBhvr>
                                        <p:cTn id="36" dur="500" fill="hold"/>
                                        <p:tgtEl>
                                          <p:spTgt spid="4">
                                            <p:graphicEl>
                                              <a:dgm id="{79DB0CD7-5909-401F-B40D-0F68FB9377DF}"/>
                                            </p:graphicEl>
                                          </p:spTgt>
                                        </p:tgtEl>
                                        <p:attrNameLst>
                                          <p:attrName>style.rotation</p:attrName>
                                        </p:attrNameLst>
                                      </p:cBhvr>
                                      <p:tavLst>
                                        <p:tav tm="0">
                                          <p:val>
                                            <p:fltVal val="360"/>
                                          </p:val>
                                        </p:tav>
                                        <p:tav tm="100000">
                                          <p:val>
                                            <p:fltVal val="0"/>
                                          </p:val>
                                        </p:tav>
                                      </p:tavLst>
                                    </p:anim>
                                    <p:animEffect transition="in" filter="fade">
                                      <p:cBhvr>
                                        <p:cTn id="37" dur="500"/>
                                        <p:tgtEl>
                                          <p:spTgt spid="4">
                                            <p:graphicEl>
                                              <a:dgm id="{79DB0CD7-5909-401F-B40D-0F68FB9377DF}"/>
                                            </p:graphicEl>
                                          </p:spTgt>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4">
                                            <p:graphicEl>
                                              <a:dgm id="{E5FBD783-B773-4608-A191-AF060613C120}"/>
                                            </p:graphicEl>
                                          </p:spTgt>
                                        </p:tgtEl>
                                        <p:attrNameLst>
                                          <p:attrName>style.visibility</p:attrName>
                                        </p:attrNameLst>
                                      </p:cBhvr>
                                      <p:to>
                                        <p:strVal val="visible"/>
                                      </p:to>
                                    </p:set>
                                    <p:anim calcmode="lin" valueType="num">
                                      <p:cBhvr>
                                        <p:cTn id="40" dur="500" fill="hold"/>
                                        <p:tgtEl>
                                          <p:spTgt spid="4">
                                            <p:graphicEl>
                                              <a:dgm id="{E5FBD783-B773-4608-A191-AF060613C120}"/>
                                            </p:graphicEl>
                                          </p:spTgt>
                                        </p:tgtEl>
                                        <p:attrNameLst>
                                          <p:attrName>ppt_w</p:attrName>
                                        </p:attrNameLst>
                                      </p:cBhvr>
                                      <p:tavLst>
                                        <p:tav tm="0">
                                          <p:val>
                                            <p:fltVal val="0"/>
                                          </p:val>
                                        </p:tav>
                                        <p:tav tm="100000">
                                          <p:val>
                                            <p:strVal val="#ppt_w"/>
                                          </p:val>
                                        </p:tav>
                                      </p:tavLst>
                                    </p:anim>
                                    <p:anim calcmode="lin" valueType="num">
                                      <p:cBhvr>
                                        <p:cTn id="41" dur="500" fill="hold"/>
                                        <p:tgtEl>
                                          <p:spTgt spid="4">
                                            <p:graphicEl>
                                              <a:dgm id="{E5FBD783-B773-4608-A191-AF060613C120}"/>
                                            </p:graphicEl>
                                          </p:spTgt>
                                        </p:tgtEl>
                                        <p:attrNameLst>
                                          <p:attrName>ppt_h</p:attrName>
                                        </p:attrNameLst>
                                      </p:cBhvr>
                                      <p:tavLst>
                                        <p:tav tm="0">
                                          <p:val>
                                            <p:fltVal val="0"/>
                                          </p:val>
                                        </p:tav>
                                        <p:tav tm="100000">
                                          <p:val>
                                            <p:strVal val="#ppt_h"/>
                                          </p:val>
                                        </p:tav>
                                      </p:tavLst>
                                    </p:anim>
                                    <p:anim calcmode="lin" valueType="num">
                                      <p:cBhvr>
                                        <p:cTn id="42" dur="500" fill="hold"/>
                                        <p:tgtEl>
                                          <p:spTgt spid="4">
                                            <p:graphicEl>
                                              <a:dgm id="{E5FBD783-B773-4608-A191-AF060613C120}"/>
                                            </p:graphicEl>
                                          </p:spTgt>
                                        </p:tgtEl>
                                        <p:attrNameLst>
                                          <p:attrName>style.rotation</p:attrName>
                                        </p:attrNameLst>
                                      </p:cBhvr>
                                      <p:tavLst>
                                        <p:tav tm="0">
                                          <p:val>
                                            <p:fltVal val="360"/>
                                          </p:val>
                                        </p:tav>
                                        <p:tav tm="100000">
                                          <p:val>
                                            <p:fltVal val="0"/>
                                          </p:val>
                                        </p:tav>
                                      </p:tavLst>
                                    </p:anim>
                                    <p:animEffect transition="in" filter="fade">
                                      <p:cBhvr>
                                        <p:cTn id="43" dur="500"/>
                                        <p:tgtEl>
                                          <p:spTgt spid="4">
                                            <p:graphicEl>
                                              <a:dgm id="{E5FBD783-B773-4608-A191-AF060613C120}"/>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49" presetClass="entr" presetSubtype="0" decel="100000" fill="hold" grpId="0" nodeType="clickEffect">
                                  <p:stCondLst>
                                    <p:cond delay="0"/>
                                  </p:stCondLst>
                                  <p:childTnLst>
                                    <p:set>
                                      <p:cBhvr>
                                        <p:cTn id="47" dur="1" fill="hold">
                                          <p:stCondLst>
                                            <p:cond delay="0"/>
                                          </p:stCondLst>
                                        </p:cTn>
                                        <p:tgtEl>
                                          <p:spTgt spid="4">
                                            <p:graphicEl>
                                              <a:dgm id="{F66A9858-9510-40EF-9D57-0FFC596373E4}"/>
                                            </p:graphicEl>
                                          </p:spTgt>
                                        </p:tgtEl>
                                        <p:attrNameLst>
                                          <p:attrName>style.visibility</p:attrName>
                                        </p:attrNameLst>
                                      </p:cBhvr>
                                      <p:to>
                                        <p:strVal val="visible"/>
                                      </p:to>
                                    </p:set>
                                    <p:anim calcmode="lin" valueType="num">
                                      <p:cBhvr>
                                        <p:cTn id="48" dur="500" fill="hold"/>
                                        <p:tgtEl>
                                          <p:spTgt spid="4">
                                            <p:graphicEl>
                                              <a:dgm id="{F66A9858-9510-40EF-9D57-0FFC596373E4}"/>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F66A9858-9510-40EF-9D57-0FFC596373E4}"/>
                                            </p:graphicEl>
                                          </p:spTgt>
                                        </p:tgtEl>
                                        <p:attrNameLst>
                                          <p:attrName>ppt_h</p:attrName>
                                        </p:attrNameLst>
                                      </p:cBhvr>
                                      <p:tavLst>
                                        <p:tav tm="0">
                                          <p:val>
                                            <p:fltVal val="0"/>
                                          </p:val>
                                        </p:tav>
                                        <p:tav tm="100000">
                                          <p:val>
                                            <p:strVal val="#ppt_h"/>
                                          </p:val>
                                        </p:tav>
                                      </p:tavLst>
                                    </p:anim>
                                    <p:anim calcmode="lin" valueType="num">
                                      <p:cBhvr>
                                        <p:cTn id="50" dur="500" fill="hold"/>
                                        <p:tgtEl>
                                          <p:spTgt spid="4">
                                            <p:graphicEl>
                                              <a:dgm id="{F66A9858-9510-40EF-9D57-0FFC596373E4}"/>
                                            </p:graphicEl>
                                          </p:spTgt>
                                        </p:tgtEl>
                                        <p:attrNameLst>
                                          <p:attrName>style.rotation</p:attrName>
                                        </p:attrNameLst>
                                      </p:cBhvr>
                                      <p:tavLst>
                                        <p:tav tm="0">
                                          <p:val>
                                            <p:fltVal val="360"/>
                                          </p:val>
                                        </p:tav>
                                        <p:tav tm="100000">
                                          <p:val>
                                            <p:fltVal val="0"/>
                                          </p:val>
                                        </p:tav>
                                      </p:tavLst>
                                    </p:anim>
                                    <p:animEffect transition="in" filter="fade">
                                      <p:cBhvr>
                                        <p:cTn id="51" dur="500"/>
                                        <p:tgtEl>
                                          <p:spTgt spid="4">
                                            <p:graphicEl>
                                              <a:dgm id="{F66A9858-9510-40EF-9D57-0FFC596373E4}"/>
                                            </p:graphicEl>
                                          </p:spTgt>
                                        </p:tgtEl>
                                      </p:cBhvr>
                                    </p:animEffect>
                                  </p:childTnLst>
                                </p:cTn>
                              </p:par>
                              <p:par>
                                <p:cTn id="52" presetID="49" presetClass="entr" presetSubtype="0" decel="100000" fill="hold" grpId="0" nodeType="withEffect">
                                  <p:stCondLst>
                                    <p:cond delay="0"/>
                                  </p:stCondLst>
                                  <p:childTnLst>
                                    <p:set>
                                      <p:cBhvr>
                                        <p:cTn id="53" dur="1" fill="hold">
                                          <p:stCondLst>
                                            <p:cond delay="0"/>
                                          </p:stCondLst>
                                        </p:cTn>
                                        <p:tgtEl>
                                          <p:spTgt spid="4">
                                            <p:graphicEl>
                                              <a:dgm id="{54ADDC2A-3E66-437F-812F-ACE349A4628F}"/>
                                            </p:graphicEl>
                                          </p:spTgt>
                                        </p:tgtEl>
                                        <p:attrNameLst>
                                          <p:attrName>style.visibility</p:attrName>
                                        </p:attrNameLst>
                                      </p:cBhvr>
                                      <p:to>
                                        <p:strVal val="visible"/>
                                      </p:to>
                                    </p:set>
                                    <p:anim calcmode="lin" valueType="num">
                                      <p:cBhvr>
                                        <p:cTn id="54" dur="500" fill="hold"/>
                                        <p:tgtEl>
                                          <p:spTgt spid="4">
                                            <p:graphicEl>
                                              <a:dgm id="{54ADDC2A-3E66-437F-812F-ACE349A4628F}"/>
                                            </p:graphicEl>
                                          </p:spTgt>
                                        </p:tgtEl>
                                        <p:attrNameLst>
                                          <p:attrName>ppt_w</p:attrName>
                                        </p:attrNameLst>
                                      </p:cBhvr>
                                      <p:tavLst>
                                        <p:tav tm="0">
                                          <p:val>
                                            <p:fltVal val="0"/>
                                          </p:val>
                                        </p:tav>
                                        <p:tav tm="100000">
                                          <p:val>
                                            <p:strVal val="#ppt_w"/>
                                          </p:val>
                                        </p:tav>
                                      </p:tavLst>
                                    </p:anim>
                                    <p:anim calcmode="lin" valueType="num">
                                      <p:cBhvr>
                                        <p:cTn id="55" dur="500" fill="hold"/>
                                        <p:tgtEl>
                                          <p:spTgt spid="4">
                                            <p:graphicEl>
                                              <a:dgm id="{54ADDC2A-3E66-437F-812F-ACE349A4628F}"/>
                                            </p:graphicEl>
                                          </p:spTgt>
                                        </p:tgtEl>
                                        <p:attrNameLst>
                                          <p:attrName>ppt_h</p:attrName>
                                        </p:attrNameLst>
                                      </p:cBhvr>
                                      <p:tavLst>
                                        <p:tav tm="0">
                                          <p:val>
                                            <p:fltVal val="0"/>
                                          </p:val>
                                        </p:tav>
                                        <p:tav tm="100000">
                                          <p:val>
                                            <p:strVal val="#ppt_h"/>
                                          </p:val>
                                        </p:tav>
                                      </p:tavLst>
                                    </p:anim>
                                    <p:anim calcmode="lin" valueType="num">
                                      <p:cBhvr>
                                        <p:cTn id="56" dur="500" fill="hold"/>
                                        <p:tgtEl>
                                          <p:spTgt spid="4">
                                            <p:graphicEl>
                                              <a:dgm id="{54ADDC2A-3E66-437F-812F-ACE349A4628F}"/>
                                            </p:graphicEl>
                                          </p:spTgt>
                                        </p:tgtEl>
                                        <p:attrNameLst>
                                          <p:attrName>style.rotation</p:attrName>
                                        </p:attrNameLst>
                                      </p:cBhvr>
                                      <p:tavLst>
                                        <p:tav tm="0">
                                          <p:val>
                                            <p:fltVal val="360"/>
                                          </p:val>
                                        </p:tav>
                                        <p:tav tm="100000">
                                          <p:val>
                                            <p:fltVal val="0"/>
                                          </p:val>
                                        </p:tav>
                                      </p:tavLst>
                                    </p:anim>
                                    <p:animEffect transition="in" filter="fade">
                                      <p:cBhvr>
                                        <p:cTn id="57" dur="500"/>
                                        <p:tgtEl>
                                          <p:spTgt spid="4">
                                            <p:graphicEl>
                                              <a:dgm id="{54ADDC2A-3E66-437F-812F-ACE349A4628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49" presetClass="entr" presetSubtype="0" decel="100000" fill="hold" grpId="0" nodeType="clickEffect">
                                  <p:stCondLst>
                                    <p:cond delay="0"/>
                                  </p:stCondLst>
                                  <p:childTnLst>
                                    <p:set>
                                      <p:cBhvr>
                                        <p:cTn id="61" dur="1" fill="hold">
                                          <p:stCondLst>
                                            <p:cond delay="0"/>
                                          </p:stCondLst>
                                        </p:cTn>
                                        <p:tgtEl>
                                          <p:spTgt spid="4">
                                            <p:graphicEl>
                                              <a:dgm id="{E706624F-A6E4-487A-B4D4-D01A52DBE58F}"/>
                                            </p:graphicEl>
                                          </p:spTgt>
                                        </p:tgtEl>
                                        <p:attrNameLst>
                                          <p:attrName>style.visibility</p:attrName>
                                        </p:attrNameLst>
                                      </p:cBhvr>
                                      <p:to>
                                        <p:strVal val="visible"/>
                                      </p:to>
                                    </p:set>
                                    <p:anim calcmode="lin" valueType="num">
                                      <p:cBhvr>
                                        <p:cTn id="62" dur="500" fill="hold"/>
                                        <p:tgtEl>
                                          <p:spTgt spid="4">
                                            <p:graphicEl>
                                              <a:dgm id="{E706624F-A6E4-487A-B4D4-D01A52DBE58F}"/>
                                            </p:graphicEl>
                                          </p:spTgt>
                                        </p:tgtEl>
                                        <p:attrNameLst>
                                          <p:attrName>ppt_w</p:attrName>
                                        </p:attrNameLst>
                                      </p:cBhvr>
                                      <p:tavLst>
                                        <p:tav tm="0">
                                          <p:val>
                                            <p:fltVal val="0"/>
                                          </p:val>
                                        </p:tav>
                                        <p:tav tm="100000">
                                          <p:val>
                                            <p:strVal val="#ppt_w"/>
                                          </p:val>
                                        </p:tav>
                                      </p:tavLst>
                                    </p:anim>
                                    <p:anim calcmode="lin" valueType="num">
                                      <p:cBhvr>
                                        <p:cTn id="63" dur="500" fill="hold"/>
                                        <p:tgtEl>
                                          <p:spTgt spid="4">
                                            <p:graphicEl>
                                              <a:dgm id="{E706624F-A6E4-487A-B4D4-D01A52DBE58F}"/>
                                            </p:graphicEl>
                                          </p:spTgt>
                                        </p:tgtEl>
                                        <p:attrNameLst>
                                          <p:attrName>ppt_h</p:attrName>
                                        </p:attrNameLst>
                                      </p:cBhvr>
                                      <p:tavLst>
                                        <p:tav tm="0">
                                          <p:val>
                                            <p:fltVal val="0"/>
                                          </p:val>
                                        </p:tav>
                                        <p:tav tm="100000">
                                          <p:val>
                                            <p:strVal val="#ppt_h"/>
                                          </p:val>
                                        </p:tav>
                                      </p:tavLst>
                                    </p:anim>
                                    <p:anim calcmode="lin" valueType="num">
                                      <p:cBhvr>
                                        <p:cTn id="64" dur="500" fill="hold"/>
                                        <p:tgtEl>
                                          <p:spTgt spid="4">
                                            <p:graphicEl>
                                              <a:dgm id="{E706624F-A6E4-487A-B4D4-D01A52DBE58F}"/>
                                            </p:graphicEl>
                                          </p:spTgt>
                                        </p:tgtEl>
                                        <p:attrNameLst>
                                          <p:attrName>style.rotation</p:attrName>
                                        </p:attrNameLst>
                                      </p:cBhvr>
                                      <p:tavLst>
                                        <p:tav tm="0">
                                          <p:val>
                                            <p:fltVal val="360"/>
                                          </p:val>
                                        </p:tav>
                                        <p:tav tm="100000">
                                          <p:val>
                                            <p:fltVal val="0"/>
                                          </p:val>
                                        </p:tav>
                                      </p:tavLst>
                                    </p:anim>
                                    <p:animEffect transition="in" filter="fade">
                                      <p:cBhvr>
                                        <p:cTn id="65" dur="500"/>
                                        <p:tgtEl>
                                          <p:spTgt spid="4">
                                            <p:graphicEl>
                                              <a:dgm id="{E706624F-A6E4-487A-B4D4-D01A52DBE58F}"/>
                                            </p:graphicEl>
                                          </p:spTgt>
                                        </p:tgtEl>
                                      </p:cBhvr>
                                    </p:animEffect>
                                  </p:childTnLst>
                                </p:cTn>
                              </p:par>
                              <p:par>
                                <p:cTn id="66" presetID="49" presetClass="entr" presetSubtype="0" decel="100000" fill="hold" grpId="0" nodeType="withEffect">
                                  <p:stCondLst>
                                    <p:cond delay="0"/>
                                  </p:stCondLst>
                                  <p:childTnLst>
                                    <p:set>
                                      <p:cBhvr>
                                        <p:cTn id="67" dur="1" fill="hold">
                                          <p:stCondLst>
                                            <p:cond delay="0"/>
                                          </p:stCondLst>
                                        </p:cTn>
                                        <p:tgtEl>
                                          <p:spTgt spid="4">
                                            <p:graphicEl>
                                              <a:dgm id="{D45334CB-3082-4712-BB88-6B11AD0E1E13}"/>
                                            </p:graphicEl>
                                          </p:spTgt>
                                        </p:tgtEl>
                                        <p:attrNameLst>
                                          <p:attrName>style.visibility</p:attrName>
                                        </p:attrNameLst>
                                      </p:cBhvr>
                                      <p:to>
                                        <p:strVal val="visible"/>
                                      </p:to>
                                    </p:set>
                                    <p:anim calcmode="lin" valueType="num">
                                      <p:cBhvr>
                                        <p:cTn id="68" dur="500" fill="hold"/>
                                        <p:tgtEl>
                                          <p:spTgt spid="4">
                                            <p:graphicEl>
                                              <a:dgm id="{D45334CB-3082-4712-BB88-6B11AD0E1E13}"/>
                                            </p:graphicEl>
                                          </p:spTgt>
                                        </p:tgtEl>
                                        <p:attrNameLst>
                                          <p:attrName>ppt_w</p:attrName>
                                        </p:attrNameLst>
                                      </p:cBhvr>
                                      <p:tavLst>
                                        <p:tav tm="0">
                                          <p:val>
                                            <p:fltVal val="0"/>
                                          </p:val>
                                        </p:tav>
                                        <p:tav tm="100000">
                                          <p:val>
                                            <p:strVal val="#ppt_w"/>
                                          </p:val>
                                        </p:tav>
                                      </p:tavLst>
                                    </p:anim>
                                    <p:anim calcmode="lin" valueType="num">
                                      <p:cBhvr>
                                        <p:cTn id="69" dur="500" fill="hold"/>
                                        <p:tgtEl>
                                          <p:spTgt spid="4">
                                            <p:graphicEl>
                                              <a:dgm id="{D45334CB-3082-4712-BB88-6B11AD0E1E13}"/>
                                            </p:graphicEl>
                                          </p:spTgt>
                                        </p:tgtEl>
                                        <p:attrNameLst>
                                          <p:attrName>ppt_h</p:attrName>
                                        </p:attrNameLst>
                                      </p:cBhvr>
                                      <p:tavLst>
                                        <p:tav tm="0">
                                          <p:val>
                                            <p:fltVal val="0"/>
                                          </p:val>
                                        </p:tav>
                                        <p:tav tm="100000">
                                          <p:val>
                                            <p:strVal val="#ppt_h"/>
                                          </p:val>
                                        </p:tav>
                                      </p:tavLst>
                                    </p:anim>
                                    <p:anim calcmode="lin" valueType="num">
                                      <p:cBhvr>
                                        <p:cTn id="70" dur="500" fill="hold"/>
                                        <p:tgtEl>
                                          <p:spTgt spid="4">
                                            <p:graphicEl>
                                              <a:dgm id="{D45334CB-3082-4712-BB88-6B11AD0E1E13}"/>
                                            </p:graphicEl>
                                          </p:spTgt>
                                        </p:tgtEl>
                                        <p:attrNameLst>
                                          <p:attrName>style.rotation</p:attrName>
                                        </p:attrNameLst>
                                      </p:cBhvr>
                                      <p:tavLst>
                                        <p:tav tm="0">
                                          <p:val>
                                            <p:fltVal val="360"/>
                                          </p:val>
                                        </p:tav>
                                        <p:tav tm="100000">
                                          <p:val>
                                            <p:fltVal val="0"/>
                                          </p:val>
                                        </p:tav>
                                      </p:tavLst>
                                    </p:anim>
                                    <p:animEffect transition="in" filter="fade">
                                      <p:cBhvr>
                                        <p:cTn id="71" dur="500"/>
                                        <p:tgtEl>
                                          <p:spTgt spid="4">
                                            <p:graphicEl>
                                              <a:dgm id="{D45334CB-3082-4712-BB88-6B11AD0E1E13}"/>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49" presetClass="entr" presetSubtype="0" decel="100000" fill="hold" grpId="0" nodeType="clickEffect">
                                  <p:stCondLst>
                                    <p:cond delay="0"/>
                                  </p:stCondLst>
                                  <p:childTnLst>
                                    <p:set>
                                      <p:cBhvr>
                                        <p:cTn id="75" dur="1" fill="hold">
                                          <p:stCondLst>
                                            <p:cond delay="0"/>
                                          </p:stCondLst>
                                        </p:cTn>
                                        <p:tgtEl>
                                          <p:spTgt spid="4">
                                            <p:graphicEl>
                                              <a:dgm id="{1FF7B3C1-C9A9-4E74-BA4A-8EDE826EF4A2}"/>
                                            </p:graphicEl>
                                          </p:spTgt>
                                        </p:tgtEl>
                                        <p:attrNameLst>
                                          <p:attrName>style.visibility</p:attrName>
                                        </p:attrNameLst>
                                      </p:cBhvr>
                                      <p:to>
                                        <p:strVal val="visible"/>
                                      </p:to>
                                    </p:set>
                                    <p:anim calcmode="lin" valueType="num">
                                      <p:cBhvr>
                                        <p:cTn id="76" dur="500" fill="hold"/>
                                        <p:tgtEl>
                                          <p:spTgt spid="4">
                                            <p:graphicEl>
                                              <a:dgm id="{1FF7B3C1-C9A9-4E74-BA4A-8EDE826EF4A2}"/>
                                            </p:graphicEl>
                                          </p:spTgt>
                                        </p:tgtEl>
                                        <p:attrNameLst>
                                          <p:attrName>ppt_w</p:attrName>
                                        </p:attrNameLst>
                                      </p:cBhvr>
                                      <p:tavLst>
                                        <p:tav tm="0">
                                          <p:val>
                                            <p:fltVal val="0"/>
                                          </p:val>
                                        </p:tav>
                                        <p:tav tm="100000">
                                          <p:val>
                                            <p:strVal val="#ppt_w"/>
                                          </p:val>
                                        </p:tav>
                                      </p:tavLst>
                                    </p:anim>
                                    <p:anim calcmode="lin" valueType="num">
                                      <p:cBhvr>
                                        <p:cTn id="77" dur="500" fill="hold"/>
                                        <p:tgtEl>
                                          <p:spTgt spid="4">
                                            <p:graphicEl>
                                              <a:dgm id="{1FF7B3C1-C9A9-4E74-BA4A-8EDE826EF4A2}"/>
                                            </p:graphicEl>
                                          </p:spTgt>
                                        </p:tgtEl>
                                        <p:attrNameLst>
                                          <p:attrName>ppt_h</p:attrName>
                                        </p:attrNameLst>
                                      </p:cBhvr>
                                      <p:tavLst>
                                        <p:tav tm="0">
                                          <p:val>
                                            <p:fltVal val="0"/>
                                          </p:val>
                                        </p:tav>
                                        <p:tav tm="100000">
                                          <p:val>
                                            <p:strVal val="#ppt_h"/>
                                          </p:val>
                                        </p:tav>
                                      </p:tavLst>
                                    </p:anim>
                                    <p:anim calcmode="lin" valueType="num">
                                      <p:cBhvr>
                                        <p:cTn id="78" dur="500" fill="hold"/>
                                        <p:tgtEl>
                                          <p:spTgt spid="4">
                                            <p:graphicEl>
                                              <a:dgm id="{1FF7B3C1-C9A9-4E74-BA4A-8EDE826EF4A2}"/>
                                            </p:graphicEl>
                                          </p:spTgt>
                                        </p:tgtEl>
                                        <p:attrNameLst>
                                          <p:attrName>style.rotation</p:attrName>
                                        </p:attrNameLst>
                                      </p:cBhvr>
                                      <p:tavLst>
                                        <p:tav tm="0">
                                          <p:val>
                                            <p:fltVal val="360"/>
                                          </p:val>
                                        </p:tav>
                                        <p:tav tm="100000">
                                          <p:val>
                                            <p:fltVal val="0"/>
                                          </p:val>
                                        </p:tav>
                                      </p:tavLst>
                                    </p:anim>
                                    <p:animEffect transition="in" filter="fade">
                                      <p:cBhvr>
                                        <p:cTn id="79" dur="500"/>
                                        <p:tgtEl>
                                          <p:spTgt spid="4">
                                            <p:graphicEl>
                                              <a:dgm id="{1FF7B3C1-C9A9-4E74-BA4A-8EDE826EF4A2}"/>
                                            </p:graphicEl>
                                          </p:spTgt>
                                        </p:tgtEl>
                                      </p:cBhvr>
                                    </p:animEffect>
                                  </p:childTnLst>
                                </p:cTn>
                              </p:par>
                              <p:par>
                                <p:cTn id="80" presetID="49" presetClass="entr" presetSubtype="0" decel="100000" fill="hold" grpId="0" nodeType="withEffect">
                                  <p:stCondLst>
                                    <p:cond delay="0"/>
                                  </p:stCondLst>
                                  <p:childTnLst>
                                    <p:set>
                                      <p:cBhvr>
                                        <p:cTn id="81" dur="1" fill="hold">
                                          <p:stCondLst>
                                            <p:cond delay="0"/>
                                          </p:stCondLst>
                                        </p:cTn>
                                        <p:tgtEl>
                                          <p:spTgt spid="4">
                                            <p:graphicEl>
                                              <a:dgm id="{F9CBD850-2A44-420E-B851-D480035AA131}"/>
                                            </p:graphicEl>
                                          </p:spTgt>
                                        </p:tgtEl>
                                        <p:attrNameLst>
                                          <p:attrName>style.visibility</p:attrName>
                                        </p:attrNameLst>
                                      </p:cBhvr>
                                      <p:to>
                                        <p:strVal val="visible"/>
                                      </p:to>
                                    </p:set>
                                    <p:anim calcmode="lin" valueType="num">
                                      <p:cBhvr>
                                        <p:cTn id="82" dur="500" fill="hold"/>
                                        <p:tgtEl>
                                          <p:spTgt spid="4">
                                            <p:graphicEl>
                                              <a:dgm id="{F9CBD850-2A44-420E-B851-D480035AA131}"/>
                                            </p:graphicEl>
                                          </p:spTgt>
                                        </p:tgtEl>
                                        <p:attrNameLst>
                                          <p:attrName>ppt_w</p:attrName>
                                        </p:attrNameLst>
                                      </p:cBhvr>
                                      <p:tavLst>
                                        <p:tav tm="0">
                                          <p:val>
                                            <p:fltVal val="0"/>
                                          </p:val>
                                        </p:tav>
                                        <p:tav tm="100000">
                                          <p:val>
                                            <p:strVal val="#ppt_w"/>
                                          </p:val>
                                        </p:tav>
                                      </p:tavLst>
                                    </p:anim>
                                    <p:anim calcmode="lin" valueType="num">
                                      <p:cBhvr>
                                        <p:cTn id="83" dur="500" fill="hold"/>
                                        <p:tgtEl>
                                          <p:spTgt spid="4">
                                            <p:graphicEl>
                                              <a:dgm id="{F9CBD850-2A44-420E-B851-D480035AA131}"/>
                                            </p:graphicEl>
                                          </p:spTgt>
                                        </p:tgtEl>
                                        <p:attrNameLst>
                                          <p:attrName>ppt_h</p:attrName>
                                        </p:attrNameLst>
                                      </p:cBhvr>
                                      <p:tavLst>
                                        <p:tav tm="0">
                                          <p:val>
                                            <p:fltVal val="0"/>
                                          </p:val>
                                        </p:tav>
                                        <p:tav tm="100000">
                                          <p:val>
                                            <p:strVal val="#ppt_h"/>
                                          </p:val>
                                        </p:tav>
                                      </p:tavLst>
                                    </p:anim>
                                    <p:anim calcmode="lin" valueType="num">
                                      <p:cBhvr>
                                        <p:cTn id="84" dur="500" fill="hold"/>
                                        <p:tgtEl>
                                          <p:spTgt spid="4">
                                            <p:graphicEl>
                                              <a:dgm id="{F9CBD850-2A44-420E-B851-D480035AA131}"/>
                                            </p:graphicEl>
                                          </p:spTgt>
                                        </p:tgtEl>
                                        <p:attrNameLst>
                                          <p:attrName>style.rotation</p:attrName>
                                        </p:attrNameLst>
                                      </p:cBhvr>
                                      <p:tavLst>
                                        <p:tav tm="0">
                                          <p:val>
                                            <p:fltVal val="360"/>
                                          </p:val>
                                        </p:tav>
                                        <p:tav tm="100000">
                                          <p:val>
                                            <p:fltVal val="0"/>
                                          </p:val>
                                        </p:tav>
                                      </p:tavLst>
                                    </p:anim>
                                    <p:animEffect transition="in" filter="fade">
                                      <p:cBhvr>
                                        <p:cTn id="85" dur="500"/>
                                        <p:tgtEl>
                                          <p:spTgt spid="4">
                                            <p:graphicEl>
                                              <a:dgm id="{F9CBD850-2A44-420E-B851-D480035AA13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lvlAtOnce"/>
        </p:bldSub>
      </p:bldGraphic>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228600"/>
            <a:ext cx="83820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latin typeface="Calisto MT" pitchFamily="18" charset="0"/>
              </a:rPr>
              <a:t>News Structure</a:t>
            </a:r>
          </a:p>
        </p:txBody>
      </p:sp>
      <p:sp>
        <p:nvSpPr>
          <p:cNvPr id="6" name="TextBox 5"/>
          <p:cNvSpPr txBox="1"/>
          <p:nvPr/>
        </p:nvSpPr>
        <p:spPr>
          <a:xfrm>
            <a:off x="304800" y="1676400"/>
            <a:ext cx="8382000" cy="3539430"/>
          </a:xfrm>
          <a:prstGeom prst="rect">
            <a:avLst/>
          </a:prstGeom>
          <a:noFill/>
        </p:spPr>
        <p:txBody>
          <a:bodyPr wrap="square" rtlCol="0">
            <a:spAutoFit/>
          </a:bodyPr>
          <a:lstStyle/>
          <a:p>
            <a:pPr marL="285750" indent="-285750">
              <a:buFont typeface="Arial" pitchFamily="34" charset="0"/>
              <a:buChar char="•"/>
            </a:pPr>
            <a:r>
              <a:rPr lang="en-US" sz="3200" b="1" dirty="0">
                <a:effectLst>
                  <a:outerShdw blurRad="38100" dist="38100" dir="2700000" algn="tl">
                    <a:srgbClr val="000000">
                      <a:alpha val="43137"/>
                    </a:srgbClr>
                  </a:outerShdw>
                </a:effectLst>
                <a:latin typeface="+mj-lt"/>
              </a:rPr>
              <a:t>Hard News or Straight News is the standard fare of most newspapers all over the world. </a:t>
            </a:r>
          </a:p>
          <a:p>
            <a:pPr marL="285750" indent="-285750">
              <a:buFont typeface="Arial" pitchFamily="34" charset="0"/>
              <a:buChar char="•"/>
            </a:pPr>
            <a:r>
              <a:rPr lang="en-US" sz="3200" b="1" dirty="0">
                <a:effectLst>
                  <a:outerShdw blurRad="38100" dist="38100" dir="2700000" algn="tl">
                    <a:srgbClr val="000000">
                      <a:alpha val="43137"/>
                    </a:srgbClr>
                  </a:outerShdw>
                </a:effectLst>
                <a:latin typeface="+mj-lt"/>
              </a:rPr>
              <a:t>Hard News is objective, factual and direct.</a:t>
            </a:r>
          </a:p>
          <a:p>
            <a:pPr marL="285750" indent="-285750">
              <a:buFont typeface="Arial" pitchFamily="34" charset="0"/>
              <a:buChar char="•"/>
            </a:pPr>
            <a:endParaRPr lang="en-US" sz="3200" b="1" dirty="0">
              <a:effectLst>
                <a:outerShdw blurRad="38100" dist="38100" dir="2700000" algn="tl">
                  <a:srgbClr val="000000">
                    <a:alpha val="43137"/>
                  </a:srgbClr>
                </a:outerShdw>
              </a:effectLst>
              <a:latin typeface="+mj-lt"/>
            </a:endParaRPr>
          </a:p>
          <a:p>
            <a:pPr marL="285750" indent="-285750" algn="ctr"/>
            <a:r>
              <a:rPr lang="en-US" sz="3200" b="1">
                <a:solidFill>
                  <a:srgbClr val="FFC000"/>
                </a:solidFill>
                <a:effectLst>
                  <a:outerShdw blurRad="38100" dist="38100" dir="2700000" algn="tl">
                    <a:srgbClr val="000000">
                      <a:alpha val="43137"/>
                    </a:srgbClr>
                  </a:outerShdw>
                </a:effectLst>
                <a:latin typeface="+mj-lt"/>
              </a:rPr>
              <a:t>while</a:t>
            </a:r>
            <a:endParaRPr lang="en-US" sz="3200" b="1" dirty="0">
              <a:solidFill>
                <a:srgbClr val="FFC000"/>
              </a:solidFill>
              <a:effectLst>
                <a:outerShdw blurRad="38100" dist="38100" dir="2700000" algn="tl">
                  <a:srgbClr val="000000">
                    <a:alpha val="43137"/>
                  </a:srgbClr>
                </a:outerShdw>
              </a:effectLst>
              <a:latin typeface="+mj-lt"/>
            </a:endParaRPr>
          </a:p>
          <a:p>
            <a:pPr marL="285750" indent="-285750"/>
            <a:endParaRPr lang="en-US" sz="3200" b="1" dirty="0">
              <a:effectLst>
                <a:outerShdw blurRad="38100" dist="38100" dir="2700000" algn="tl">
                  <a:srgbClr val="000000">
                    <a:alpha val="43137"/>
                  </a:srgbClr>
                </a:outerShdw>
              </a:effectLst>
              <a:latin typeface="+mj-lt"/>
            </a:endParaRPr>
          </a:p>
          <a:p>
            <a:pPr marL="285750" indent="-285750">
              <a:buFont typeface="Arial" pitchFamily="34" charset="0"/>
              <a:buChar char="•"/>
            </a:pPr>
            <a:r>
              <a:rPr lang="en-US" sz="3200" b="1" dirty="0">
                <a:effectLst>
                  <a:outerShdw blurRad="38100" dist="38100" dir="2700000" algn="tl">
                    <a:srgbClr val="000000">
                      <a:alpha val="43137"/>
                    </a:srgbClr>
                  </a:outerShdw>
                </a:effectLst>
                <a:latin typeface="+mj-lt"/>
              </a:rPr>
              <a:t>Soft News is </a:t>
            </a:r>
            <a:r>
              <a:rPr lang="en-US" sz="3200" b="1" dirty="0" err="1">
                <a:effectLst>
                  <a:outerShdw blurRad="38100" dist="38100" dir="2700000" algn="tl">
                    <a:srgbClr val="000000">
                      <a:alpha val="43137"/>
                    </a:srgbClr>
                  </a:outerShdw>
                </a:effectLst>
                <a:latin typeface="+mj-lt"/>
              </a:rPr>
              <a:t>featurized</a:t>
            </a:r>
            <a:r>
              <a:rPr lang="en-US" sz="3200" b="1" dirty="0">
                <a:effectLst>
                  <a:outerShdw blurRad="38100" dist="38100" dir="2700000" algn="tl">
                    <a:srgbClr val="000000">
                      <a:alpha val="43137"/>
                    </a:srgbClr>
                  </a:outerShdw>
                </a:effectLst>
                <a:latin typeface="+mj-lt"/>
              </a:rPr>
              <a:t> and subjective.</a:t>
            </a:r>
          </a:p>
        </p:txBody>
      </p:sp>
    </p:spTree>
    <p:extLst>
      <p:ext uri="{BB962C8B-B14F-4D97-AF65-F5344CB8AC3E}">
        <p14:creationId xmlns:p14="http://schemas.microsoft.com/office/powerpoint/2010/main" val="4103000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additive="base">
                                        <p:cTn id="12"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 calcmode="lin" valueType="num">
                                      <p:cBhvr additive="base">
                                        <p:cTn id="18"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 calcmode="lin" valueType="num">
                                      <p:cBhvr additive="base">
                                        <p:cTn id="24"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
                                            <p:txEl>
                                              <p:pRg st="5" end="5"/>
                                            </p:txEl>
                                          </p:spTgt>
                                        </p:tgtEl>
                                        <p:attrNameLst>
                                          <p:attrName>style.visibility</p:attrName>
                                        </p:attrNameLst>
                                      </p:cBhvr>
                                      <p:to>
                                        <p:strVal val="visible"/>
                                      </p:to>
                                    </p:set>
                                    <p:anim calcmode="lin" valueType="num">
                                      <p:cBhvr additive="base">
                                        <p:cTn id="30"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228600"/>
            <a:ext cx="83820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latin typeface="Calisto MT" pitchFamily="18" charset="0"/>
              </a:rPr>
              <a:t>Structure of Hard News</a:t>
            </a:r>
          </a:p>
        </p:txBody>
      </p:sp>
      <p:sp>
        <p:nvSpPr>
          <p:cNvPr id="6" name="TextBox 5"/>
          <p:cNvSpPr txBox="1"/>
          <p:nvPr/>
        </p:nvSpPr>
        <p:spPr>
          <a:xfrm>
            <a:off x="304800" y="1676400"/>
            <a:ext cx="8382000" cy="3046988"/>
          </a:xfrm>
          <a:prstGeom prst="rect">
            <a:avLst/>
          </a:prstGeom>
          <a:noFill/>
        </p:spPr>
        <p:txBody>
          <a:bodyPr wrap="square" rtlCol="0">
            <a:spAutoFit/>
          </a:bodyPr>
          <a:lstStyle/>
          <a:p>
            <a:pPr marL="285750" indent="-285750">
              <a:buFont typeface="Arial" pitchFamily="34" charset="0"/>
              <a:buChar char="•"/>
            </a:pPr>
            <a:r>
              <a:rPr lang="en-US" sz="3200" b="1" dirty="0">
                <a:effectLst>
                  <a:outerShdw blurRad="38100" dist="38100" dir="2700000" algn="tl">
                    <a:srgbClr val="000000">
                      <a:alpha val="43137"/>
                    </a:srgbClr>
                  </a:outerShdw>
                </a:effectLst>
                <a:latin typeface="+mj-lt"/>
              </a:rPr>
              <a:t>LEAD PARAGRAPH – primary or most important facts</a:t>
            </a:r>
          </a:p>
          <a:p>
            <a:pPr marL="285750" indent="-285750">
              <a:buFont typeface="Arial" pitchFamily="34" charset="0"/>
              <a:buChar char="•"/>
            </a:pPr>
            <a:r>
              <a:rPr lang="en-US" sz="3200" b="1" dirty="0">
                <a:effectLst>
                  <a:outerShdw blurRad="38100" dist="38100" dir="2700000" algn="tl">
                    <a:srgbClr val="000000">
                      <a:alpha val="43137"/>
                    </a:srgbClr>
                  </a:outerShdw>
                </a:effectLst>
                <a:latin typeface="+mj-lt"/>
              </a:rPr>
              <a:t>SUCCEEDING PARAGRAPHS – facts become less important</a:t>
            </a:r>
          </a:p>
          <a:p>
            <a:pPr marL="285750" indent="-285750">
              <a:buFont typeface="Arial" pitchFamily="34" charset="0"/>
              <a:buChar char="•"/>
            </a:pPr>
            <a:r>
              <a:rPr lang="en-US" sz="3200" b="1" dirty="0">
                <a:effectLst>
                  <a:outerShdw blurRad="38100" dist="38100" dir="2700000" algn="tl">
                    <a:srgbClr val="000000">
                      <a:alpha val="43137"/>
                    </a:srgbClr>
                  </a:outerShdw>
                </a:effectLst>
                <a:latin typeface="+mj-lt"/>
              </a:rPr>
              <a:t>ENDING PARAGRAPH – facts that are least important and can be easily removed.</a:t>
            </a:r>
          </a:p>
        </p:txBody>
      </p:sp>
    </p:spTree>
    <p:extLst>
      <p:ext uri="{BB962C8B-B14F-4D97-AF65-F5344CB8AC3E}">
        <p14:creationId xmlns:p14="http://schemas.microsoft.com/office/powerpoint/2010/main" val="382321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additive="base">
                                        <p:cTn id="12"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 calcmode="lin" valueType="num">
                                      <p:cBhvr additive="base">
                                        <p:cTn id="18"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 calcmode="lin" valueType="num">
                                      <p:cBhvr additive="base">
                                        <p:cTn id="24"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228600"/>
            <a:ext cx="83820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latin typeface="Calisto MT" pitchFamily="18" charset="0"/>
              </a:rPr>
              <a:t>Structure of Soft News</a:t>
            </a:r>
          </a:p>
        </p:txBody>
      </p:sp>
      <p:sp>
        <p:nvSpPr>
          <p:cNvPr id="6" name="TextBox 5"/>
          <p:cNvSpPr txBox="1"/>
          <p:nvPr/>
        </p:nvSpPr>
        <p:spPr>
          <a:xfrm>
            <a:off x="304800" y="1676400"/>
            <a:ext cx="8382000" cy="2554545"/>
          </a:xfrm>
          <a:prstGeom prst="rect">
            <a:avLst/>
          </a:prstGeom>
          <a:noFill/>
        </p:spPr>
        <p:txBody>
          <a:bodyPr wrap="square" rtlCol="0">
            <a:spAutoFit/>
          </a:bodyPr>
          <a:lstStyle/>
          <a:p>
            <a:pPr marL="285750" indent="-285750">
              <a:buFont typeface="Arial" pitchFamily="34" charset="0"/>
              <a:buChar char="•"/>
            </a:pPr>
            <a:r>
              <a:rPr lang="en-US" sz="3200" b="1" dirty="0">
                <a:effectLst>
                  <a:outerShdw blurRad="38100" dist="38100" dir="2700000" algn="tl">
                    <a:srgbClr val="000000">
                      <a:alpha val="43137"/>
                    </a:srgbClr>
                  </a:outerShdw>
                </a:effectLst>
                <a:latin typeface="+mj-lt"/>
              </a:rPr>
              <a:t>LEAD PARAGRAPH – least important facts</a:t>
            </a:r>
          </a:p>
          <a:p>
            <a:pPr marL="285750" indent="-285750">
              <a:buFont typeface="Arial" pitchFamily="34" charset="0"/>
              <a:buChar char="•"/>
            </a:pPr>
            <a:r>
              <a:rPr lang="en-US" sz="3200" b="1" dirty="0">
                <a:effectLst>
                  <a:outerShdw blurRad="38100" dist="38100" dir="2700000" algn="tl">
                    <a:srgbClr val="000000">
                      <a:alpha val="43137"/>
                    </a:srgbClr>
                  </a:outerShdw>
                </a:effectLst>
                <a:latin typeface="+mj-lt"/>
              </a:rPr>
              <a:t>SUCCEEDING PARAGRAPHS – facts become more interesting</a:t>
            </a:r>
          </a:p>
          <a:p>
            <a:pPr marL="285750" indent="-285750">
              <a:buFont typeface="Arial" pitchFamily="34" charset="0"/>
              <a:buChar char="•"/>
            </a:pPr>
            <a:r>
              <a:rPr lang="en-US" sz="3200" b="1" dirty="0">
                <a:effectLst>
                  <a:outerShdw blurRad="38100" dist="38100" dir="2700000" algn="tl">
                    <a:srgbClr val="000000">
                      <a:alpha val="43137"/>
                    </a:srgbClr>
                  </a:outerShdw>
                </a:effectLst>
                <a:latin typeface="+mj-lt"/>
              </a:rPr>
              <a:t>ENDING PARAGRAPH – primary or most interesting facts.</a:t>
            </a:r>
          </a:p>
        </p:txBody>
      </p:sp>
    </p:spTree>
    <p:extLst>
      <p:ext uri="{BB962C8B-B14F-4D97-AF65-F5344CB8AC3E}">
        <p14:creationId xmlns:p14="http://schemas.microsoft.com/office/powerpoint/2010/main" val="383342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additive="base">
                                        <p:cTn id="12"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 calcmode="lin" valueType="num">
                                      <p:cBhvr additive="base">
                                        <p:cTn id="18"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 calcmode="lin" valueType="num">
                                      <p:cBhvr additive="base">
                                        <p:cTn id="24"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924800" cy="1143000"/>
          </a:xfrm>
        </p:spPr>
        <p:txBody>
          <a:bodyPr/>
          <a:lstStyle/>
          <a:p>
            <a:r>
              <a:rPr lang="en-PH" sz="3600" b="1" dirty="0"/>
              <a:t>Organizing the news story</a:t>
            </a:r>
          </a:p>
        </p:txBody>
      </p:sp>
      <p:sp>
        <p:nvSpPr>
          <p:cNvPr id="3" name="Content Placeholder 2"/>
          <p:cNvSpPr>
            <a:spLocks noGrp="1"/>
          </p:cNvSpPr>
          <p:nvPr>
            <p:ph sz="quarter" idx="13"/>
          </p:nvPr>
        </p:nvSpPr>
        <p:spPr/>
        <p:txBody>
          <a:bodyPr/>
          <a:lstStyle/>
          <a:p>
            <a:pPr>
              <a:defRPr/>
            </a:pPr>
            <a:r>
              <a:rPr lang="en-US" sz="4000" dirty="0"/>
              <a:t>The organization of a news story is very important. </a:t>
            </a:r>
          </a:p>
          <a:p>
            <a:pPr>
              <a:defRPr/>
            </a:pPr>
            <a:r>
              <a:rPr lang="en-US" sz="4000" dirty="0"/>
              <a:t>It gives the reader information that explains the lead. </a:t>
            </a:r>
          </a:p>
          <a:p>
            <a:pPr>
              <a:defRPr/>
            </a:pPr>
            <a:r>
              <a:rPr lang="en-US" sz="4000" dirty="0"/>
              <a:t>It tells the story in a logical sequence.</a:t>
            </a:r>
          </a:p>
          <a:p>
            <a:endParaRPr lang="en-PH"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457200"/>
            <a:ext cx="83820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latin typeface="Calisto MT" pitchFamily="18" charset="0"/>
              </a:rPr>
              <a:t>The Inverted Pyramid</a:t>
            </a:r>
          </a:p>
        </p:txBody>
      </p:sp>
      <p:sp>
        <p:nvSpPr>
          <p:cNvPr id="3" name="TextBox 2"/>
          <p:cNvSpPr txBox="1"/>
          <p:nvPr/>
        </p:nvSpPr>
        <p:spPr>
          <a:xfrm>
            <a:off x="457200" y="1600200"/>
            <a:ext cx="7696200" cy="3046988"/>
          </a:xfrm>
          <a:prstGeom prst="rect">
            <a:avLst/>
          </a:prstGeom>
          <a:noFill/>
        </p:spPr>
        <p:txBody>
          <a:bodyPr wrap="square" rtlCol="0">
            <a:spAutoFit/>
          </a:bodyPr>
          <a:lstStyle/>
          <a:p>
            <a:r>
              <a:rPr lang="en-US" sz="4800" dirty="0"/>
              <a:t>All straight news is written in the inverted pyramid form because it is the traditional form of news writing.</a:t>
            </a:r>
          </a:p>
        </p:txBody>
      </p:sp>
    </p:spTree>
    <p:extLst>
      <p:ext uri="{BB962C8B-B14F-4D97-AF65-F5344CB8AC3E}">
        <p14:creationId xmlns:p14="http://schemas.microsoft.com/office/powerpoint/2010/main" val="361691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457200"/>
            <a:ext cx="83820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latin typeface="Calisto MT" pitchFamily="18" charset="0"/>
              </a:rPr>
              <a:t>The Inverted Pyramid</a:t>
            </a:r>
          </a:p>
        </p:txBody>
      </p:sp>
      <p:grpSp>
        <p:nvGrpSpPr>
          <p:cNvPr id="3" name="Group 2"/>
          <p:cNvGrpSpPr/>
          <p:nvPr/>
        </p:nvGrpSpPr>
        <p:grpSpPr>
          <a:xfrm>
            <a:off x="1752600" y="2362200"/>
            <a:ext cx="5562600" cy="4267200"/>
            <a:chOff x="1752600" y="2362200"/>
            <a:chExt cx="5562600" cy="4267200"/>
          </a:xfrm>
        </p:grpSpPr>
        <p:sp>
          <p:nvSpPr>
            <p:cNvPr id="5" name="Isosceles Triangle 4"/>
            <p:cNvSpPr/>
            <p:nvPr/>
          </p:nvSpPr>
          <p:spPr>
            <a:xfrm rot="10800000">
              <a:off x="1752600" y="2362200"/>
              <a:ext cx="5562600" cy="4267200"/>
            </a:xfrm>
            <a:prstGeom prst="triangl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6" name="Straight Connector 5"/>
            <p:cNvCxnSpPr/>
            <p:nvPr/>
          </p:nvCxnSpPr>
          <p:spPr>
            <a:xfrm>
              <a:off x="2286000" y="3124200"/>
              <a:ext cx="449580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2743200" y="3962400"/>
              <a:ext cx="350520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3429000" y="4963064"/>
              <a:ext cx="2227635" cy="0"/>
            </a:xfrm>
            <a:prstGeom prst="line">
              <a:avLst/>
            </a:prstGeom>
            <a:ln w="38100"/>
          </p:spPr>
          <p:style>
            <a:lnRef idx="1">
              <a:schemeClr val="dk1"/>
            </a:lnRef>
            <a:fillRef idx="0">
              <a:schemeClr val="dk1"/>
            </a:fillRef>
            <a:effectRef idx="0">
              <a:schemeClr val="dk1"/>
            </a:effectRef>
            <a:fontRef idx="minor">
              <a:schemeClr val="tx1"/>
            </a:fontRef>
          </p:style>
        </p:cxnSp>
      </p:grpSp>
      <p:sp>
        <p:nvSpPr>
          <p:cNvPr id="9" name="TextBox 8"/>
          <p:cNvSpPr txBox="1"/>
          <p:nvPr/>
        </p:nvSpPr>
        <p:spPr>
          <a:xfrm>
            <a:off x="2286000" y="2514600"/>
            <a:ext cx="4495800" cy="369332"/>
          </a:xfrm>
          <a:prstGeom prst="rect">
            <a:avLst/>
          </a:prstGeom>
          <a:noFill/>
        </p:spPr>
        <p:txBody>
          <a:bodyPr wrap="square" rtlCol="0">
            <a:spAutoFit/>
          </a:bodyPr>
          <a:lstStyle/>
          <a:p>
            <a:pPr algn="ctr"/>
            <a:r>
              <a:rPr lang="en-US" dirty="0">
                <a:solidFill>
                  <a:schemeClr val="bg1"/>
                </a:solidFill>
              </a:rPr>
              <a:t>MOST IMPORTANT</a:t>
            </a:r>
          </a:p>
        </p:txBody>
      </p:sp>
      <p:sp>
        <p:nvSpPr>
          <p:cNvPr id="10" name="TextBox 9"/>
          <p:cNvSpPr txBox="1"/>
          <p:nvPr/>
        </p:nvSpPr>
        <p:spPr>
          <a:xfrm>
            <a:off x="2782019" y="3352800"/>
            <a:ext cx="3542581" cy="369332"/>
          </a:xfrm>
          <a:prstGeom prst="rect">
            <a:avLst/>
          </a:prstGeom>
          <a:noFill/>
        </p:spPr>
        <p:txBody>
          <a:bodyPr wrap="square" rtlCol="0">
            <a:spAutoFit/>
          </a:bodyPr>
          <a:lstStyle/>
          <a:p>
            <a:pPr algn="ctr"/>
            <a:r>
              <a:rPr lang="en-US" dirty="0">
                <a:solidFill>
                  <a:schemeClr val="bg1"/>
                </a:solidFill>
              </a:rPr>
              <a:t>MORE IMPORTANT</a:t>
            </a:r>
          </a:p>
        </p:txBody>
      </p:sp>
      <p:sp>
        <p:nvSpPr>
          <p:cNvPr id="11" name="TextBox 10"/>
          <p:cNvSpPr txBox="1"/>
          <p:nvPr/>
        </p:nvSpPr>
        <p:spPr>
          <a:xfrm>
            <a:off x="3276600" y="4311134"/>
            <a:ext cx="2514600" cy="369332"/>
          </a:xfrm>
          <a:prstGeom prst="rect">
            <a:avLst/>
          </a:prstGeom>
          <a:noFill/>
        </p:spPr>
        <p:txBody>
          <a:bodyPr wrap="square" rtlCol="0">
            <a:spAutoFit/>
          </a:bodyPr>
          <a:lstStyle/>
          <a:p>
            <a:pPr algn="ctr"/>
            <a:r>
              <a:rPr lang="en-US" dirty="0">
                <a:solidFill>
                  <a:schemeClr val="bg1"/>
                </a:solidFill>
              </a:rPr>
              <a:t>IMPORTANT</a:t>
            </a:r>
          </a:p>
        </p:txBody>
      </p:sp>
      <p:sp>
        <p:nvSpPr>
          <p:cNvPr id="12" name="TextBox 11"/>
          <p:cNvSpPr txBox="1"/>
          <p:nvPr/>
        </p:nvSpPr>
        <p:spPr>
          <a:xfrm>
            <a:off x="3848099" y="5029200"/>
            <a:ext cx="1371600" cy="646331"/>
          </a:xfrm>
          <a:prstGeom prst="rect">
            <a:avLst/>
          </a:prstGeom>
          <a:noFill/>
        </p:spPr>
        <p:txBody>
          <a:bodyPr wrap="square" rtlCol="0">
            <a:spAutoFit/>
          </a:bodyPr>
          <a:lstStyle/>
          <a:p>
            <a:pPr algn="ctr"/>
            <a:r>
              <a:rPr lang="en-US" dirty="0">
                <a:solidFill>
                  <a:schemeClr val="bg1"/>
                </a:solidFill>
              </a:rPr>
              <a:t>LEAST IMPORTANT</a:t>
            </a:r>
          </a:p>
        </p:txBody>
      </p:sp>
    </p:spTree>
    <p:extLst>
      <p:ext uri="{BB962C8B-B14F-4D97-AF65-F5344CB8AC3E}">
        <p14:creationId xmlns:p14="http://schemas.microsoft.com/office/powerpoint/2010/main" val="3876739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rrowheads="1"/>
          </p:cNvSpPr>
          <p:nvPr>
            <p:ph type="title"/>
          </p:nvPr>
        </p:nvSpPr>
        <p:spPr/>
        <p:txBody>
          <a:bodyPr/>
          <a:lstStyle/>
          <a:p>
            <a:pPr eaLnBrk="1" hangingPunct="1">
              <a:defRPr/>
            </a:pPr>
            <a:r>
              <a:rPr lang="en-US" sz="4000" dirty="0"/>
              <a:t>Testing the Inverted Pyramid</a:t>
            </a:r>
          </a:p>
        </p:txBody>
      </p:sp>
      <p:sp>
        <p:nvSpPr>
          <p:cNvPr id="61443" name="Rectangle 3"/>
          <p:cNvSpPr>
            <a:spLocks noGrp="1" noRot="1" noChangeArrowheads="1"/>
          </p:cNvSpPr>
          <p:nvPr>
            <p:ph type="body" idx="4294967295"/>
          </p:nvPr>
        </p:nvSpPr>
        <p:spPr>
          <a:xfrm>
            <a:off x="838200" y="1905000"/>
            <a:ext cx="8007350" cy="4191000"/>
          </a:xfrm>
          <a:prstGeom prst="rect">
            <a:avLst/>
          </a:prstGeom>
        </p:spPr>
        <p:txBody>
          <a:bodyPr>
            <a:normAutofit lnSpcReduction="10000"/>
          </a:bodyPr>
          <a:lstStyle/>
          <a:p>
            <a:pPr eaLnBrk="1" hangingPunct="1">
              <a:lnSpc>
                <a:spcPct val="80000"/>
              </a:lnSpc>
              <a:defRPr/>
            </a:pPr>
            <a:r>
              <a:rPr lang="en-US" sz="2800" dirty="0"/>
              <a:t>Stories can be tested to see if they are organized in inverted pyramid style. Journalists call this a </a:t>
            </a:r>
            <a:r>
              <a:rPr lang="en-US" sz="2800" b="1" dirty="0"/>
              <a:t>crop test</a:t>
            </a:r>
            <a:r>
              <a:rPr lang="en-US" sz="2800" dirty="0"/>
              <a:t>.</a:t>
            </a:r>
          </a:p>
          <a:p>
            <a:pPr eaLnBrk="1" hangingPunct="1">
              <a:lnSpc>
                <a:spcPct val="80000"/>
              </a:lnSpc>
              <a:buNone/>
              <a:defRPr/>
            </a:pPr>
            <a:endParaRPr lang="en-US" sz="2800" dirty="0"/>
          </a:p>
          <a:p>
            <a:pPr eaLnBrk="1" hangingPunct="1">
              <a:lnSpc>
                <a:spcPct val="80000"/>
              </a:lnSpc>
              <a:defRPr/>
            </a:pPr>
            <a:r>
              <a:rPr lang="en-US" sz="2800" b="1" dirty="0">
                <a:solidFill>
                  <a:srgbClr val="FFC000"/>
                </a:solidFill>
              </a:rPr>
              <a:t>Crop</a:t>
            </a:r>
            <a:r>
              <a:rPr lang="en-US" sz="2800" dirty="0">
                <a:solidFill>
                  <a:srgbClr val="FFC000"/>
                </a:solidFill>
              </a:rPr>
              <a:t> means to cut or to shorten</a:t>
            </a:r>
            <a:r>
              <a:rPr lang="en-US" sz="2800" dirty="0"/>
              <a:t>. To use the crop test, start at the end of the story. Read each paragraph and decide whether it contains information that is absolutely necessary to the understanding of the basic story.</a:t>
            </a:r>
          </a:p>
          <a:p>
            <a:pPr eaLnBrk="1" hangingPunct="1">
              <a:lnSpc>
                <a:spcPct val="80000"/>
              </a:lnSpc>
              <a:defRPr/>
            </a:pPr>
            <a:endParaRPr lang="en-US" sz="2800" dirty="0"/>
          </a:p>
          <a:p>
            <a:pPr eaLnBrk="1" hangingPunct="1">
              <a:lnSpc>
                <a:spcPct val="80000"/>
              </a:lnSpc>
              <a:defRPr/>
            </a:pPr>
            <a:r>
              <a:rPr lang="en-US" sz="2800" dirty="0"/>
              <a:t>If several paragraphs can be cropped from the story without losing important information, it is written in inverted pyramid style.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42"/>
                                        </p:tgtEl>
                                        <p:attrNameLst>
                                          <p:attrName>style.visibility</p:attrName>
                                        </p:attrNameLst>
                                      </p:cBhvr>
                                      <p:to>
                                        <p:strVal val="visible"/>
                                      </p:to>
                                    </p:set>
                                    <p:anim calcmode="lin" valueType="num">
                                      <p:cBhvr additive="base">
                                        <p:cTn id="7" dur="500" fill="hold"/>
                                        <p:tgtEl>
                                          <p:spTgt spid="61442"/>
                                        </p:tgtEl>
                                        <p:attrNameLst>
                                          <p:attrName>ppt_x</p:attrName>
                                        </p:attrNameLst>
                                      </p:cBhvr>
                                      <p:tavLst>
                                        <p:tav tm="0">
                                          <p:val>
                                            <p:strVal val="#ppt_x"/>
                                          </p:val>
                                        </p:tav>
                                        <p:tav tm="100000">
                                          <p:val>
                                            <p:strVal val="#ppt_x"/>
                                          </p:val>
                                        </p:tav>
                                      </p:tavLst>
                                    </p:anim>
                                    <p:anim calcmode="lin" valueType="num">
                                      <p:cBhvr additive="base">
                                        <p:cTn id="8" dur="500" fill="hold"/>
                                        <p:tgtEl>
                                          <p:spTgt spid="6144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43">
                                            <p:txEl>
                                              <p:pRg st="0" end="0"/>
                                            </p:txEl>
                                          </p:spTgt>
                                        </p:tgtEl>
                                        <p:attrNameLst>
                                          <p:attrName>style.visibility</p:attrName>
                                        </p:attrNameLst>
                                      </p:cBhvr>
                                      <p:to>
                                        <p:strVal val="visible"/>
                                      </p:to>
                                    </p:set>
                                    <p:anim calcmode="lin" valueType="num">
                                      <p:cBhvr additive="base">
                                        <p:cTn id="13" dur="500" fill="hold"/>
                                        <p:tgtEl>
                                          <p:spTgt spid="6144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43">
                                            <p:txEl>
                                              <p:pRg st="2" end="2"/>
                                            </p:txEl>
                                          </p:spTgt>
                                        </p:tgtEl>
                                        <p:attrNameLst>
                                          <p:attrName>style.visibility</p:attrName>
                                        </p:attrNameLst>
                                      </p:cBhvr>
                                      <p:to>
                                        <p:strVal val="visible"/>
                                      </p:to>
                                    </p:set>
                                    <p:anim calcmode="lin" valueType="num">
                                      <p:cBhvr additive="base">
                                        <p:cTn id="19" dur="500" fill="hold"/>
                                        <p:tgtEl>
                                          <p:spTgt spid="614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43">
                                            <p:txEl>
                                              <p:pRg st="4" end="4"/>
                                            </p:txEl>
                                          </p:spTgt>
                                        </p:tgtEl>
                                        <p:attrNameLst>
                                          <p:attrName>style.visibility</p:attrName>
                                        </p:attrNameLst>
                                      </p:cBhvr>
                                      <p:to>
                                        <p:strVal val="visible"/>
                                      </p:to>
                                    </p:set>
                                    <p:anim calcmode="lin" valueType="num">
                                      <p:cBhvr additive="base">
                                        <p:cTn id="25" dur="500" fill="hold"/>
                                        <p:tgtEl>
                                          <p:spTgt spid="6144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4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p:bldP spid="6144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rrowheads="1"/>
          </p:cNvSpPr>
          <p:nvPr>
            <p:ph type="title"/>
          </p:nvPr>
        </p:nvSpPr>
        <p:spPr/>
        <p:txBody>
          <a:bodyPr/>
          <a:lstStyle/>
          <a:p>
            <a:pPr eaLnBrk="1" hangingPunct="1">
              <a:defRPr/>
            </a:pPr>
            <a:r>
              <a:rPr lang="en-US" sz="4000" dirty="0"/>
              <a:t>The Storytelling Pattern</a:t>
            </a:r>
          </a:p>
        </p:txBody>
      </p:sp>
      <p:sp>
        <p:nvSpPr>
          <p:cNvPr id="62467" name="Rectangle 3"/>
          <p:cNvSpPr>
            <a:spLocks noGrp="1" noRot="1" noChangeArrowheads="1"/>
          </p:cNvSpPr>
          <p:nvPr>
            <p:ph type="body" idx="4294967295"/>
          </p:nvPr>
        </p:nvSpPr>
        <p:spPr>
          <a:xfrm>
            <a:off x="838200" y="1905000"/>
            <a:ext cx="8007350" cy="4191000"/>
          </a:xfrm>
          <a:prstGeom prst="rect">
            <a:avLst/>
          </a:prstGeom>
        </p:spPr>
        <p:txBody>
          <a:bodyPr/>
          <a:lstStyle/>
          <a:p>
            <a:pPr eaLnBrk="1" hangingPunct="1">
              <a:defRPr/>
            </a:pPr>
            <a:r>
              <a:rPr lang="en-US" sz="3200" dirty="0"/>
              <a:t>More and more news stories are being written in an organizational pattern called the </a:t>
            </a:r>
            <a:r>
              <a:rPr lang="en-US" sz="3200" b="1" dirty="0"/>
              <a:t>storytelling pattern</a:t>
            </a:r>
            <a:r>
              <a:rPr lang="en-US" sz="3200" dirty="0"/>
              <a:t>.</a:t>
            </a:r>
          </a:p>
          <a:p>
            <a:pPr eaLnBrk="1" hangingPunct="1">
              <a:defRPr/>
            </a:pPr>
            <a:r>
              <a:rPr lang="en-US" sz="3200" dirty="0"/>
              <a:t>The storytelling pattern invites the reader in with an indirect lead.</a:t>
            </a:r>
          </a:p>
          <a:p>
            <a:pPr eaLnBrk="1" hangingPunct="1">
              <a:defRPr/>
            </a:pPr>
            <a:r>
              <a:rPr lang="en-US" sz="3200" dirty="0"/>
              <a:t>The body of the article gives the facts and information necessary in any news story.</a:t>
            </a:r>
          </a:p>
          <a:p>
            <a:pPr eaLnBrk="1" hangingPunct="1">
              <a:buFont typeface="Wingdings" pitchFamily="2" charset="2"/>
              <a:buNone/>
              <a:defRPr/>
            </a:pP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 calcmode="lin" valueType="num">
                                      <p:cBhvr additive="base">
                                        <p:cTn id="7" dur="500" fill="hold"/>
                                        <p:tgtEl>
                                          <p:spTgt spid="624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4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2467">
                                            <p:txEl>
                                              <p:pRg st="1" end="1"/>
                                            </p:txEl>
                                          </p:spTgt>
                                        </p:tgtEl>
                                        <p:attrNameLst>
                                          <p:attrName>style.visibility</p:attrName>
                                        </p:attrNameLst>
                                      </p:cBhvr>
                                      <p:to>
                                        <p:strVal val="visible"/>
                                      </p:to>
                                    </p:set>
                                    <p:anim calcmode="lin" valueType="num">
                                      <p:cBhvr additive="base">
                                        <p:cTn id="13" dur="500" fill="hold"/>
                                        <p:tgtEl>
                                          <p:spTgt spid="624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24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2467">
                                            <p:txEl>
                                              <p:pRg st="2" end="2"/>
                                            </p:txEl>
                                          </p:spTgt>
                                        </p:tgtEl>
                                        <p:attrNameLst>
                                          <p:attrName>style.visibility</p:attrName>
                                        </p:attrNameLst>
                                      </p:cBhvr>
                                      <p:to>
                                        <p:strVal val="visible"/>
                                      </p:to>
                                    </p:set>
                                    <p:anim calcmode="lin" valueType="num">
                                      <p:cBhvr additive="base">
                                        <p:cTn id="19" dur="500" fill="hold"/>
                                        <p:tgtEl>
                                          <p:spTgt spid="6246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246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rrowheads="1"/>
          </p:cNvSpPr>
          <p:nvPr>
            <p:ph type="title"/>
          </p:nvPr>
        </p:nvSpPr>
        <p:spPr/>
        <p:txBody>
          <a:bodyPr/>
          <a:lstStyle/>
          <a:p>
            <a:pPr eaLnBrk="1" hangingPunct="1">
              <a:defRPr/>
            </a:pPr>
            <a:r>
              <a:rPr lang="en-US" sz="3600"/>
              <a:t>The Storytelling Pattern cont.</a:t>
            </a:r>
          </a:p>
        </p:txBody>
      </p:sp>
      <p:sp>
        <p:nvSpPr>
          <p:cNvPr id="63491" name="Rectangle 3"/>
          <p:cNvSpPr>
            <a:spLocks noGrp="1" noRot="1" noChangeArrowheads="1"/>
          </p:cNvSpPr>
          <p:nvPr>
            <p:ph type="body" idx="4294967295"/>
          </p:nvPr>
        </p:nvSpPr>
        <p:spPr>
          <a:xfrm>
            <a:off x="838200" y="1905000"/>
            <a:ext cx="8007350" cy="4191000"/>
          </a:xfrm>
          <a:prstGeom prst="rect">
            <a:avLst/>
          </a:prstGeom>
        </p:spPr>
        <p:txBody>
          <a:bodyPr/>
          <a:lstStyle/>
          <a:p>
            <a:pPr eaLnBrk="1" hangingPunct="1">
              <a:defRPr/>
            </a:pPr>
            <a:r>
              <a:rPr lang="en-US" sz="2800" dirty="0"/>
              <a:t>The ending is usually a </a:t>
            </a:r>
            <a:r>
              <a:rPr lang="en-US" sz="2800" b="1" dirty="0"/>
              <a:t>clincher</a:t>
            </a:r>
            <a:r>
              <a:rPr lang="en-US" sz="2800" dirty="0"/>
              <a:t>, a statement that returns the reader to the scene introduced in the opening paragraphs, or that reaches a conclusion necessary for complete understanding of the event or story.</a:t>
            </a:r>
          </a:p>
          <a:p>
            <a:pPr eaLnBrk="1" hangingPunct="1">
              <a:defRPr/>
            </a:pPr>
            <a:r>
              <a:rPr lang="en-US" sz="2800" dirty="0"/>
              <a:t>The end of the story ties back to the lead and is a necessary part of the story. It cannot be cropped without diminishing the meaning of the story.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 calcmode="lin" valueType="num">
                                      <p:cBhvr additive="base">
                                        <p:cTn id="7" dur="500" fill="hold"/>
                                        <p:tgtEl>
                                          <p:spTgt spid="634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4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3491">
                                            <p:txEl>
                                              <p:pRg st="1" end="1"/>
                                            </p:txEl>
                                          </p:spTgt>
                                        </p:tgtEl>
                                        <p:attrNameLst>
                                          <p:attrName>style.visibility</p:attrName>
                                        </p:attrNameLst>
                                      </p:cBhvr>
                                      <p:to>
                                        <p:strVal val="visible"/>
                                      </p:to>
                                    </p:set>
                                    <p:anim calcmode="lin" valueType="num">
                                      <p:cBhvr additive="base">
                                        <p:cTn id="13" dur="500" fill="hold"/>
                                        <p:tgtEl>
                                          <p:spTgt spid="6349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49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rrowheads="1"/>
          </p:cNvSpPr>
          <p:nvPr>
            <p:ph type="title"/>
          </p:nvPr>
        </p:nvSpPr>
        <p:spPr/>
        <p:txBody>
          <a:bodyPr/>
          <a:lstStyle/>
          <a:p>
            <a:pPr eaLnBrk="1" hangingPunct="1">
              <a:defRPr/>
            </a:pPr>
            <a:r>
              <a:rPr lang="en-US" sz="3600"/>
              <a:t>The Storytelling Pattern cont.</a:t>
            </a:r>
          </a:p>
        </p:txBody>
      </p:sp>
      <p:sp>
        <p:nvSpPr>
          <p:cNvPr id="64515" name="Rectangle 3"/>
          <p:cNvSpPr>
            <a:spLocks noGrp="1" noRot="1" noChangeArrowheads="1"/>
          </p:cNvSpPr>
          <p:nvPr>
            <p:ph type="body" idx="4294967295"/>
          </p:nvPr>
        </p:nvSpPr>
        <p:spPr>
          <a:xfrm>
            <a:off x="838200" y="1905000"/>
            <a:ext cx="8007350" cy="4191000"/>
          </a:xfrm>
          <a:prstGeom prst="rect">
            <a:avLst/>
          </a:prstGeom>
        </p:spPr>
        <p:txBody>
          <a:bodyPr/>
          <a:lstStyle/>
          <a:p>
            <a:pPr eaLnBrk="1" hangingPunct="1">
              <a:defRPr/>
            </a:pPr>
            <a:r>
              <a:rPr lang="en-US" sz="3200" dirty="0"/>
              <a:t>Instead of giving facts in the inverted pyramid style, from most important to least important, the storytelling organization tells the story in a circular fashion. The end of the story refers back to the beginning, completing the circle of facts that make up the story.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rrowheads="1"/>
          </p:cNvSpPr>
          <p:nvPr>
            <p:ph type="title"/>
          </p:nvPr>
        </p:nvSpPr>
        <p:spPr/>
        <p:txBody>
          <a:bodyPr/>
          <a:lstStyle/>
          <a:p>
            <a:pPr eaLnBrk="1" hangingPunct="1">
              <a:defRPr/>
            </a:pPr>
            <a:r>
              <a:rPr lang="en-US" sz="4000" dirty="0"/>
              <a:t>Choosing   an   Organizational Pattern</a:t>
            </a:r>
          </a:p>
        </p:txBody>
      </p:sp>
      <p:sp>
        <p:nvSpPr>
          <p:cNvPr id="65539" name="Rectangle 3"/>
          <p:cNvSpPr>
            <a:spLocks noGrp="1" noRot="1" noChangeArrowheads="1"/>
          </p:cNvSpPr>
          <p:nvPr>
            <p:ph type="body" idx="4294967295"/>
          </p:nvPr>
        </p:nvSpPr>
        <p:spPr>
          <a:xfrm>
            <a:off x="838200" y="1905000"/>
            <a:ext cx="8007350" cy="4191000"/>
          </a:xfrm>
          <a:prstGeom prst="rect">
            <a:avLst/>
          </a:prstGeom>
        </p:spPr>
        <p:txBody>
          <a:bodyPr/>
          <a:lstStyle/>
          <a:p>
            <a:pPr eaLnBrk="1" hangingPunct="1">
              <a:defRPr/>
            </a:pPr>
            <a:r>
              <a:rPr lang="en-US" sz="3200" dirty="0"/>
              <a:t>All leads and stories can be organized in more than one way. No one organizational pattern is right for every story. </a:t>
            </a:r>
          </a:p>
          <a:p>
            <a:pPr eaLnBrk="1" hangingPunct="1">
              <a:defRPr/>
            </a:pPr>
            <a:r>
              <a:rPr lang="en-US" sz="3200" dirty="0"/>
              <a:t>Sometimes a blend—putting a storytelling lead on an inverted pyramid story—works better than either inverted pyramid or storytelling organization.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5538"/>
                                        </p:tgtEl>
                                        <p:attrNameLst>
                                          <p:attrName>style.visibility</p:attrName>
                                        </p:attrNameLst>
                                      </p:cBhvr>
                                      <p:to>
                                        <p:strVal val="visible"/>
                                      </p:to>
                                    </p:set>
                                    <p:anim calcmode="lin" valueType="num">
                                      <p:cBhvr additive="base">
                                        <p:cTn id="7" dur="500" fill="hold"/>
                                        <p:tgtEl>
                                          <p:spTgt spid="65538"/>
                                        </p:tgtEl>
                                        <p:attrNameLst>
                                          <p:attrName>ppt_x</p:attrName>
                                        </p:attrNameLst>
                                      </p:cBhvr>
                                      <p:tavLst>
                                        <p:tav tm="0">
                                          <p:val>
                                            <p:strVal val="#ppt_x"/>
                                          </p:val>
                                        </p:tav>
                                        <p:tav tm="100000">
                                          <p:val>
                                            <p:strVal val="#ppt_x"/>
                                          </p:val>
                                        </p:tav>
                                      </p:tavLst>
                                    </p:anim>
                                    <p:anim calcmode="lin" valueType="num">
                                      <p:cBhvr additive="base">
                                        <p:cTn id="8" dur="500" fill="hold"/>
                                        <p:tgtEl>
                                          <p:spTgt spid="6553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5539">
                                            <p:txEl>
                                              <p:pRg st="0" end="0"/>
                                            </p:txEl>
                                          </p:spTgt>
                                        </p:tgtEl>
                                        <p:attrNameLst>
                                          <p:attrName>style.visibility</p:attrName>
                                        </p:attrNameLst>
                                      </p:cBhvr>
                                      <p:to>
                                        <p:strVal val="visible"/>
                                      </p:to>
                                    </p:set>
                                    <p:anim calcmode="lin" valueType="num">
                                      <p:cBhvr additive="base">
                                        <p:cTn id="13" dur="500" fill="hold"/>
                                        <p:tgtEl>
                                          <p:spTgt spid="6553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55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5539">
                                            <p:txEl>
                                              <p:pRg st="1" end="1"/>
                                            </p:txEl>
                                          </p:spTgt>
                                        </p:tgtEl>
                                        <p:attrNameLst>
                                          <p:attrName>style.visibility</p:attrName>
                                        </p:attrNameLst>
                                      </p:cBhvr>
                                      <p:to>
                                        <p:strVal val="visible"/>
                                      </p:to>
                                    </p:set>
                                    <p:anim calcmode="lin" valueType="num">
                                      <p:cBhvr additive="base">
                                        <p:cTn id="19"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p:bldP spid="6553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rrowheads="1"/>
          </p:cNvSpPr>
          <p:nvPr>
            <p:ph type="title"/>
          </p:nvPr>
        </p:nvSpPr>
        <p:spPr/>
        <p:txBody>
          <a:bodyPr/>
          <a:lstStyle/>
          <a:p>
            <a:pPr eaLnBrk="1" hangingPunct="1">
              <a:defRPr/>
            </a:pPr>
            <a:r>
              <a:rPr lang="en-US" sz="4000" dirty="0"/>
              <a:t>Choosing an Organizational Pattern cont.</a:t>
            </a:r>
          </a:p>
        </p:txBody>
      </p:sp>
      <p:sp>
        <p:nvSpPr>
          <p:cNvPr id="66563" name="Rectangle 3"/>
          <p:cNvSpPr>
            <a:spLocks noGrp="1" noRot="1" noChangeArrowheads="1"/>
          </p:cNvSpPr>
          <p:nvPr>
            <p:ph type="body" idx="4294967295"/>
          </p:nvPr>
        </p:nvSpPr>
        <p:spPr>
          <a:xfrm>
            <a:off x="838200" y="1905000"/>
            <a:ext cx="8007350" cy="4191000"/>
          </a:xfrm>
          <a:prstGeom prst="rect">
            <a:avLst/>
          </a:prstGeom>
        </p:spPr>
        <p:txBody>
          <a:bodyPr/>
          <a:lstStyle/>
          <a:p>
            <a:pPr eaLnBrk="1" hangingPunct="1">
              <a:lnSpc>
                <a:spcPct val="90000"/>
              </a:lnSpc>
              <a:defRPr/>
            </a:pPr>
            <a:r>
              <a:rPr lang="en-US" sz="2800" dirty="0"/>
              <a:t>The reporter determines the organization in the planning stages of the story.</a:t>
            </a:r>
          </a:p>
          <a:p>
            <a:pPr eaLnBrk="1" hangingPunct="1">
              <a:lnSpc>
                <a:spcPct val="90000"/>
              </a:lnSpc>
              <a:defRPr/>
            </a:pPr>
            <a:r>
              <a:rPr lang="en-US" sz="2800" dirty="0"/>
              <a:t>Hard news stories—such as those about accidents, fires and meetings—are most often written with direct leads and inverted pyramid organization.</a:t>
            </a:r>
          </a:p>
          <a:p>
            <a:pPr eaLnBrk="1" hangingPunct="1">
              <a:lnSpc>
                <a:spcPct val="90000"/>
              </a:lnSpc>
              <a:defRPr/>
            </a:pPr>
            <a:r>
              <a:rPr lang="en-US" sz="2800" dirty="0"/>
              <a:t>Features and timeless stories most often lend themselves to indirect leads and storytelling organization. Human interest news stories may fall into either category.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 calcmode="lin" valueType="num">
                                      <p:cBhvr additive="base">
                                        <p:cTn id="7" dur="500" fill="hold"/>
                                        <p:tgtEl>
                                          <p:spTgt spid="665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65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6563">
                                            <p:txEl>
                                              <p:pRg st="1" end="1"/>
                                            </p:txEl>
                                          </p:spTgt>
                                        </p:tgtEl>
                                        <p:attrNameLst>
                                          <p:attrName>style.visibility</p:attrName>
                                        </p:attrNameLst>
                                      </p:cBhvr>
                                      <p:to>
                                        <p:strVal val="visible"/>
                                      </p:to>
                                    </p:set>
                                    <p:anim calcmode="lin" valueType="num">
                                      <p:cBhvr additive="base">
                                        <p:cTn id="13" dur="500" fill="hold"/>
                                        <p:tgtEl>
                                          <p:spTgt spid="665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6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6563">
                                            <p:txEl>
                                              <p:pRg st="2" end="2"/>
                                            </p:txEl>
                                          </p:spTgt>
                                        </p:tgtEl>
                                        <p:attrNameLst>
                                          <p:attrName>style.visibility</p:attrName>
                                        </p:attrNameLst>
                                      </p:cBhvr>
                                      <p:to>
                                        <p:strVal val="visible"/>
                                      </p:to>
                                    </p:set>
                                    <p:anim calcmode="lin" valueType="num">
                                      <p:cBhvr additive="base">
                                        <p:cTn id="19" dur="500" fill="hold"/>
                                        <p:tgtEl>
                                          <p:spTgt spid="665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656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457200"/>
            <a:ext cx="83820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latin typeface="Calisto MT" pitchFamily="18" charset="0"/>
              </a:rPr>
              <a:t>How to write the lead</a:t>
            </a:r>
          </a:p>
        </p:txBody>
      </p:sp>
      <p:sp>
        <p:nvSpPr>
          <p:cNvPr id="5" name="Rectangle 4"/>
          <p:cNvSpPr/>
          <p:nvPr/>
        </p:nvSpPr>
        <p:spPr>
          <a:xfrm>
            <a:off x="421532" y="1600200"/>
            <a:ext cx="8189067" cy="1754326"/>
          </a:xfrm>
          <a:prstGeom prst="rect">
            <a:avLst/>
          </a:prstGeom>
        </p:spPr>
        <p:txBody>
          <a:bodyPr wrap="square">
            <a:spAutoFit/>
          </a:bodyPr>
          <a:lstStyle/>
          <a:p>
            <a:pPr algn="ctr"/>
            <a:r>
              <a:rPr lang="en-US" sz="3600" b="1" i="1" dirty="0">
                <a:effectLst>
                  <a:outerShdw blurRad="38100" dist="38100" dir="2700000" algn="tl">
                    <a:srgbClr val="000000">
                      <a:alpha val="43137"/>
                    </a:srgbClr>
                  </a:outerShdw>
                </a:effectLst>
              </a:rPr>
              <a:t>The lead is like a miniskirt: short enough to be interesting, but long enough to cover the essentials (</a:t>
            </a:r>
            <a:r>
              <a:rPr lang="en-US" sz="3600" b="1" i="1" dirty="0" err="1">
                <a:effectLst>
                  <a:outerShdw blurRad="38100" dist="38100" dir="2700000" algn="tl">
                    <a:srgbClr val="000000">
                      <a:alpha val="43137"/>
                    </a:srgbClr>
                  </a:outerShdw>
                </a:effectLst>
              </a:rPr>
              <a:t>Malinao</a:t>
            </a:r>
            <a:r>
              <a:rPr lang="en-US" sz="3600" b="1" i="1" dirty="0">
                <a:effectLst>
                  <a:outerShdw blurRad="38100" dist="38100" dir="2700000" algn="tl">
                    <a:srgbClr val="000000">
                      <a:alpha val="43137"/>
                    </a:srgbClr>
                  </a:outerShdw>
                </a:effectLst>
              </a:rPr>
              <a:t>, 2004).</a:t>
            </a:r>
          </a:p>
        </p:txBody>
      </p:sp>
      <p:sp>
        <p:nvSpPr>
          <p:cNvPr id="7" name="Rectangle 6"/>
          <p:cNvSpPr/>
          <p:nvPr/>
        </p:nvSpPr>
        <p:spPr>
          <a:xfrm>
            <a:off x="591765" y="3657600"/>
            <a:ext cx="7848600" cy="2595582"/>
          </a:xfrm>
          <a:prstGeom prst="rect">
            <a:avLst/>
          </a:prstGeom>
        </p:spPr>
        <p:txBody>
          <a:bodyPr wrap="square">
            <a:spAutoFit/>
          </a:bodyPr>
          <a:lstStyle/>
          <a:p>
            <a:pPr marL="566928" lvl="0" indent="-457200">
              <a:spcBef>
                <a:spcPts val="400"/>
              </a:spcBef>
              <a:buClr>
                <a:srgbClr val="2DA2BF"/>
              </a:buClr>
              <a:buSzPct val="68000"/>
              <a:buFont typeface="Arial" pitchFamily="34" charset="0"/>
              <a:buChar char="•"/>
            </a:pPr>
            <a:r>
              <a:rPr lang="en-US" sz="2600" b="1" dirty="0">
                <a:effectLst>
                  <a:outerShdw blurRad="38100" dist="38100" dir="2700000" algn="tl">
                    <a:srgbClr val="000000">
                      <a:alpha val="43137"/>
                    </a:srgbClr>
                  </a:outerShdw>
                </a:effectLst>
                <a:latin typeface="Lucida Sans Unicode"/>
              </a:rPr>
              <a:t>Writing the lead paragraph, most of the time, includes the 5 </a:t>
            </a:r>
            <a:r>
              <a:rPr lang="en-US" sz="2600" b="1" dirty="0" err="1">
                <a:effectLst>
                  <a:outerShdw blurRad="38100" dist="38100" dir="2700000" algn="tl">
                    <a:srgbClr val="000000">
                      <a:alpha val="43137"/>
                    </a:srgbClr>
                  </a:outerShdw>
                </a:effectLst>
                <a:latin typeface="Lucida Sans Unicode"/>
              </a:rPr>
              <a:t>Ws</a:t>
            </a:r>
            <a:r>
              <a:rPr lang="en-US" sz="2600" b="1" dirty="0">
                <a:effectLst>
                  <a:outerShdw blurRad="38100" dist="38100" dir="2700000" algn="tl">
                    <a:srgbClr val="000000">
                      <a:alpha val="43137"/>
                    </a:srgbClr>
                  </a:outerShdw>
                </a:effectLst>
                <a:latin typeface="Lucida Sans Unicode"/>
              </a:rPr>
              <a:t> and 1 H.</a:t>
            </a:r>
          </a:p>
          <a:p>
            <a:pPr marL="566928" lvl="0" indent="-457200">
              <a:spcBef>
                <a:spcPts val="400"/>
              </a:spcBef>
              <a:buClr>
                <a:srgbClr val="2DA2BF"/>
              </a:buClr>
              <a:buSzPct val="68000"/>
              <a:buFont typeface="Arial" pitchFamily="34" charset="0"/>
              <a:buChar char="•"/>
            </a:pPr>
            <a:r>
              <a:rPr lang="en-US" sz="2600" b="1" dirty="0">
                <a:effectLst>
                  <a:outerShdw blurRad="38100" dist="38100" dir="2700000" algn="tl">
                    <a:srgbClr val="000000">
                      <a:alpha val="43137"/>
                    </a:srgbClr>
                  </a:outerShdw>
                </a:effectLst>
                <a:latin typeface="Lucida Sans Unicode"/>
              </a:rPr>
              <a:t>It is written in a clear and brief manner that is usually in a one sentence paragraph form.</a:t>
            </a:r>
          </a:p>
          <a:p>
            <a:pPr marL="566928" lvl="0" indent="-457200">
              <a:spcBef>
                <a:spcPts val="400"/>
              </a:spcBef>
              <a:buClr>
                <a:srgbClr val="2DA2BF"/>
              </a:buClr>
              <a:buSzPct val="68000"/>
              <a:buFont typeface="Arial" pitchFamily="34" charset="0"/>
              <a:buChar char="•"/>
            </a:pPr>
            <a:r>
              <a:rPr lang="en-US" sz="2600" b="1" dirty="0">
                <a:effectLst>
                  <a:outerShdw blurRad="38100" dist="38100" dir="2700000" algn="tl">
                    <a:srgbClr val="000000">
                      <a:alpha val="43137"/>
                    </a:srgbClr>
                  </a:outerShdw>
                </a:effectLst>
                <a:latin typeface="Lucida Sans Unicode"/>
              </a:rPr>
              <a:t>The lead must stand alone as a news story.</a:t>
            </a:r>
          </a:p>
        </p:txBody>
      </p:sp>
    </p:spTree>
    <p:extLst>
      <p:ext uri="{BB962C8B-B14F-4D97-AF65-F5344CB8AC3E}">
        <p14:creationId xmlns:p14="http://schemas.microsoft.com/office/powerpoint/2010/main" val="1982469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 calcmode="lin" valueType="num">
                                      <p:cBhvr additive="base">
                                        <p:cTn id="25"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anim calcmode="lin" valueType="num">
                                      <p:cBhvr additive="base">
                                        <p:cTn id="31"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457200"/>
            <a:ext cx="83820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latin typeface="Calisto MT" pitchFamily="18" charset="0"/>
              </a:rPr>
              <a:t>LEAD TYPES</a:t>
            </a:r>
          </a:p>
        </p:txBody>
      </p:sp>
      <p:sp>
        <p:nvSpPr>
          <p:cNvPr id="3" name="Rectangle 2"/>
          <p:cNvSpPr/>
          <p:nvPr/>
        </p:nvSpPr>
        <p:spPr>
          <a:xfrm>
            <a:off x="304800" y="1600200"/>
            <a:ext cx="8229600" cy="5632311"/>
          </a:xfrm>
          <a:prstGeom prst="rect">
            <a:avLst/>
          </a:prstGeom>
        </p:spPr>
        <p:txBody>
          <a:bodyPr wrap="square">
            <a:spAutoFit/>
          </a:bodyPr>
          <a:lstStyle/>
          <a:p>
            <a:pPr>
              <a:buNone/>
            </a:pPr>
            <a:r>
              <a:rPr lang="en-US" sz="3200" b="1" dirty="0">
                <a:effectLst>
                  <a:outerShdw blurRad="38100" dist="38100" dir="2700000" algn="tl">
                    <a:srgbClr val="000000">
                      <a:alpha val="43137"/>
                    </a:srgbClr>
                  </a:outerShdw>
                </a:effectLst>
              </a:rPr>
              <a:t>Novelty Lead  is a news lead that has bright pitch angle or twist. It is intriguing and inviting. It has color and spark.</a:t>
            </a:r>
          </a:p>
          <a:p>
            <a:pPr marL="457200" indent="-457200"/>
            <a:endParaRPr lang="en-US" sz="3200" b="1" dirty="0">
              <a:effectLst>
                <a:outerShdw blurRad="38100" dist="38100" dir="2700000" algn="tl">
                  <a:srgbClr val="000000">
                    <a:alpha val="43137"/>
                  </a:srgbClr>
                </a:outerShdw>
              </a:effectLst>
            </a:endParaRPr>
          </a:p>
          <a:p>
            <a:pPr marL="457200" indent="-457200"/>
            <a:r>
              <a:rPr lang="en-US" sz="3200" b="1" dirty="0">
                <a:effectLst>
                  <a:outerShdw blurRad="38100" dist="38100" dir="2700000" algn="tl">
                    <a:srgbClr val="000000">
                      <a:alpha val="43137"/>
                    </a:srgbClr>
                  </a:outerShdw>
                </a:effectLst>
              </a:rPr>
              <a:t>e.g.    </a:t>
            </a:r>
          </a:p>
          <a:p>
            <a:pPr marL="457200" indent="-457200"/>
            <a:r>
              <a:rPr lang="en-US" sz="3200" b="1" i="1" dirty="0">
                <a:effectLst>
                  <a:outerShdw blurRad="38100" dist="38100" dir="2700000" algn="tl">
                    <a:srgbClr val="000000">
                      <a:alpha val="43137"/>
                    </a:srgbClr>
                  </a:outerShdw>
                </a:effectLst>
              </a:rPr>
              <a:t>	</a:t>
            </a:r>
            <a:r>
              <a:rPr lang="en-US" sz="2400" b="1" dirty="0">
                <a:solidFill>
                  <a:srgbClr val="FFC000"/>
                </a:solidFill>
              </a:rPr>
              <a:t>EVEN THE RAIN CANNOT STOP NATIONALISM TO BLAZE.</a:t>
            </a:r>
            <a:endParaRPr lang="en-US" sz="3200" b="1" dirty="0">
              <a:solidFill>
                <a:srgbClr val="FFC000"/>
              </a:solidFill>
            </a:endParaRPr>
          </a:p>
          <a:p>
            <a:pPr marL="457200" indent="-457200"/>
            <a:r>
              <a:rPr lang="en-US" sz="3200" b="1" dirty="0">
                <a:solidFill>
                  <a:srgbClr val="FFC000"/>
                </a:solidFill>
              </a:rPr>
              <a:t>	</a:t>
            </a:r>
            <a:r>
              <a:rPr lang="en-US" dirty="0"/>
              <a:t>Fusing the celebrations of the National Day of the Philippine Flag and Independence Day, City of </a:t>
            </a:r>
            <a:r>
              <a:rPr lang="en-US" dirty="0" err="1"/>
              <a:t>Balanga</a:t>
            </a:r>
            <a:r>
              <a:rPr lang="en-US" dirty="0"/>
              <a:t> (COB) officials, teacher and </a:t>
            </a:r>
            <a:r>
              <a:rPr lang="en-US" dirty="0" err="1"/>
              <a:t>Balangueños</a:t>
            </a:r>
            <a:r>
              <a:rPr lang="en-US" dirty="0"/>
              <a:t> gathered at the Plaza Mayor de </a:t>
            </a:r>
            <a:r>
              <a:rPr lang="en-US" dirty="0" err="1"/>
              <a:t>Balanga</a:t>
            </a:r>
            <a:r>
              <a:rPr lang="en-US" dirty="0"/>
              <a:t> to celebrate the holidays in a program dubbed as </a:t>
            </a:r>
            <a:r>
              <a:rPr lang="en-US" i="1" dirty="0" err="1"/>
              <a:t>Kalayaan</a:t>
            </a:r>
            <a:r>
              <a:rPr lang="en-US" i="1" dirty="0"/>
              <a:t> 2014: </a:t>
            </a:r>
            <a:r>
              <a:rPr lang="en-US" i="1" dirty="0" err="1"/>
              <a:t>Pagsunod</a:t>
            </a:r>
            <a:r>
              <a:rPr lang="en-US" i="1" dirty="0"/>
              <a:t> </a:t>
            </a:r>
            <a:r>
              <a:rPr lang="en-US" i="1" dirty="0" err="1"/>
              <a:t>sa</a:t>
            </a:r>
            <a:r>
              <a:rPr lang="en-US" i="1" dirty="0"/>
              <a:t> </a:t>
            </a:r>
            <a:r>
              <a:rPr lang="en-US" i="1" dirty="0" err="1"/>
              <a:t>Yapak</a:t>
            </a:r>
            <a:r>
              <a:rPr lang="en-US" i="1" dirty="0"/>
              <a:t> </a:t>
            </a:r>
            <a:r>
              <a:rPr lang="en-US" i="1" dirty="0" err="1"/>
              <a:t>ng</a:t>
            </a:r>
            <a:r>
              <a:rPr lang="en-US" i="1" dirty="0"/>
              <a:t> </a:t>
            </a:r>
            <a:r>
              <a:rPr lang="en-US" i="1" dirty="0" err="1"/>
              <a:t>mga</a:t>
            </a:r>
            <a:r>
              <a:rPr lang="en-US" i="1" dirty="0"/>
              <a:t> </a:t>
            </a:r>
            <a:r>
              <a:rPr lang="en-US" i="1" dirty="0" err="1"/>
              <a:t>Dakilang</a:t>
            </a:r>
            <a:r>
              <a:rPr lang="en-US" i="1" dirty="0"/>
              <a:t> Pilipino, </a:t>
            </a:r>
            <a:r>
              <a:rPr lang="en-US" i="1" dirty="0" err="1"/>
              <a:t>Tungo</a:t>
            </a:r>
            <a:r>
              <a:rPr lang="en-US" i="1" dirty="0"/>
              <a:t> </a:t>
            </a:r>
            <a:r>
              <a:rPr lang="en-US" i="1" dirty="0" err="1"/>
              <a:t>sa</a:t>
            </a:r>
            <a:r>
              <a:rPr lang="en-US" i="1" dirty="0"/>
              <a:t> </a:t>
            </a:r>
            <a:r>
              <a:rPr lang="en-US" i="1" dirty="0" err="1"/>
              <a:t>Malawaka</a:t>
            </a:r>
            <a:r>
              <a:rPr lang="en-US" i="1" dirty="0"/>
              <a:t> at </a:t>
            </a:r>
            <a:r>
              <a:rPr lang="en-US" i="1" dirty="0" err="1"/>
              <a:t>Permanenteng</a:t>
            </a:r>
            <a:r>
              <a:rPr lang="en-US" i="1" dirty="0"/>
              <a:t> </a:t>
            </a:r>
            <a:r>
              <a:rPr lang="en-US" i="1" dirty="0" err="1"/>
              <a:t>Pagbabago</a:t>
            </a:r>
            <a:r>
              <a:rPr lang="en-US" dirty="0"/>
              <a:t>, June 11.</a:t>
            </a:r>
            <a:endParaRPr lang="en-PH" dirty="0"/>
          </a:p>
          <a:p>
            <a:pPr marL="457200" indent="-457200"/>
            <a:endParaRPr lang="en-PH" sz="3200" dirty="0">
              <a:solidFill>
                <a:srgbClr val="FFC000"/>
              </a:solidFill>
            </a:endParaRPr>
          </a:p>
          <a:p>
            <a:pPr marL="457200" indent="-457200"/>
            <a:endParaRPr lang="en-US" sz="3200" b="1" i="1"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33271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52400"/>
            <a:ext cx="83820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latin typeface="Calisto MT" pitchFamily="18" charset="0"/>
              </a:rPr>
              <a:t>LEAD TYPES</a:t>
            </a:r>
          </a:p>
        </p:txBody>
      </p:sp>
      <p:sp>
        <p:nvSpPr>
          <p:cNvPr id="5" name="Rectangle 4"/>
          <p:cNvSpPr/>
          <p:nvPr/>
        </p:nvSpPr>
        <p:spPr>
          <a:xfrm>
            <a:off x="381000" y="1371600"/>
            <a:ext cx="8229600" cy="4401205"/>
          </a:xfrm>
          <a:prstGeom prst="rect">
            <a:avLst/>
          </a:prstGeom>
        </p:spPr>
        <p:txBody>
          <a:bodyPr wrap="square">
            <a:spAutoFit/>
          </a:bodyPr>
          <a:lstStyle/>
          <a:p>
            <a:pPr>
              <a:buNone/>
            </a:pPr>
            <a:r>
              <a:rPr lang="en-US" sz="2800" b="1" dirty="0">
                <a:effectLst>
                  <a:outerShdw blurRad="38100" dist="38100" dir="2700000" algn="tl">
                    <a:srgbClr val="000000">
                      <a:alpha val="43137"/>
                    </a:srgbClr>
                  </a:outerShdw>
                </a:effectLst>
              </a:rPr>
              <a:t>SUMMARY LEAD </a:t>
            </a:r>
            <a:r>
              <a:rPr lang="en-US" sz="2800" b="1" dirty="0" err="1">
                <a:effectLst>
                  <a:outerShdw blurRad="38100" dist="38100" dir="2700000" algn="tl">
                    <a:srgbClr val="000000">
                      <a:alpha val="43137"/>
                    </a:srgbClr>
                  </a:outerShdw>
                </a:effectLst>
              </a:rPr>
              <a:t>a.k.a</a:t>
            </a:r>
            <a:r>
              <a:rPr lang="en-US" sz="2800" b="1" dirty="0">
                <a:effectLst>
                  <a:outerShdw blurRad="38100" dist="38100" dir="2700000" algn="tl">
                    <a:srgbClr val="000000">
                      <a:alpha val="43137"/>
                    </a:srgbClr>
                  </a:outerShdw>
                </a:effectLst>
              </a:rPr>
              <a:t> DIRECT LEAD</a:t>
            </a:r>
          </a:p>
          <a:p>
            <a:pPr marL="457200" indent="-457200">
              <a:buFont typeface="Arial" pitchFamily="34" charset="0"/>
              <a:buChar char="•"/>
            </a:pPr>
            <a:r>
              <a:rPr lang="en-US" sz="2800" b="1" dirty="0">
                <a:effectLst>
                  <a:outerShdw blurRad="38100" dist="38100" dir="2700000" algn="tl">
                    <a:srgbClr val="000000">
                      <a:alpha val="43137"/>
                    </a:srgbClr>
                  </a:outerShdw>
                </a:effectLst>
              </a:rPr>
              <a:t>It gives the summary of the whole story.</a:t>
            </a:r>
          </a:p>
          <a:p>
            <a:pPr marL="457200" indent="-457200">
              <a:buFont typeface="Arial" pitchFamily="34" charset="0"/>
              <a:buChar char="•"/>
            </a:pPr>
            <a:endParaRPr lang="en-US" sz="2800" b="1" dirty="0">
              <a:effectLst>
                <a:outerShdw blurRad="38100" dist="38100" dir="2700000" algn="tl">
                  <a:srgbClr val="000000">
                    <a:alpha val="43137"/>
                  </a:srgbClr>
                </a:outerShdw>
              </a:effectLst>
            </a:endParaRPr>
          </a:p>
          <a:p>
            <a:pPr marL="457200" indent="-457200">
              <a:buFont typeface="Arial" pitchFamily="34" charset="0"/>
              <a:buChar char="•"/>
            </a:pPr>
            <a:r>
              <a:rPr lang="en-US" sz="2800" b="1" dirty="0">
                <a:effectLst>
                  <a:outerShdw blurRad="38100" dist="38100" dir="2700000" algn="tl">
                    <a:srgbClr val="000000">
                      <a:alpha val="43137"/>
                    </a:srgbClr>
                  </a:outerShdw>
                </a:effectLst>
              </a:rPr>
              <a:t>E.g.</a:t>
            </a:r>
            <a:r>
              <a:rPr lang="en-US" sz="2800" b="1" i="1" dirty="0">
                <a:effectLst>
                  <a:outerShdw blurRad="38100" dist="38100" dir="2700000" algn="tl">
                    <a:srgbClr val="000000">
                      <a:alpha val="43137"/>
                    </a:srgbClr>
                  </a:outerShdw>
                </a:effectLst>
              </a:rPr>
              <a:t> </a:t>
            </a:r>
          </a:p>
          <a:p>
            <a:pPr marL="457200" indent="-457200"/>
            <a:r>
              <a:rPr lang="en-US" sz="2800" b="1" i="1" dirty="0">
                <a:effectLst>
                  <a:outerShdw blurRad="38100" dist="38100" dir="2700000" algn="tl">
                    <a:srgbClr val="000000">
                      <a:alpha val="43137"/>
                    </a:srgbClr>
                  </a:outerShdw>
                </a:effectLst>
              </a:rPr>
              <a:t>	</a:t>
            </a:r>
            <a:r>
              <a:rPr lang="en-US" sz="2800" b="1" i="1" dirty="0">
                <a:solidFill>
                  <a:srgbClr val="FFC000"/>
                </a:solidFill>
                <a:effectLst>
                  <a:outerShdw blurRad="38100" dist="38100" dir="2700000" algn="tl">
                    <a:srgbClr val="000000">
                      <a:alpha val="43137"/>
                    </a:srgbClr>
                  </a:outerShdw>
                </a:effectLst>
              </a:rPr>
              <a:t>Bataan Peninsula State University-College of Education (BPSU-</a:t>
            </a:r>
            <a:r>
              <a:rPr lang="en-US" sz="2800" b="1" i="1" dirty="0" err="1">
                <a:solidFill>
                  <a:srgbClr val="FFC000"/>
                </a:solidFill>
                <a:effectLst>
                  <a:outerShdw blurRad="38100" dist="38100" dir="2700000" algn="tl">
                    <a:srgbClr val="000000">
                      <a:alpha val="43137"/>
                    </a:srgbClr>
                  </a:outerShdw>
                </a:effectLst>
              </a:rPr>
              <a:t>CoEd</a:t>
            </a:r>
            <a:r>
              <a:rPr lang="en-US" sz="2800" b="1" i="1" dirty="0">
                <a:solidFill>
                  <a:srgbClr val="FFC000"/>
                </a:solidFill>
                <a:effectLst>
                  <a:outerShdw blurRad="38100" dist="38100" dir="2700000" algn="tl">
                    <a:srgbClr val="000000">
                      <a:alpha val="43137"/>
                    </a:srgbClr>
                  </a:outerShdw>
                </a:effectLst>
              </a:rPr>
              <a:t>) presented 276 would-be teachers to the members of the academe during the 13</a:t>
            </a:r>
            <a:r>
              <a:rPr lang="en-US" sz="2800" b="1" i="1" baseline="30000" dirty="0">
                <a:solidFill>
                  <a:srgbClr val="FFC000"/>
                </a:solidFill>
                <a:effectLst>
                  <a:outerShdw blurRad="38100" dist="38100" dir="2700000" algn="tl">
                    <a:srgbClr val="000000">
                      <a:alpha val="43137"/>
                    </a:srgbClr>
                  </a:outerShdw>
                </a:effectLst>
              </a:rPr>
              <a:t>th</a:t>
            </a:r>
            <a:r>
              <a:rPr lang="en-US" sz="2800" b="1" i="1" dirty="0">
                <a:solidFill>
                  <a:srgbClr val="FFC000"/>
                </a:solidFill>
                <a:effectLst>
                  <a:outerShdw blurRad="38100" dist="38100" dir="2700000" algn="tl">
                    <a:srgbClr val="000000">
                      <a:alpha val="43137"/>
                    </a:srgbClr>
                  </a:outerShdw>
                </a:effectLst>
              </a:rPr>
              <a:t> Pre-Service Teachers’ Investiture held at Lou-is Restaurant, July 11. (Coed introduces </a:t>
            </a:r>
            <a:r>
              <a:rPr lang="en-US" sz="2800" b="1" i="1" dirty="0" err="1">
                <a:solidFill>
                  <a:srgbClr val="FFC000"/>
                </a:solidFill>
                <a:effectLst>
                  <a:outerShdw blurRad="38100" dist="38100" dir="2700000" algn="tl">
                    <a:srgbClr val="000000">
                      <a:alpha val="43137"/>
                    </a:srgbClr>
                  </a:outerShdw>
                </a:effectLst>
              </a:rPr>
              <a:t>stude</a:t>
            </a:r>
            <a:r>
              <a:rPr lang="en-US" sz="2800" b="1" i="1" dirty="0">
                <a:solidFill>
                  <a:srgbClr val="FFC000"/>
                </a:solidFill>
                <a:effectLst>
                  <a:outerShdw blurRad="38100" dist="38100" dir="2700000" algn="tl">
                    <a:srgbClr val="000000">
                      <a:alpha val="43137"/>
                    </a:srgbClr>
                  </a:outerShdw>
                </a:effectLst>
              </a:rPr>
              <a:t>-mentors to service, </a:t>
            </a:r>
            <a:r>
              <a:rPr lang="en-US" sz="2800" b="1" i="1" dirty="0" err="1">
                <a:solidFill>
                  <a:srgbClr val="FFC000"/>
                </a:solidFill>
                <a:effectLst>
                  <a:outerShdw blurRad="38100" dist="38100" dir="2700000" algn="tl">
                    <a:srgbClr val="000000">
                      <a:alpha val="43137"/>
                    </a:srgbClr>
                  </a:outerShdw>
                </a:effectLst>
              </a:rPr>
              <a:t>Lumos</a:t>
            </a:r>
            <a:r>
              <a:rPr lang="en-US" sz="2800" b="1" i="1" dirty="0">
                <a:solidFill>
                  <a:srgbClr val="FFC000"/>
                </a:solidFill>
                <a:effectLst>
                  <a:outerShdw blurRad="38100" dist="38100" dir="2700000" algn="tl">
                    <a:srgbClr val="000000">
                      <a:alpha val="43137"/>
                    </a:srgbClr>
                  </a:outerShdw>
                </a:effectLst>
              </a:rPr>
              <a:t> 2014)</a:t>
            </a:r>
          </a:p>
        </p:txBody>
      </p:sp>
    </p:spTree>
    <p:extLst>
      <p:ext uri="{BB962C8B-B14F-4D97-AF65-F5344CB8AC3E}">
        <p14:creationId xmlns:p14="http://schemas.microsoft.com/office/powerpoint/2010/main" val="299412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fade">
                                      <p:cBhvr>
                                        <p:cTn id="13" dur="500"/>
                                        <p:tgtEl>
                                          <p:spTgt spid="5">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xEl>
                                              <p:pRg st="4" end="4"/>
                                            </p:txEl>
                                          </p:spTgt>
                                        </p:tgtEl>
                                        <p:attrNameLst>
                                          <p:attrName>style.visibility</p:attrName>
                                        </p:attrNameLst>
                                      </p:cBhvr>
                                      <p:to>
                                        <p:strVal val="visible"/>
                                      </p:to>
                                    </p:set>
                                    <p:animEffect transition="in" filter="fade">
                                      <p:cBhvr>
                                        <p:cTn id="16"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52400"/>
            <a:ext cx="83820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latin typeface="Calisto MT" pitchFamily="18" charset="0"/>
              </a:rPr>
              <a:t>LEAD TYPES</a:t>
            </a:r>
          </a:p>
        </p:txBody>
      </p:sp>
      <p:sp>
        <p:nvSpPr>
          <p:cNvPr id="5" name="Rectangle 4"/>
          <p:cNvSpPr/>
          <p:nvPr/>
        </p:nvSpPr>
        <p:spPr>
          <a:xfrm>
            <a:off x="381000" y="1371600"/>
            <a:ext cx="8229600" cy="3970318"/>
          </a:xfrm>
          <a:prstGeom prst="rect">
            <a:avLst/>
          </a:prstGeom>
        </p:spPr>
        <p:txBody>
          <a:bodyPr wrap="square">
            <a:spAutoFit/>
          </a:bodyPr>
          <a:lstStyle/>
          <a:p>
            <a:pPr>
              <a:buNone/>
            </a:pPr>
            <a:r>
              <a:rPr lang="en-US" sz="2800" b="1" dirty="0">
                <a:effectLst>
                  <a:outerShdw blurRad="38100" dist="38100" dir="2700000" algn="tl">
                    <a:srgbClr val="000000">
                      <a:alpha val="43137"/>
                    </a:srgbClr>
                  </a:outerShdw>
                </a:effectLst>
              </a:rPr>
              <a:t>SUMMARY LEAD</a:t>
            </a:r>
          </a:p>
          <a:p>
            <a:r>
              <a:rPr lang="en-US" sz="2800" dirty="0"/>
              <a:t>The opening statements of summary leads are similar to the previews of movies. Readers get an idea of what the story is about, but they can’t really tell how the story will evolve until they have more information. Or, like a synopsis of a short story, the summary lead outlines the plot but leaves out all the descriptive narrative.</a:t>
            </a:r>
          </a:p>
          <a:p>
            <a:pPr>
              <a:buNone/>
            </a:pPr>
            <a:endParaRPr lang="en-US" sz="2800" b="1" dirty="0">
              <a:effectLst>
                <a:outerShdw blurRad="38100" dist="38100" dir="2700000" algn="tl">
                  <a:srgbClr val="000000">
                    <a:alpha val="43137"/>
                  </a:srgbClr>
                </a:outerShdw>
              </a:effectLst>
            </a:endParaRPr>
          </a:p>
          <a:p>
            <a:pPr>
              <a:buNone/>
            </a:pPr>
            <a:endParaRPr 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412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52400"/>
            <a:ext cx="83820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latin typeface="Calisto MT" pitchFamily="18" charset="0"/>
              </a:rPr>
              <a:t>LEAD TYPES</a:t>
            </a:r>
          </a:p>
        </p:txBody>
      </p:sp>
      <p:sp>
        <p:nvSpPr>
          <p:cNvPr id="5" name="Rectangle 4"/>
          <p:cNvSpPr/>
          <p:nvPr/>
        </p:nvSpPr>
        <p:spPr>
          <a:xfrm>
            <a:off x="381000" y="1371600"/>
            <a:ext cx="8229600" cy="1815882"/>
          </a:xfrm>
          <a:prstGeom prst="rect">
            <a:avLst/>
          </a:prstGeom>
        </p:spPr>
        <p:txBody>
          <a:bodyPr wrap="square">
            <a:spAutoFit/>
          </a:bodyPr>
          <a:lstStyle/>
          <a:p>
            <a:pPr>
              <a:buNone/>
            </a:pPr>
            <a:r>
              <a:rPr lang="en-US" sz="2800" b="1" dirty="0">
                <a:effectLst>
                  <a:outerShdw blurRad="38100" dist="38100" dir="2700000" algn="tl">
                    <a:srgbClr val="000000">
                      <a:alpha val="43137"/>
                    </a:srgbClr>
                  </a:outerShdw>
                </a:effectLst>
              </a:rPr>
              <a:t>More of  SUMMARY LEAD</a:t>
            </a:r>
          </a:p>
          <a:p>
            <a:pPr>
              <a:buNone/>
            </a:pPr>
            <a:endParaRPr lang="en-US" sz="2800" b="1" dirty="0">
              <a:effectLst>
                <a:outerShdw blurRad="38100" dist="38100" dir="2700000" algn="tl">
                  <a:srgbClr val="000000">
                    <a:alpha val="43137"/>
                  </a:srgbClr>
                </a:outerShdw>
              </a:effectLst>
            </a:endParaRPr>
          </a:p>
          <a:p>
            <a:pPr>
              <a:buNone/>
            </a:pPr>
            <a:endParaRPr lang="en-US" sz="2800" b="1" dirty="0">
              <a:effectLst>
                <a:outerShdw blurRad="38100" dist="38100" dir="2700000" algn="tl">
                  <a:srgbClr val="000000">
                    <a:alpha val="43137"/>
                  </a:srgbClr>
                </a:outerShdw>
              </a:effectLst>
            </a:endParaRPr>
          </a:p>
          <a:p>
            <a:pPr>
              <a:buNone/>
            </a:pPr>
            <a:endParaRPr lang="en-US" sz="2800" b="1" dirty="0">
              <a:effectLst>
                <a:outerShdw blurRad="38100" dist="38100" dir="2700000" algn="tl">
                  <a:srgbClr val="000000">
                    <a:alpha val="43137"/>
                  </a:srgbClr>
                </a:outerShdw>
              </a:effectLst>
            </a:endParaRPr>
          </a:p>
        </p:txBody>
      </p:sp>
      <p:sp>
        <p:nvSpPr>
          <p:cNvPr id="1025" name="Rectangle 1"/>
          <p:cNvSpPr>
            <a:spLocks noChangeArrowheads="1"/>
          </p:cNvSpPr>
          <p:nvPr/>
        </p:nvSpPr>
        <p:spPr bwMode="auto">
          <a:xfrm>
            <a:off x="228600" y="2702243"/>
            <a:ext cx="8534400" cy="283154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PH" sz="3200" b="0" i="0" u="none" strike="noStrike" cap="none" normalizeH="0" baseline="0" dirty="0">
                <a:ln>
                  <a:noFill/>
                </a:ln>
                <a:solidFill>
                  <a:srgbClr val="FFC000"/>
                </a:solidFill>
                <a:effectLst/>
                <a:latin typeface="Calibri" pitchFamily="34" charset="0"/>
                <a:ea typeface="Calibri" pitchFamily="34" charset="0"/>
                <a:cs typeface="Times New Roman" pitchFamily="18" charset="0"/>
              </a:rPr>
              <a:t>The what beginning</a:t>
            </a:r>
          </a:p>
          <a:p>
            <a:pPr marL="0" marR="0" lvl="0" indent="0" algn="just" defTabSz="914400" rtl="0" eaLnBrk="0" fontAlgn="base" latinLnBrk="0" hangingPunct="0">
              <a:lnSpc>
                <a:spcPct val="100000"/>
              </a:lnSpc>
              <a:spcBef>
                <a:spcPct val="0"/>
              </a:spcBef>
              <a:spcAft>
                <a:spcPct val="0"/>
              </a:spcAft>
              <a:buClrTx/>
              <a:buSzTx/>
              <a:buFontTx/>
              <a:buNone/>
              <a:tabLst/>
            </a:pPr>
            <a:endParaRPr lang="en-PH" dirty="0">
              <a:solidFill>
                <a:srgbClr val="FFC000"/>
              </a:solidFill>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PH" sz="3200" b="0" i="0" u="none" strike="noStrike" cap="none" normalizeH="0" baseline="0" dirty="0">
                <a:ln>
                  <a:noFill/>
                </a:ln>
                <a:solidFill>
                  <a:schemeClr val="tx1"/>
                </a:solidFill>
                <a:effectLst/>
                <a:latin typeface="Calibri" pitchFamily="34" charset="0"/>
                <a:ea typeface="Calibri" pitchFamily="34" charset="0"/>
                <a:cs typeface="Calibri" pitchFamily="34" charset="0"/>
              </a:rPr>
              <a:t>A CLPM wide seminar-workshop on Basic </a:t>
            </a:r>
            <a:r>
              <a:rPr lang="en-PH" sz="3200" dirty="0">
                <a:latin typeface="Calibri" pitchFamily="34" charset="0"/>
                <a:ea typeface="Calibri" pitchFamily="34" charset="0"/>
                <a:cs typeface="Calibri" pitchFamily="34" charset="0"/>
              </a:rPr>
              <a:t>V</a:t>
            </a:r>
            <a:r>
              <a:rPr kumimoji="0" lang="en-PH" sz="3200" b="0" i="0" u="none" strike="noStrike" cap="none" normalizeH="0" baseline="0" dirty="0">
                <a:ln>
                  <a:noFill/>
                </a:ln>
                <a:solidFill>
                  <a:schemeClr val="tx1"/>
                </a:solidFill>
                <a:effectLst/>
                <a:latin typeface="Calibri" pitchFamily="34" charset="0"/>
                <a:ea typeface="Calibri" pitchFamily="34" charset="0"/>
                <a:cs typeface="Calibri" pitchFamily="34" charset="0"/>
              </a:rPr>
              <a:t>ideo </a:t>
            </a:r>
            <a:r>
              <a:rPr lang="en-PH" sz="3200" dirty="0">
                <a:latin typeface="Calibri" pitchFamily="34" charset="0"/>
                <a:ea typeface="Calibri" pitchFamily="34" charset="0"/>
                <a:cs typeface="Calibri" pitchFamily="34" charset="0"/>
              </a:rPr>
              <a:t>P</a:t>
            </a:r>
            <a:r>
              <a:rPr kumimoji="0" lang="en-PH" sz="3200" b="0" i="0" u="none" strike="noStrike" cap="none" normalizeH="0" baseline="0" dirty="0">
                <a:ln>
                  <a:noFill/>
                </a:ln>
                <a:solidFill>
                  <a:schemeClr val="tx1"/>
                </a:solidFill>
                <a:effectLst/>
                <a:latin typeface="Calibri" pitchFamily="34" charset="0"/>
                <a:ea typeface="Calibri" pitchFamily="34" charset="0"/>
                <a:cs typeface="Calibri" pitchFamily="34" charset="0"/>
              </a:rPr>
              <a:t>roduction for media representatives </a:t>
            </a:r>
            <a:r>
              <a:rPr lang="en-PH" sz="3200" dirty="0">
                <a:latin typeface="Calibri" pitchFamily="34" charset="0"/>
                <a:ea typeface="Calibri" pitchFamily="34" charset="0"/>
                <a:cs typeface="Calibri" pitchFamily="34" charset="0"/>
              </a:rPr>
              <a:t>is being held at the Seventh-Day Adventist International Church of Balibago, </a:t>
            </a:r>
            <a:r>
              <a:rPr kumimoji="0" lang="en-PH" sz="3200" b="0" i="0" u="none" strike="noStrike" cap="none" normalizeH="0" baseline="0" dirty="0">
                <a:ln>
                  <a:noFill/>
                </a:ln>
                <a:solidFill>
                  <a:schemeClr val="tx1"/>
                </a:solidFill>
                <a:effectLst/>
                <a:latin typeface="Calibri" pitchFamily="34" charset="0"/>
                <a:ea typeface="Calibri" pitchFamily="34" charset="0"/>
                <a:cs typeface="Calibri" pitchFamily="34" charset="0"/>
              </a:rPr>
              <a:t>March 22. </a:t>
            </a:r>
            <a:endParaRPr kumimoji="0" lang="en-PH" sz="4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99412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52400"/>
            <a:ext cx="83820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latin typeface="Calisto MT" pitchFamily="18" charset="0"/>
              </a:rPr>
              <a:t>LEAD TYPES</a:t>
            </a:r>
          </a:p>
        </p:txBody>
      </p:sp>
      <p:sp>
        <p:nvSpPr>
          <p:cNvPr id="5" name="Rectangle 4"/>
          <p:cNvSpPr/>
          <p:nvPr/>
        </p:nvSpPr>
        <p:spPr>
          <a:xfrm>
            <a:off x="381000" y="1371600"/>
            <a:ext cx="8229600" cy="1815882"/>
          </a:xfrm>
          <a:prstGeom prst="rect">
            <a:avLst/>
          </a:prstGeom>
        </p:spPr>
        <p:txBody>
          <a:bodyPr wrap="square">
            <a:spAutoFit/>
          </a:bodyPr>
          <a:lstStyle/>
          <a:p>
            <a:pPr>
              <a:buNone/>
            </a:pPr>
            <a:r>
              <a:rPr lang="en-US" sz="2800" b="1" dirty="0">
                <a:effectLst>
                  <a:outerShdw blurRad="38100" dist="38100" dir="2700000" algn="tl">
                    <a:srgbClr val="000000">
                      <a:alpha val="43137"/>
                    </a:srgbClr>
                  </a:outerShdw>
                </a:effectLst>
              </a:rPr>
              <a:t>More of  SUMMARY LEAD</a:t>
            </a:r>
          </a:p>
          <a:p>
            <a:pPr>
              <a:buNone/>
            </a:pPr>
            <a:endParaRPr lang="en-US" sz="2800" b="1" dirty="0">
              <a:effectLst>
                <a:outerShdw blurRad="38100" dist="38100" dir="2700000" algn="tl">
                  <a:srgbClr val="000000">
                    <a:alpha val="43137"/>
                  </a:srgbClr>
                </a:outerShdw>
              </a:effectLst>
            </a:endParaRPr>
          </a:p>
          <a:p>
            <a:pPr>
              <a:buNone/>
            </a:pPr>
            <a:endParaRPr lang="en-US" sz="2800" b="1" dirty="0">
              <a:effectLst>
                <a:outerShdw blurRad="38100" dist="38100" dir="2700000" algn="tl">
                  <a:srgbClr val="000000">
                    <a:alpha val="43137"/>
                  </a:srgbClr>
                </a:outerShdw>
              </a:effectLst>
            </a:endParaRPr>
          </a:p>
          <a:p>
            <a:pPr>
              <a:buNone/>
            </a:pPr>
            <a:endParaRPr lang="en-US" sz="2800" b="1" dirty="0">
              <a:effectLst>
                <a:outerShdw blurRad="38100" dist="38100" dir="2700000" algn="tl">
                  <a:srgbClr val="000000">
                    <a:alpha val="43137"/>
                  </a:srgbClr>
                </a:outerShdw>
              </a:effectLst>
            </a:endParaRPr>
          </a:p>
        </p:txBody>
      </p:sp>
      <p:sp>
        <p:nvSpPr>
          <p:cNvPr id="6" name="Rectangle 5"/>
          <p:cNvSpPr/>
          <p:nvPr/>
        </p:nvSpPr>
        <p:spPr>
          <a:xfrm>
            <a:off x="457200" y="2133600"/>
            <a:ext cx="8153400" cy="4801314"/>
          </a:xfrm>
          <a:prstGeom prst="rect">
            <a:avLst/>
          </a:prstGeom>
        </p:spPr>
        <p:txBody>
          <a:bodyPr wrap="square">
            <a:spAutoFit/>
          </a:bodyPr>
          <a:lstStyle/>
          <a:p>
            <a:r>
              <a:rPr lang="en-PH" sz="3600" b="1" dirty="0">
                <a:solidFill>
                  <a:srgbClr val="FFC000"/>
                </a:solidFill>
              </a:rPr>
              <a:t>The who beginning</a:t>
            </a:r>
          </a:p>
          <a:p>
            <a:endParaRPr lang="en-PH" sz="3600" dirty="0">
              <a:solidFill>
                <a:srgbClr val="FFC000"/>
              </a:solidFill>
            </a:endParaRPr>
          </a:p>
          <a:p>
            <a:r>
              <a:rPr lang="en-PH" sz="3600" dirty="0">
                <a:latin typeface="Calibri" pitchFamily="34" charset="0"/>
                <a:ea typeface="Calibri" pitchFamily="34" charset="0"/>
                <a:cs typeface="Calibri" pitchFamily="34" charset="0"/>
              </a:rPr>
              <a:t>Media representatives  from different CLPM are attending a Basic Video Production seminar-workshop at the Seventh-Day Adventist International Church of Balibago, March 22. </a:t>
            </a:r>
            <a:endParaRPr lang="en-PH" sz="5400" dirty="0">
              <a:latin typeface="Arial" pitchFamily="34" charset="0"/>
              <a:cs typeface="Arial" pitchFamily="34" charset="0"/>
            </a:endParaRPr>
          </a:p>
          <a:p>
            <a:endParaRPr lang="en-PH" sz="3600" dirty="0">
              <a:solidFill>
                <a:srgbClr val="FFC000"/>
              </a:solidFill>
            </a:endParaRPr>
          </a:p>
          <a:p>
            <a:endParaRPr lang="en-PH" dirty="0">
              <a:solidFill>
                <a:srgbClr val="FFC000"/>
              </a:solidFill>
            </a:endParaRPr>
          </a:p>
        </p:txBody>
      </p:sp>
    </p:spTree>
    <p:extLst>
      <p:ext uri="{BB962C8B-B14F-4D97-AF65-F5344CB8AC3E}">
        <p14:creationId xmlns:p14="http://schemas.microsoft.com/office/powerpoint/2010/main" val="299412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52400"/>
            <a:ext cx="83820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latin typeface="Calisto MT" pitchFamily="18" charset="0"/>
              </a:rPr>
              <a:t>LEAD TYPES</a:t>
            </a:r>
          </a:p>
        </p:txBody>
      </p:sp>
      <p:sp>
        <p:nvSpPr>
          <p:cNvPr id="5" name="Rectangle 4"/>
          <p:cNvSpPr/>
          <p:nvPr/>
        </p:nvSpPr>
        <p:spPr>
          <a:xfrm>
            <a:off x="304800" y="1143000"/>
            <a:ext cx="8229600" cy="1815882"/>
          </a:xfrm>
          <a:prstGeom prst="rect">
            <a:avLst/>
          </a:prstGeom>
        </p:spPr>
        <p:txBody>
          <a:bodyPr wrap="square">
            <a:spAutoFit/>
          </a:bodyPr>
          <a:lstStyle/>
          <a:p>
            <a:pPr>
              <a:buNone/>
            </a:pPr>
            <a:r>
              <a:rPr lang="en-US" sz="2800" b="1" dirty="0">
                <a:effectLst>
                  <a:outerShdw blurRad="38100" dist="38100" dir="2700000" algn="tl">
                    <a:srgbClr val="000000">
                      <a:alpha val="43137"/>
                    </a:srgbClr>
                  </a:outerShdw>
                </a:effectLst>
              </a:rPr>
              <a:t>More of  SUMMARY LEAD</a:t>
            </a:r>
          </a:p>
          <a:p>
            <a:pPr>
              <a:buNone/>
            </a:pPr>
            <a:endParaRPr lang="en-US" sz="2800" b="1" dirty="0">
              <a:effectLst>
                <a:outerShdw blurRad="38100" dist="38100" dir="2700000" algn="tl">
                  <a:srgbClr val="000000">
                    <a:alpha val="43137"/>
                  </a:srgbClr>
                </a:outerShdw>
              </a:effectLst>
            </a:endParaRPr>
          </a:p>
          <a:p>
            <a:pPr>
              <a:buNone/>
            </a:pPr>
            <a:endParaRPr lang="en-US" sz="2800" b="1" dirty="0">
              <a:effectLst>
                <a:outerShdw blurRad="38100" dist="38100" dir="2700000" algn="tl">
                  <a:srgbClr val="000000">
                    <a:alpha val="43137"/>
                  </a:srgbClr>
                </a:outerShdw>
              </a:effectLst>
            </a:endParaRPr>
          </a:p>
          <a:p>
            <a:pPr>
              <a:buNone/>
            </a:pPr>
            <a:endParaRPr lang="en-US" sz="2800" b="1" dirty="0">
              <a:effectLst>
                <a:outerShdw blurRad="38100" dist="38100" dir="2700000" algn="tl">
                  <a:srgbClr val="000000">
                    <a:alpha val="43137"/>
                  </a:srgbClr>
                </a:outerShdw>
              </a:effectLst>
            </a:endParaRPr>
          </a:p>
        </p:txBody>
      </p:sp>
      <p:sp>
        <p:nvSpPr>
          <p:cNvPr id="6" name="Rectangle 5"/>
          <p:cNvSpPr/>
          <p:nvPr/>
        </p:nvSpPr>
        <p:spPr>
          <a:xfrm>
            <a:off x="381000" y="1752600"/>
            <a:ext cx="8153400" cy="4524315"/>
          </a:xfrm>
          <a:prstGeom prst="rect">
            <a:avLst/>
          </a:prstGeom>
        </p:spPr>
        <p:txBody>
          <a:bodyPr wrap="square">
            <a:spAutoFit/>
          </a:bodyPr>
          <a:lstStyle/>
          <a:p>
            <a:r>
              <a:rPr lang="en-PH" sz="3600" b="1" dirty="0">
                <a:solidFill>
                  <a:srgbClr val="FFC000"/>
                </a:solidFill>
              </a:rPr>
              <a:t>The why lead</a:t>
            </a:r>
          </a:p>
          <a:p>
            <a:r>
              <a:rPr lang="en-PH" sz="3600" dirty="0">
                <a:latin typeface="Calibri" pitchFamily="34" charset="0"/>
                <a:ea typeface="Calibri" pitchFamily="34" charset="0"/>
                <a:cs typeface="Calibri" pitchFamily="34" charset="0"/>
              </a:rPr>
              <a:t>To enhance the skills of every church media team, a CLPM wide seminar-workshop for media representatives is being held at the Seventh-Day Adventist International Church of Balibago, March 22. </a:t>
            </a:r>
            <a:endParaRPr lang="en-PH" sz="5400" dirty="0">
              <a:latin typeface="Arial" pitchFamily="34" charset="0"/>
              <a:cs typeface="Arial" pitchFamily="34" charset="0"/>
            </a:endParaRPr>
          </a:p>
          <a:p>
            <a:endParaRPr lang="en-PH" sz="3600" dirty="0">
              <a:solidFill>
                <a:srgbClr val="FFC000"/>
              </a:solidFill>
            </a:endParaRPr>
          </a:p>
        </p:txBody>
      </p:sp>
    </p:spTree>
    <p:extLst>
      <p:ext uri="{BB962C8B-B14F-4D97-AF65-F5344CB8AC3E}">
        <p14:creationId xmlns:p14="http://schemas.microsoft.com/office/powerpoint/2010/main" val="299412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52400"/>
            <a:ext cx="83820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latin typeface="Calisto MT" pitchFamily="18" charset="0"/>
              </a:rPr>
              <a:t>LEAD TYPES</a:t>
            </a:r>
          </a:p>
        </p:txBody>
      </p:sp>
      <p:sp>
        <p:nvSpPr>
          <p:cNvPr id="5" name="Rectangle 4"/>
          <p:cNvSpPr/>
          <p:nvPr/>
        </p:nvSpPr>
        <p:spPr>
          <a:xfrm>
            <a:off x="304800" y="1143000"/>
            <a:ext cx="8229600" cy="4401205"/>
          </a:xfrm>
          <a:prstGeom prst="rect">
            <a:avLst/>
          </a:prstGeom>
        </p:spPr>
        <p:txBody>
          <a:bodyPr wrap="square">
            <a:spAutoFit/>
          </a:bodyPr>
          <a:lstStyle/>
          <a:p>
            <a:pPr>
              <a:buNone/>
            </a:pPr>
            <a:r>
              <a:rPr lang="en-US" sz="2800" b="1" dirty="0">
                <a:effectLst>
                  <a:outerShdw blurRad="38100" dist="38100" dir="2700000" algn="tl">
                    <a:srgbClr val="000000">
                      <a:alpha val="43137"/>
                    </a:srgbClr>
                  </a:outerShdw>
                </a:effectLst>
              </a:rPr>
              <a:t>More of  SUMMARY LEAD</a:t>
            </a:r>
          </a:p>
          <a:p>
            <a:pPr>
              <a:buNone/>
            </a:pPr>
            <a:endParaRPr lang="en-US" sz="2800" b="1" dirty="0">
              <a:effectLst>
                <a:outerShdw blurRad="38100" dist="38100" dir="2700000" algn="tl">
                  <a:srgbClr val="000000">
                    <a:alpha val="43137"/>
                  </a:srgbClr>
                </a:outerShdw>
              </a:effectLst>
            </a:endParaRPr>
          </a:p>
          <a:p>
            <a:endParaRPr lang="en-PH" sz="2800" dirty="0">
              <a:latin typeface="Calibri" pitchFamily="34" charset="0"/>
              <a:ea typeface="Calibri" pitchFamily="34" charset="0"/>
              <a:cs typeface="Calibri" pitchFamily="34" charset="0"/>
            </a:endParaRPr>
          </a:p>
          <a:p>
            <a:r>
              <a:rPr lang="en-PH" sz="2800" dirty="0">
                <a:latin typeface="Calibri" pitchFamily="34" charset="0"/>
                <a:ea typeface="Calibri" pitchFamily="34" charset="0"/>
                <a:cs typeface="Calibri" pitchFamily="34" charset="0"/>
              </a:rPr>
              <a:t>Through the coordination of CLPM communication department to district pastors, a CLPM wide seminar-workshop for media representatives is being held at the Seventh-Day Adventist International Church of Balibago, March 22. </a:t>
            </a:r>
            <a:endParaRPr lang="en-PH" sz="4400" dirty="0">
              <a:latin typeface="Arial" pitchFamily="34" charset="0"/>
              <a:cs typeface="Arial" pitchFamily="34" charset="0"/>
            </a:endParaRPr>
          </a:p>
          <a:p>
            <a:pPr>
              <a:buNone/>
            </a:pPr>
            <a:endParaRPr lang="en-US" sz="2800" b="1" dirty="0">
              <a:effectLst>
                <a:outerShdw blurRad="38100" dist="38100" dir="2700000" algn="tl">
                  <a:srgbClr val="000000">
                    <a:alpha val="43137"/>
                  </a:srgbClr>
                </a:outerShdw>
              </a:effectLst>
            </a:endParaRPr>
          </a:p>
          <a:p>
            <a:pPr>
              <a:buNone/>
            </a:pPr>
            <a:endParaRPr lang="en-US" sz="2800" b="1" dirty="0">
              <a:effectLst>
                <a:outerShdw blurRad="38100" dist="38100" dir="2700000" algn="tl">
                  <a:srgbClr val="000000">
                    <a:alpha val="43137"/>
                  </a:srgbClr>
                </a:outerShdw>
              </a:effectLst>
            </a:endParaRPr>
          </a:p>
        </p:txBody>
      </p:sp>
      <p:sp>
        <p:nvSpPr>
          <p:cNvPr id="6" name="Rectangle 5"/>
          <p:cNvSpPr/>
          <p:nvPr/>
        </p:nvSpPr>
        <p:spPr>
          <a:xfrm>
            <a:off x="381000" y="1752600"/>
            <a:ext cx="8153400" cy="1754326"/>
          </a:xfrm>
          <a:prstGeom prst="rect">
            <a:avLst/>
          </a:prstGeom>
        </p:spPr>
        <p:txBody>
          <a:bodyPr wrap="square">
            <a:spAutoFit/>
          </a:bodyPr>
          <a:lstStyle/>
          <a:p>
            <a:r>
              <a:rPr lang="en-PH" sz="3600" b="1" dirty="0">
                <a:solidFill>
                  <a:srgbClr val="FFC000"/>
                </a:solidFill>
              </a:rPr>
              <a:t>The how lead</a:t>
            </a:r>
          </a:p>
          <a:p>
            <a:endParaRPr lang="en-PH" sz="3600" b="1" dirty="0">
              <a:solidFill>
                <a:srgbClr val="FFC000"/>
              </a:solidFill>
            </a:endParaRPr>
          </a:p>
          <a:p>
            <a:endParaRPr lang="en-PH" sz="3600" dirty="0">
              <a:solidFill>
                <a:srgbClr val="FFC000"/>
              </a:solidFill>
            </a:endParaRPr>
          </a:p>
        </p:txBody>
      </p:sp>
    </p:spTree>
    <p:extLst>
      <p:ext uri="{BB962C8B-B14F-4D97-AF65-F5344CB8AC3E}">
        <p14:creationId xmlns:p14="http://schemas.microsoft.com/office/powerpoint/2010/main" val="299412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fade">
                                      <p:cBhvr>
                                        <p:cTn id="1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52400"/>
            <a:ext cx="83820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latin typeface="Calisto MT" pitchFamily="18" charset="0"/>
              </a:rPr>
              <a:t>LEAD TYPES</a:t>
            </a:r>
          </a:p>
        </p:txBody>
      </p:sp>
      <p:sp>
        <p:nvSpPr>
          <p:cNvPr id="5" name="Rectangle 4"/>
          <p:cNvSpPr/>
          <p:nvPr/>
        </p:nvSpPr>
        <p:spPr>
          <a:xfrm>
            <a:off x="304800" y="1143000"/>
            <a:ext cx="8229600" cy="3539430"/>
          </a:xfrm>
          <a:prstGeom prst="rect">
            <a:avLst/>
          </a:prstGeom>
        </p:spPr>
        <p:txBody>
          <a:bodyPr wrap="square">
            <a:spAutoFit/>
          </a:bodyPr>
          <a:lstStyle/>
          <a:p>
            <a:pPr>
              <a:buNone/>
            </a:pPr>
            <a:r>
              <a:rPr lang="en-US" sz="2800" b="1" dirty="0">
                <a:effectLst>
                  <a:outerShdw blurRad="38100" dist="38100" dir="2700000" algn="tl">
                    <a:srgbClr val="000000">
                      <a:alpha val="43137"/>
                    </a:srgbClr>
                  </a:outerShdw>
                </a:effectLst>
              </a:rPr>
              <a:t>More of  SUMMARY LEAD</a:t>
            </a:r>
          </a:p>
          <a:p>
            <a:pPr>
              <a:buNone/>
            </a:pPr>
            <a:endParaRPr lang="en-US" sz="2800" b="1" dirty="0">
              <a:effectLst>
                <a:outerShdw blurRad="38100" dist="38100" dir="2700000" algn="tl">
                  <a:srgbClr val="000000">
                    <a:alpha val="43137"/>
                  </a:srgbClr>
                </a:outerShdw>
              </a:effectLst>
            </a:endParaRPr>
          </a:p>
          <a:p>
            <a:pPr>
              <a:buNone/>
            </a:pPr>
            <a:endParaRPr lang="en-US" sz="2800" b="1" dirty="0">
              <a:effectLst>
                <a:outerShdw blurRad="38100" dist="38100" dir="2700000" algn="tl">
                  <a:srgbClr val="000000">
                    <a:alpha val="43137"/>
                  </a:srgbClr>
                </a:outerShdw>
              </a:effectLst>
            </a:endParaRPr>
          </a:p>
          <a:p>
            <a:pPr>
              <a:buNone/>
            </a:pPr>
            <a:endParaRPr lang="en-US" sz="2800" b="1" dirty="0">
              <a:effectLst>
                <a:outerShdw blurRad="38100" dist="38100" dir="2700000" algn="tl">
                  <a:srgbClr val="000000">
                    <a:alpha val="43137"/>
                  </a:srgbClr>
                </a:outerShdw>
              </a:effectLst>
            </a:endParaRPr>
          </a:p>
          <a:p>
            <a:r>
              <a:rPr lang="en-PH" sz="2800" dirty="0">
                <a:latin typeface="Calibri" pitchFamily="34" charset="0"/>
                <a:ea typeface="Calibri" pitchFamily="34" charset="0"/>
                <a:cs typeface="Calibri" pitchFamily="34" charset="0"/>
              </a:rPr>
              <a:t>The Seventh-Day Adventist International Church of Balibago is the venue for the Basic Video Production seminar-workshop for media representatives.</a:t>
            </a:r>
            <a:endParaRPr lang="en-US" sz="2800" b="1" dirty="0">
              <a:effectLst>
                <a:outerShdw blurRad="38100" dist="38100" dir="2700000" algn="tl">
                  <a:srgbClr val="000000">
                    <a:alpha val="43137"/>
                  </a:srgbClr>
                </a:outerShdw>
              </a:effectLst>
            </a:endParaRPr>
          </a:p>
          <a:p>
            <a:pPr>
              <a:buNone/>
            </a:pPr>
            <a:endParaRPr lang="en-US" sz="2800" b="1" dirty="0">
              <a:effectLst>
                <a:outerShdw blurRad="38100" dist="38100" dir="2700000" algn="tl">
                  <a:srgbClr val="000000">
                    <a:alpha val="43137"/>
                  </a:srgbClr>
                </a:outerShdw>
              </a:effectLst>
            </a:endParaRPr>
          </a:p>
        </p:txBody>
      </p:sp>
      <p:sp>
        <p:nvSpPr>
          <p:cNvPr id="6" name="Rectangle 5"/>
          <p:cNvSpPr/>
          <p:nvPr/>
        </p:nvSpPr>
        <p:spPr>
          <a:xfrm>
            <a:off x="381000" y="1752600"/>
            <a:ext cx="8153400" cy="2308324"/>
          </a:xfrm>
          <a:prstGeom prst="rect">
            <a:avLst/>
          </a:prstGeom>
        </p:spPr>
        <p:txBody>
          <a:bodyPr wrap="square">
            <a:spAutoFit/>
          </a:bodyPr>
          <a:lstStyle/>
          <a:p>
            <a:r>
              <a:rPr lang="en-PH" sz="3600" dirty="0">
                <a:solidFill>
                  <a:srgbClr val="FFC000"/>
                </a:solidFill>
              </a:rPr>
              <a:t>The where lead</a:t>
            </a:r>
          </a:p>
          <a:p>
            <a:endParaRPr lang="en-PH" sz="3600" dirty="0">
              <a:solidFill>
                <a:srgbClr val="FFC000"/>
              </a:solidFill>
            </a:endParaRPr>
          </a:p>
          <a:p>
            <a:endParaRPr lang="en-PH" sz="3600" dirty="0"/>
          </a:p>
          <a:p>
            <a:pPr algn="just"/>
            <a:endParaRPr lang="en-PH" sz="3600" dirty="0"/>
          </a:p>
        </p:txBody>
      </p:sp>
    </p:spTree>
    <p:extLst>
      <p:ext uri="{BB962C8B-B14F-4D97-AF65-F5344CB8AC3E}">
        <p14:creationId xmlns:p14="http://schemas.microsoft.com/office/powerpoint/2010/main" val="299412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4" end="4"/>
                                            </p:txEl>
                                          </p:spTgt>
                                        </p:tgtEl>
                                        <p:attrNameLst>
                                          <p:attrName>style.visibility</p:attrName>
                                        </p:attrNameLst>
                                      </p:cBhvr>
                                      <p:to>
                                        <p:strVal val="visible"/>
                                      </p:to>
                                    </p:set>
                                    <p:animEffect transition="in" filter="fade">
                                      <p:cBhvr>
                                        <p:cTn id="1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52400"/>
            <a:ext cx="83820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latin typeface="Calisto MT" pitchFamily="18" charset="0"/>
              </a:rPr>
              <a:t>LEAD TYPES</a:t>
            </a:r>
          </a:p>
        </p:txBody>
      </p:sp>
      <p:sp>
        <p:nvSpPr>
          <p:cNvPr id="5" name="Rectangle 4"/>
          <p:cNvSpPr/>
          <p:nvPr/>
        </p:nvSpPr>
        <p:spPr>
          <a:xfrm>
            <a:off x="304800" y="1143000"/>
            <a:ext cx="8229600" cy="1815882"/>
          </a:xfrm>
          <a:prstGeom prst="rect">
            <a:avLst/>
          </a:prstGeom>
        </p:spPr>
        <p:txBody>
          <a:bodyPr wrap="square">
            <a:spAutoFit/>
          </a:bodyPr>
          <a:lstStyle/>
          <a:p>
            <a:pPr>
              <a:buNone/>
            </a:pPr>
            <a:r>
              <a:rPr lang="en-US" sz="2800" b="1" dirty="0">
                <a:effectLst>
                  <a:outerShdw blurRad="38100" dist="38100" dir="2700000" algn="tl">
                    <a:srgbClr val="000000">
                      <a:alpha val="43137"/>
                    </a:srgbClr>
                  </a:outerShdw>
                </a:effectLst>
              </a:rPr>
              <a:t>More of  SUMMARY LEAD</a:t>
            </a:r>
          </a:p>
          <a:p>
            <a:pPr>
              <a:buNone/>
            </a:pPr>
            <a:endParaRPr lang="en-US" sz="2800" b="1" dirty="0">
              <a:effectLst>
                <a:outerShdw blurRad="38100" dist="38100" dir="2700000" algn="tl">
                  <a:srgbClr val="000000">
                    <a:alpha val="43137"/>
                  </a:srgbClr>
                </a:outerShdw>
              </a:effectLst>
            </a:endParaRPr>
          </a:p>
          <a:p>
            <a:pPr>
              <a:buNone/>
            </a:pPr>
            <a:endParaRPr lang="en-US" sz="2800" b="1" dirty="0">
              <a:effectLst>
                <a:outerShdw blurRad="38100" dist="38100" dir="2700000" algn="tl">
                  <a:srgbClr val="000000">
                    <a:alpha val="43137"/>
                  </a:srgbClr>
                </a:outerShdw>
              </a:effectLst>
            </a:endParaRPr>
          </a:p>
          <a:p>
            <a:pPr>
              <a:buNone/>
            </a:pPr>
            <a:endParaRPr lang="en-US" sz="2800" b="1" dirty="0">
              <a:effectLst>
                <a:outerShdw blurRad="38100" dist="38100" dir="2700000" algn="tl">
                  <a:srgbClr val="000000">
                    <a:alpha val="43137"/>
                  </a:srgbClr>
                </a:outerShdw>
              </a:effectLst>
            </a:endParaRPr>
          </a:p>
        </p:txBody>
      </p:sp>
      <p:sp>
        <p:nvSpPr>
          <p:cNvPr id="6" name="Rectangle 5"/>
          <p:cNvSpPr/>
          <p:nvPr/>
        </p:nvSpPr>
        <p:spPr>
          <a:xfrm>
            <a:off x="381000" y="1752600"/>
            <a:ext cx="8153400" cy="5078313"/>
          </a:xfrm>
          <a:prstGeom prst="rect">
            <a:avLst/>
          </a:prstGeom>
        </p:spPr>
        <p:txBody>
          <a:bodyPr wrap="square">
            <a:spAutoFit/>
          </a:bodyPr>
          <a:lstStyle/>
          <a:p>
            <a:r>
              <a:rPr lang="en-PH" sz="3600" dirty="0">
                <a:solidFill>
                  <a:srgbClr val="FFC000"/>
                </a:solidFill>
              </a:rPr>
              <a:t>The when lead	</a:t>
            </a:r>
          </a:p>
          <a:p>
            <a:endParaRPr lang="en-PH" sz="3600" dirty="0">
              <a:solidFill>
                <a:srgbClr val="FFC000"/>
              </a:solidFill>
            </a:endParaRPr>
          </a:p>
          <a:p>
            <a:pPr lvl="0" algn="just" eaLnBrk="0" fontAlgn="base" hangingPunct="0">
              <a:spcBef>
                <a:spcPct val="0"/>
              </a:spcBef>
              <a:spcAft>
                <a:spcPct val="0"/>
              </a:spcAft>
            </a:pPr>
            <a:r>
              <a:rPr lang="en-PH" sz="3600" dirty="0">
                <a:latin typeface="Calibri" pitchFamily="34" charset="0"/>
                <a:ea typeface="Calibri" pitchFamily="34" charset="0"/>
                <a:cs typeface="Calibri" pitchFamily="34" charset="0"/>
              </a:rPr>
              <a:t>Today, March 22 marks the CLPM wide seminar-workshop on Basic Video Production for media representatives is being held at the Seventh-Day Adventist International Church of Balibago. </a:t>
            </a:r>
            <a:endParaRPr lang="en-PH" sz="5400" dirty="0">
              <a:latin typeface="Arial" pitchFamily="34" charset="0"/>
              <a:cs typeface="Arial" pitchFamily="34" charset="0"/>
            </a:endParaRPr>
          </a:p>
          <a:p>
            <a:endParaRPr lang="en-PH" sz="3600" dirty="0"/>
          </a:p>
          <a:p>
            <a:pPr algn="just"/>
            <a:endParaRPr lang="en-PH" sz="3600" dirty="0"/>
          </a:p>
        </p:txBody>
      </p:sp>
    </p:spTree>
    <p:extLst>
      <p:ext uri="{BB962C8B-B14F-4D97-AF65-F5344CB8AC3E}">
        <p14:creationId xmlns:p14="http://schemas.microsoft.com/office/powerpoint/2010/main" val="299412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457200"/>
            <a:ext cx="83820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latin typeface="Calisto MT" pitchFamily="18" charset="0"/>
              </a:rPr>
              <a:t>THE BODY</a:t>
            </a:r>
          </a:p>
        </p:txBody>
      </p:sp>
      <p:sp>
        <p:nvSpPr>
          <p:cNvPr id="5" name="Rectangle 4"/>
          <p:cNvSpPr/>
          <p:nvPr/>
        </p:nvSpPr>
        <p:spPr>
          <a:xfrm>
            <a:off x="421532" y="1600200"/>
            <a:ext cx="8189067" cy="4524315"/>
          </a:xfrm>
          <a:prstGeom prst="rect">
            <a:avLst/>
          </a:prstGeom>
        </p:spPr>
        <p:txBody>
          <a:bodyPr wrap="square">
            <a:spAutoFit/>
          </a:bodyPr>
          <a:lstStyle/>
          <a:p>
            <a:pPr>
              <a:buNone/>
            </a:pPr>
            <a:r>
              <a:rPr lang="en-US" sz="3200" b="1" dirty="0">
                <a:effectLst>
                  <a:outerShdw blurRad="38100" dist="38100" dir="2700000" algn="tl">
                    <a:srgbClr val="000000">
                      <a:alpha val="43137"/>
                    </a:srgbClr>
                  </a:outerShdw>
                </a:effectLst>
              </a:rPr>
              <a:t>SUPPORT LEAD</a:t>
            </a:r>
          </a:p>
          <a:p>
            <a:pPr marL="457200" indent="-457200">
              <a:buFont typeface="Arial" pitchFamily="34" charset="0"/>
              <a:buChar char="•"/>
            </a:pPr>
            <a:r>
              <a:rPr lang="en-US" sz="3200" b="1" dirty="0">
                <a:effectLst>
                  <a:outerShdw blurRad="38100" dist="38100" dir="2700000" algn="tl">
                    <a:srgbClr val="000000">
                      <a:alpha val="43137"/>
                    </a:srgbClr>
                  </a:outerShdw>
                </a:effectLst>
              </a:rPr>
              <a:t>The most common next paragraph in news writing is the explication of the lead, what in the business is called “BACKING UP THE LEAD.”</a:t>
            </a:r>
          </a:p>
          <a:p>
            <a:pPr marL="457200" indent="-457200">
              <a:buFont typeface="Arial" pitchFamily="34" charset="0"/>
              <a:buChar char="•"/>
            </a:pPr>
            <a:r>
              <a:rPr lang="en-US" sz="3200" b="1" dirty="0">
                <a:effectLst>
                  <a:outerShdw blurRad="38100" dist="38100" dir="2700000" algn="tl">
                    <a:srgbClr val="000000">
                      <a:alpha val="43137"/>
                    </a:srgbClr>
                  </a:outerShdw>
                </a:effectLst>
              </a:rPr>
              <a:t>That means adding details: putting a name where the lead contained only a description, expanding on the significance of the article by saying why something is happening and so on.</a:t>
            </a:r>
          </a:p>
        </p:txBody>
      </p:sp>
    </p:spTree>
    <p:extLst>
      <p:ext uri="{BB962C8B-B14F-4D97-AF65-F5344CB8AC3E}">
        <p14:creationId xmlns:p14="http://schemas.microsoft.com/office/powerpoint/2010/main" val="35452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457200"/>
            <a:ext cx="8382000" cy="769441"/>
          </a:xfrm>
          <a:prstGeom prst="rect">
            <a:avLst/>
          </a:prstGeom>
          <a:noFill/>
        </p:spPr>
        <p:txBody>
          <a:bodyPr wrap="square" rtlCol="0">
            <a:spAutoFit/>
          </a:bodyPr>
          <a:lstStyle/>
          <a:p>
            <a:r>
              <a:rPr lang="en-US" sz="4400" b="1" dirty="0">
                <a:effectLst>
                  <a:outerShdw blurRad="38100" dist="38100" dir="2700000" algn="tl">
                    <a:srgbClr val="000000">
                      <a:alpha val="43137"/>
                    </a:srgbClr>
                  </a:outerShdw>
                </a:effectLst>
                <a:latin typeface="Calisto MT" pitchFamily="18" charset="0"/>
              </a:rPr>
              <a:t>Important Things to Remember</a:t>
            </a:r>
          </a:p>
        </p:txBody>
      </p:sp>
      <p:sp>
        <p:nvSpPr>
          <p:cNvPr id="5" name="Rectangle 4"/>
          <p:cNvSpPr/>
          <p:nvPr/>
        </p:nvSpPr>
        <p:spPr>
          <a:xfrm>
            <a:off x="421532" y="1600200"/>
            <a:ext cx="8189067" cy="4031873"/>
          </a:xfrm>
          <a:prstGeom prst="rect">
            <a:avLst/>
          </a:prstGeom>
        </p:spPr>
        <p:txBody>
          <a:bodyPr wrap="square">
            <a:spAutoFit/>
          </a:bodyPr>
          <a:lstStyle/>
          <a:p>
            <a:pPr marL="457200" indent="-457200">
              <a:buFont typeface="Arial" pitchFamily="34" charset="0"/>
              <a:buChar char="•"/>
            </a:pPr>
            <a:r>
              <a:rPr lang="en-US" sz="3200" b="1" dirty="0">
                <a:effectLst>
                  <a:outerShdw blurRad="38100" dist="38100" dir="2700000" algn="tl">
                    <a:srgbClr val="000000">
                      <a:alpha val="43137"/>
                    </a:srgbClr>
                  </a:outerShdw>
                </a:effectLst>
              </a:rPr>
              <a:t>Research, Interview and Observe</a:t>
            </a:r>
          </a:p>
          <a:p>
            <a:pPr marL="457200" indent="-457200"/>
            <a:endParaRPr lang="en-US" sz="3200" b="1" dirty="0">
              <a:effectLst>
                <a:outerShdw blurRad="38100" dist="38100" dir="2700000" algn="tl">
                  <a:srgbClr val="000000">
                    <a:alpha val="43137"/>
                  </a:srgbClr>
                </a:outerShdw>
              </a:effectLst>
            </a:endParaRPr>
          </a:p>
          <a:p>
            <a:pPr marL="457200" indent="-457200">
              <a:buFont typeface="Arial" pitchFamily="34" charset="0"/>
              <a:buChar char="•"/>
            </a:pPr>
            <a:r>
              <a:rPr lang="en-US" sz="3200" b="1" dirty="0">
                <a:effectLst>
                  <a:outerShdw blurRad="38100" dist="38100" dir="2700000" algn="tl">
                    <a:srgbClr val="000000">
                      <a:alpha val="43137"/>
                    </a:srgbClr>
                  </a:outerShdw>
                </a:effectLst>
              </a:rPr>
              <a:t>Empower your lead.</a:t>
            </a:r>
          </a:p>
          <a:p>
            <a:pPr marL="457200" indent="-457200"/>
            <a:endParaRPr lang="en-US" sz="3200" b="1" dirty="0">
              <a:effectLst>
                <a:outerShdw blurRad="38100" dist="38100" dir="2700000" algn="tl">
                  <a:srgbClr val="000000">
                    <a:alpha val="43137"/>
                  </a:srgbClr>
                </a:outerShdw>
              </a:effectLst>
            </a:endParaRPr>
          </a:p>
          <a:p>
            <a:pPr marL="457200" indent="-457200">
              <a:buFont typeface="Arial" pitchFamily="34" charset="0"/>
              <a:buChar char="•"/>
            </a:pPr>
            <a:r>
              <a:rPr lang="en-US" sz="3200" b="1" dirty="0">
                <a:effectLst>
                  <a:outerShdw blurRad="38100" dist="38100" dir="2700000" algn="tl">
                    <a:srgbClr val="000000">
                      <a:alpha val="43137"/>
                    </a:srgbClr>
                  </a:outerShdw>
                </a:effectLst>
              </a:rPr>
              <a:t>Write your News story as if you tell a tale to a four-year-old who hardly pay attention to you.</a:t>
            </a:r>
          </a:p>
          <a:p>
            <a:pPr marL="457200" indent="-457200"/>
            <a:endParaRPr lang="en-US" sz="3200" b="1" dirty="0">
              <a:effectLst>
                <a:outerShdw blurRad="38100" dist="38100" dir="2700000" algn="tl">
                  <a:srgbClr val="000000">
                    <a:alpha val="43137"/>
                  </a:srgbClr>
                </a:outerShdw>
              </a:effectLst>
            </a:endParaRPr>
          </a:p>
          <a:p>
            <a:pPr marL="457200" indent="-457200">
              <a:buFont typeface="Arial" pitchFamily="34" charset="0"/>
              <a:buChar char="•"/>
            </a:pPr>
            <a:r>
              <a:rPr lang="en-US" sz="3200" b="1" dirty="0">
                <a:effectLst>
                  <a:outerShdw blurRad="38100" dist="38100" dir="2700000" algn="tl">
                    <a:srgbClr val="000000">
                      <a:alpha val="43137"/>
                    </a:srgbClr>
                  </a:outerShdw>
                </a:effectLst>
              </a:rPr>
              <a:t>Edit. Revise. Sharpen.</a:t>
            </a:r>
          </a:p>
        </p:txBody>
      </p:sp>
    </p:spTree>
    <p:extLst>
      <p:ext uri="{BB962C8B-B14F-4D97-AF65-F5344CB8AC3E}">
        <p14:creationId xmlns:p14="http://schemas.microsoft.com/office/powerpoint/2010/main" val="2460700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1000" y="1219200"/>
            <a:ext cx="8229600" cy="2819400"/>
          </a:xfrm>
        </p:spPr>
        <p:txBody>
          <a:bodyPr>
            <a:noAutofit/>
          </a:bodyPr>
          <a:lstStyle/>
          <a:p>
            <a:r>
              <a:rPr lang="en-PH" sz="5400" dirty="0"/>
              <a:t>Objectively, be involved in</a:t>
            </a:r>
          </a:p>
          <a:p>
            <a:pPr algn="ctr">
              <a:buNone/>
            </a:pPr>
            <a:r>
              <a:rPr lang="en-PH" sz="5400" dirty="0"/>
              <a:t>	the writing of the news story.</a:t>
            </a:r>
          </a:p>
        </p:txBody>
      </p:sp>
      <p:sp>
        <p:nvSpPr>
          <p:cNvPr id="4" name="TextBox 3"/>
          <p:cNvSpPr txBox="1"/>
          <p:nvPr/>
        </p:nvSpPr>
        <p:spPr>
          <a:xfrm>
            <a:off x="5867400" y="5943600"/>
            <a:ext cx="2743200" cy="369332"/>
          </a:xfrm>
          <a:prstGeom prst="rect">
            <a:avLst/>
          </a:prstGeom>
          <a:noFill/>
        </p:spPr>
        <p:txBody>
          <a:bodyPr wrap="square" rtlCol="0">
            <a:spAutoFit/>
          </a:bodyPr>
          <a:lstStyle/>
          <a:p>
            <a:r>
              <a:rPr lang="en-PH" dirty="0"/>
              <a:t>privatenorms901@gmail.com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1000" y="1219200"/>
            <a:ext cx="8229600" cy="2819400"/>
          </a:xfrm>
        </p:spPr>
        <p:txBody>
          <a:bodyPr>
            <a:noAutofit/>
          </a:bodyPr>
          <a:lstStyle/>
          <a:p>
            <a:r>
              <a:rPr lang="en-PH" sz="3600" dirty="0"/>
              <a:t>Write a hard news story having a why lead. Base your write up with the opening program of today’s event .</a:t>
            </a:r>
          </a:p>
          <a:p>
            <a:r>
              <a:rPr lang="en-PH" sz="3600" dirty="0"/>
              <a:t>You are allowed to write from a minimum of four paragraphs  to maximum five paragraphs.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44794" y="2209800"/>
            <a:ext cx="8382000" cy="769441"/>
          </a:xfrm>
          <a:prstGeom prst="rect">
            <a:avLst/>
          </a:prstGeom>
          <a:noFill/>
        </p:spPr>
        <p:txBody>
          <a:bodyPr wrap="square" rtlCol="0">
            <a:spAutoFit/>
          </a:bodyPr>
          <a:lstStyle/>
          <a:p>
            <a:r>
              <a:rPr lang="en-US" sz="4400" b="1" dirty="0">
                <a:effectLst>
                  <a:outerShdw blurRad="38100" dist="38100" dir="2700000" algn="tl">
                    <a:srgbClr val="000000">
                      <a:alpha val="43137"/>
                    </a:srgbClr>
                  </a:outerShdw>
                </a:effectLst>
                <a:latin typeface="Calisto MT" pitchFamily="18" charset="0"/>
              </a:rPr>
              <a:t>References :</a:t>
            </a:r>
          </a:p>
        </p:txBody>
      </p:sp>
      <p:sp>
        <p:nvSpPr>
          <p:cNvPr id="5" name="Rectangle 4"/>
          <p:cNvSpPr/>
          <p:nvPr/>
        </p:nvSpPr>
        <p:spPr>
          <a:xfrm>
            <a:off x="325066" y="3276600"/>
            <a:ext cx="8189067" cy="1323439"/>
          </a:xfrm>
          <a:prstGeom prst="rect">
            <a:avLst/>
          </a:prstGeom>
        </p:spPr>
        <p:txBody>
          <a:bodyPr wrap="square">
            <a:spAutoFit/>
          </a:bodyPr>
          <a:lstStyle/>
          <a:p>
            <a:pPr marL="457200" indent="-457200">
              <a:buFont typeface="Arial" pitchFamily="34" charset="0"/>
              <a:buChar char="•"/>
            </a:pPr>
            <a:r>
              <a:rPr lang="en-US" sz="2000" dirty="0">
                <a:effectLst>
                  <a:outerShdw blurRad="38100" dist="38100" dir="2700000" algn="tl">
                    <a:srgbClr val="000000">
                      <a:alpha val="43137"/>
                    </a:srgbClr>
                  </a:outerShdw>
                </a:effectLst>
                <a:latin typeface="Abadi ExtraLight" panose="020F0502020204030204" pitchFamily="34" charset="0"/>
              </a:rPr>
              <a:t>Journalism for Filipinos by Alito L. </a:t>
            </a:r>
            <a:r>
              <a:rPr lang="en-US" sz="2000" dirty="0" err="1">
                <a:effectLst>
                  <a:outerShdw blurRad="38100" dist="38100" dir="2700000" algn="tl">
                    <a:srgbClr val="000000">
                      <a:alpha val="43137"/>
                    </a:srgbClr>
                  </a:outerShdw>
                </a:effectLst>
                <a:latin typeface="Abadi ExtraLight" panose="020F0502020204030204" pitchFamily="34" charset="0"/>
              </a:rPr>
              <a:t>Malinao</a:t>
            </a:r>
            <a:endParaRPr lang="en-US" sz="2000" dirty="0">
              <a:effectLst>
                <a:outerShdw blurRad="38100" dist="38100" dir="2700000" algn="tl">
                  <a:srgbClr val="000000">
                    <a:alpha val="43137"/>
                  </a:srgbClr>
                </a:outerShdw>
              </a:effectLst>
              <a:latin typeface="Abadi ExtraLight" panose="020F0502020204030204" pitchFamily="34" charset="0"/>
            </a:endParaRPr>
          </a:p>
          <a:p>
            <a:pPr marL="457200" indent="-457200">
              <a:buFont typeface="Arial" pitchFamily="34" charset="0"/>
              <a:buChar char="•"/>
            </a:pPr>
            <a:r>
              <a:rPr lang="en-US" sz="2000" dirty="0">
                <a:effectLst>
                  <a:outerShdw blurRad="38100" dist="38100" dir="2700000" algn="tl">
                    <a:srgbClr val="000000">
                      <a:alpha val="43137"/>
                    </a:srgbClr>
                  </a:outerShdw>
                </a:effectLst>
                <a:latin typeface="Abadi ExtraLight" panose="020F0502020204030204" pitchFamily="34" charset="0"/>
              </a:rPr>
              <a:t>Basic Journalism by Estrada and </a:t>
            </a:r>
            <a:r>
              <a:rPr lang="en-US" sz="2000" dirty="0" err="1">
                <a:effectLst>
                  <a:outerShdw blurRad="38100" dist="38100" dir="2700000" algn="tl">
                    <a:srgbClr val="000000">
                      <a:alpha val="43137"/>
                    </a:srgbClr>
                  </a:outerShdw>
                </a:effectLst>
                <a:latin typeface="Abadi ExtraLight" panose="020F0502020204030204" pitchFamily="34" charset="0"/>
              </a:rPr>
              <a:t>Nem</a:t>
            </a:r>
            <a:r>
              <a:rPr lang="en-US" sz="2000" dirty="0">
                <a:effectLst>
                  <a:outerShdw blurRad="38100" dist="38100" dir="2700000" algn="tl">
                    <a:srgbClr val="000000">
                      <a:alpha val="43137"/>
                    </a:srgbClr>
                  </a:outerShdw>
                </a:effectLst>
                <a:latin typeface="Abadi ExtraLight" panose="020F0502020204030204" pitchFamily="34" charset="0"/>
              </a:rPr>
              <a:t> Singh</a:t>
            </a:r>
          </a:p>
          <a:p>
            <a:pPr marL="457200" indent="-457200">
              <a:buFont typeface="Arial" pitchFamily="34" charset="0"/>
              <a:buChar char="•"/>
            </a:pPr>
            <a:r>
              <a:rPr lang="en-US" sz="2000" dirty="0">
                <a:effectLst>
                  <a:outerShdw blurRad="38100" dist="38100" dir="2700000" algn="tl">
                    <a:srgbClr val="000000">
                      <a:alpha val="43137"/>
                    </a:srgbClr>
                  </a:outerShdw>
                </a:effectLst>
                <a:latin typeface="Abadi ExtraLight" panose="020F0502020204030204" pitchFamily="34" charset="0"/>
              </a:rPr>
              <a:t>Joan </a:t>
            </a:r>
            <a:r>
              <a:rPr lang="en-US" sz="2000" dirty="0" err="1">
                <a:effectLst>
                  <a:outerShdw blurRad="38100" dist="38100" dir="2700000" algn="tl">
                    <a:srgbClr val="000000">
                      <a:alpha val="43137"/>
                    </a:srgbClr>
                  </a:outerShdw>
                </a:effectLst>
                <a:latin typeface="Abadi ExtraLight" panose="020F0502020204030204" pitchFamily="34" charset="0"/>
              </a:rPr>
              <a:t>Macapagal-Dizon</a:t>
            </a:r>
            <a:r>
              <a:rPr lang="en-US" sz="2000" dirty="0">
                <a:effectLst>
                  <a:outerShdw blurRad="38100" dist="38100" dir="2700000" algn="tl">
                    <a:srgbClr val="000000">
                      <a:alpha val="43137"/>
                    </a:srgbClr>
                  </a:outerShdw>
                </a:effectLst>
                <a:latin typeface="Abadi ExtraLight" panose="020F0502020204030204" pitchFamily="34" charset="0"/>
              </a:rPr>
              <a:t>, Philippine Daily Inquirer</a:t>
            </a:r>
          </a:p>
          <a:p>
            <a:pPr marL="457200" indent="-457200">
              <a:buFont typeface="Arial" pitchFamily="34" charset="0"/>
              <a:buChar char="•"/>
            </a:pPr>
            <a:r>
              <a:rPr lang="en-US" sz="2000" dirty="0">
                <a:effectLst>
                  <a:outerShdw blurRad="38100" dist="38100" dir="2700000" algn="tl">
                    <a:srgbClr val="000000">
                      <a:alpha val="43137"/>
                    </a:srgbClr>
                  </a:outerShdw>
                </a:effectLst>
                <a:latin typeface="Abadi ExtraLight" panose="020F0502020204030204" pitchFamily="34" charset="0"/>
              </a:rPr>
              <a:t>Jonas C. Soltes, Philippine Daily Inquirer</a:t>
            </a:r>
          </a:p>
        </p:txBody>
      </p:sp>
    </p:spTree>
    <p:extLst>
      <p:ext uri="{BB962C8B-B14F-4D97-AF65-F5344CB8AC3E}">
        <p14:creationId xmlns:p14="http://schemas.microsoft.com/office/powerpoint/2010/main" val="242710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584</TotalTime>
  <Words>1348</Words>
  <Application>Microsoft Office PowerPoint</Application>
  <PresentationFormat>On-screen Show (4:3)</PresentationFormat>
  <Paragraphs>140</Paragraphs>
  <Slides>30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Abadi ExtraLight</vt:lpstr>
      <vt:lpstr>Arial</vt:lpstr>
      <vt:lpstr>Arial Narrow</vt:lpstr>
      <vt:lpstr>Calibri</vt:lpstr>
      <vt:lpstr>Calisto MT</vt:lpstr>
      <vt:lpstr>Lucida Sans Unicode</vt:lpstr>
      <vt:lpstr>Wingdings</vt:lpstr>
      <vt:lpstr>Horizon</vt:lpstr>
      <vt:lpstr>PowerPoint Presentation</vt:lpstr>
      <vt:lpstr>PowerPoint Presentation</vt:lpstr>
      <vt:lpstr>PowerPoint Presentation</vt:lpstr>
      <vt:lpstr>PowerPoint Presentation</vt:lpstr>
      <vt:lpstr>PowerPoint Presentation</vt:lpstr>
      <vt:lpstr>PowerPoint Presentation</vt:lpstr>
      <vt:lpstr>Organizing the news story</vt:lpstr>
      <vt:lpstr>PowerPoint Presentation</vt:lpstr>
      <vt:lpstr>PowerPoint Presentation</vt:lpstr>
      <vt:lpstr>Testing the Inverted Pyramid</vt:lpstr>
      <vt:lpstr>The Storytelling Pattern</vt:lpstr>
      <vt:lpstr>The Storytelling Pattern cont.</vt:lpstr>
      <vt:lpstr>The Storytelling Pattern cont.</vt:lpstr>
      <vt:lpstr>Choosing   an   Organizational Pattern</vt:lpstr>
      <vt:lpstr>Choosing an Organizational Pattern cont.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End User</dc:creator>
  <cp:lastModifiedBy>Joey SILVA</cp:lastModifiedBy>
  <cp:revision>60</cp:revision>
  <cp:lastPrinted>2014-08-14T23:10:41Z</cp:lastPrinted>
  <dcterms:created xsi:type="dcterms:W3CDTF">2014-01-24T03:08:02Z</dcterms:created>
  <dcterms:modified xsi:type="dcterms:W3CDTF">2026-03-22T01:24:44Z</dcterms:modified>
</cp:coreProperties>
</file>