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8288000" cy="10287000"/>
  <p:notesSz cx="6858000" cy="9144000"/>
  <p:embeddedFontLst>
    <p:embeddedFont>
      <p:font typeface="Norwester"/>
      <p:regular r:id="rId32"/>
    </p:embeddedFont>
    <p:embeddedFont>
      <p:font typeface="Roboto" panose="02000000000000000000" pitchFamily="2" charset="0"/>
      <p:regular r:id="rId33"/>
      <p:bold r:id="rId34"/>
    </p:embeddedFont>
    <p:embeddedFont>
      <p:font typeface="Roboto Bold" panose="02000000000000000000" pitchFamily="2" charset="0"/>
      <p:regular r:id="rId35"/>
      <p:bold r:id="rId36"/>
    </p:embeddedFont>
    <p:embeddedFont>
      <p:font typeface="Roboto Italics" panose="02000000000000000000" pitchFamily="2" charset="0"/>
      <p:regular r:id="rId37"/>
      <p:bold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 autoAdjust="0"/>
    <p:restoredTop sz="94571" autoAdjust="0"/>
  </p:normalViewPr>
  <p:slideViewPr>
    <p:cSldViewPr>
      <p:cViewPr varScale="1">
        <p:scale>
          <a:sx n="73" d="100"/>
          <a:sy n="73" d="100"/>
        </p:scale>
        <p:origin x="37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22.03.2026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3569132" y="2697328"/>
            <a:ext cx="5877346" cy="1725816"/>
            <a:chOff x="0" y="0"/>
            <a:chExt cx="2203431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3430" cy="647012"/>
            </a:xfrm>
            <a:custGeom>
              <a:avLst/>
              <a:gdLst/>
              <a:ahLst/>
              <a:cxnLst/>
              <a:rect l="l" t="t" r="r" b="b"/>
              <a:pathLst>
                <a:path w="2203430" h="647012">
                  <a:moveTo>
                    <a:pt x="0" y="0"/>
                  </a:moveTo>
                  <a:lnTo>
                    <a:pt x="2203430" y="0"/>
                  </a:lnTo>
                  <a:lnTo>
                    <a:pt x="2203430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49364" y="2989731"/>
            <a:ext cx="489463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E9E8E9"/>
                </a:solidFill>
                <a:latin typeface="Norwester"/>
                <a:ea typeface="Norwester"/>
                <a:cs typeface="Norwester"/>
                <a:sym typeface="Norwester"/>
              </a:rPr>
              <a:t>VIDEOGRAPHY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569132" y="6783061"/>
            <a:ext cx="6929585" cy="901861"/>
            <a:chOff x="0" y="0"/>
            <a:chExt cx="9239447" cy="1202482"/>
          </a:xfrm>
        </p:grpSpPr>
        <p:grpSp>
          <p:nvGrpSpPr>
            <p:cNvPr id="9" name="Group 9"/>
            <p:cNvGrpSpPr/>
            <p:nvPr/>
          </p:nvGrpSpPr>
          <p:grpSpPr>
            <a:xfrm rot="5400000">
              <a:off x="-175165" y="175165"/>
              <a:ext cx="1202482" cy="852152"/>
              <a:chOff x="0" y="0"/>
              <a:chExt cx="806450" cy="571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255270"/>
                <a:ext cx="8064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806450" h="69850">
                    <a:moveTo>
                      <a:pt x="515620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806450" y="69850"/>
                    </a:lnTo>
                    <a:lnTo>
                      <a:pt x="806450" y="0"/>
                    </a:lnTo>
                    <a:close/>
                  </a:path>
                </a:pathLst>
              </a:custGeom>
              <a:solidFill>
                <a:srgbClr val="E9E8E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110378" y="95781"/>
              <a:ext cx="8129068" cy="963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 b="1">
                  <a:solidFill>
                    <a:srgbClr val="333333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PHILIP DOMINIC CARPENTERO,</a:t>
              </a:r>
            </a:p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333333"/>
                  </a:solidFill>
                  <a:latin typeface="Roboto"/>
                  <a:ea typeface="Roboto"/>
                  <a:cs typeface="Roboto"/>
                  <a:sym typeface="Roboto"/>
                </a:rPr>
                <a:t>CLPM COMMUNICATION PERSONNEL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69132" y="4758758"/>
            <a:ext cx="7237606" cy="1725816"/>
            <a:chOff x="0" y="0"/>
            <a:chExt cx="2713395" cy="6470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249364" y="5051162"/>
            <a:ext cx="6249352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FOR NEWS REPORT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345785" y="4148175"/>
            <a:ext cx="9906862" cy="2114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Pursue the well-being of the city I have deported you to. Pray to the Lord on its behalf, for when it thrives, you will thrive.”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2345785" y="1872807"/>
            <a:ext cx="2499440" cy="1680874"/>
          </a:xfrm>
          <a:custGeom>
            <a:avLst/>
            <a:gdLst/>
            <a:ahLst/>
            <a:cxnLst/>
            <a:rect l="l" t="t" r="r" b="b"/>
            <a:pathLst>
              <a:path w="2499440" h="1680874">
                <a:moveTo>
                  <a:pt x="0" y="0"/>
                </a:moveTo>
                <a:lnTo>
                  <a:pt x="2499440" y="0"/>
                </a:lnTo>
                <a:lnTo>
                  <a:pt x="2499440" y="1680873"/>
                </a:lnTo>
                <a:lnTo>
                  <a:pt x="0" y="16808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2214411" y="7559875"/>
            <a:ext cx="901861" cy="639114"/>
            <a:chOff x="0" y="0"/>
            <a:chExt cx="806450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806450" cy="69850"/>
            </a:xfrm>
            <a:custGeom>
              <a:avLst/>
              <a:gdLst/>
              <a:ahLst/>
              <a:cxnLst/>
              <a:rect l="l" t="t" r="r" b="b"/>
              <a:pathLst>
                <a:path w="806450" h="69850">
                  <a:moveTo>
                    <a:pt x="51562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06450" y="69850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178568" y="7486049"/>
            <a:ext cx="3906889" cy="739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JEREMIAH 29:7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CSB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345785" y="4148175"/>
            <a:ext cx="9906862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...let your light shine before others, so that they may see your good (</a:t>
            </a:r>
            <a:r>
              <a:rPr lang="en-US" sz="4000" i="1">
                <a:solidFill>
                  <a:srgbClr val="FFFFF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beautiful</a:t>
            </a:r>
            <a:r>
              <a:rPr lang="en-US" sz="4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) works...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2345785" y="1872807"/>
            <a:ext cx="2499440" cy="1680874"/>
          </a:xfrm>
          <a:custGeom>
            <a:avLst/>
            <a:gdLst/>
            <a:ahLst/>
            <a:cxnLst/>
            <a:rect l="l" t="t" r="r" b="b"/>
            <a:pathLst>
              <a:path w="2499440" h="1680874">
                <a:moveTo>
                  <a:pt x="0" y="0"/>
                </a:moveTo>
                <a:lnTo>
                  <a:pt x="2499440" y="0"/>
                </a:lnTo>
                <a:lnTo>
                  <a:pt x="2499440" y="1680873"/>
                </a:lnTo>
                <a:lnTo>
                  <a:pt x="0" y="16808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2214411" y="7559875"/>
            <a:ext cx="901861" cy="639114"/>
            <a:chOff x="0" y="0"/>
            <a:chExt cx="806450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806450" cy="69850"/>
            </a:xfrm>
            <a:custGeom>
              <a:avLst/>
              <a:gdLst/>
              <a:ahLst/>
              <a:cxnLst/>
              <a:rect l="l" t="t" r="r" b="b"/>
              <a:pathLst>
                <a:path w="806450" h="69850">
                  <a:moveTo>
                    <a:pt x="51562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06450" y="69850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178568" y="7486049"/>
            <a:ext cx="3906889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MATTHEW 5:16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CSB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678820" y="2265445"/>
            <a:ext cx="4320712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CREDIBILITY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132205" y="5527285"/>
            <a:ext cx="3035460" cy="639114"/>
            <a:chOff x="0" y="0"/>
            <a:chExt cx="2714327" cy="571500"/>
          </a:xfrm>
        </p:grpSpPr>
        <p:sp>
          <p:nvSpPr>
            <p:cNvPr id="11" name="Freeform 11"/>
            <p:cNvSpPr/>
            <p:nvPr/>
          </p:nvSpPr>
          <p:spPr>
            <a:xfrm>
              <a:off x="0" y="255270"/>
              <a:ext cx="2714327" cy="69850"/>
            </a:xfrm>
            <a:custGeom>
              <a:avLst/>
              <a:gdLst/>
              <a:ahLst/>
              <a:cxnLst/>
              <a:rect l="l" t="t" r="r" b="b"/>
              <a:pathLst>
                <a:path w="2714327" h="69850">
                  <a:moveTo>
                    <a:pt x="24234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714327" y="69850"/>
                  </a:lnTo>
                  <a:lnTo>
                    <a:pt x="2714327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163162" y="4420732"/>
            <a:ext cx="946717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Truth is the foundation.</a:t>
            </a: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Show events as they really are</a:t>
            </a: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Avoid manipulation or staging</a:t>
            </a: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Maintain journalistic integrity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678820" y="2265445"/>
            <a:ext cx="4320712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CONTEXT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965275" y="5694215"/>
            <a:ext cx="3369320" cy="639114"/>
            <a:chOff x="0" y="0"/>
            <a:chExt cx="3012867" cy="571500"/>
          </a:xfrm>
        </p:grpSpPr>
        <p:sp>
          <p:nvSpPr>
            <p:cNvPr id="11" name="Freeform 11"/>
            <p:cNvSpPr/>
            <p:nvPr/>
          </p:nvSpPr>
          <p:spPr>
            <a:xfrm>
              <a:off x="0" y="255270"/>
              <a:ext cx="3012867" cy="69850"/>
            </a:xfrm>
            <a:custGeom>
              <a:avLst/>
              <a:gdLst/>
              <a:ahLst/>
              <a:cxnLst/>
              <a:rect l="l" t="t" r="r" b="b"/>
              <a:pathLst>
                <a:path w="3012867" h="69850">
                  <a:moveTo>
                    <a:pt x="2722038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012867" y="69850"/>
                  </a:lnTo>
                  <a:lnTo>
                    <a:pt x="3012867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163162" y="4420732"/>
            <a:ext cx="10698290" cy="307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Always establish the scene before going into details.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Your visuals should answer:</a:t>
            </a: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What is happening?</a:t>
            </a: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Where is it happening?</a:t>
            </a: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Who is involved?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678820" y="2265445"/>
            <a:ext cx="4320712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CLARITY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03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132205" y="5527285"/>
            <a:ext cx="3035460" cy="639114"/>
            <a:chOff x="0" y="0"/>
            <a:chExt cx="2714327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714327" cy="69850"/>
            </a:xfrm>
            <a:custGeom>
              <a:avLst/>
              <a:gdLst/>
              <a:ahLst/>
              <a:cxnLst/>
              <a:rect l="l" t="t" r="r" b="b"/>
              <a:pathLst>
                <a:path w="2714327" h="69850">
                  <a:moveTo>
                    <a:pt x="24234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714327" y="69850"/>
                  </a:lnTo>
                  <a:lnTo>
                    <a:pt x="2714327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Your audience must easily understand the story.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Keep shots simple and focused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Avoid visual clutter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Make sure the subject is obvious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8587" y="2265445"/>
            <a:ext cx="564476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CONSISTENCY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04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132205" y="5527285"/>
            <a:ext cx="3035460" cy="639114"/>
            <a:chOff x="0" y="0"/>
            <a:chExt cx="2714327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714327" cy="69850"/>
            </a:xfrm>
            <a:custGeom>
              <a:avLst/>
              <a:gdLst/>
              <a:ahLst/>
              <a:cxnLst/>
              <a:rect l="l" t="t" r="r" b="b"/>
              <a:pathLst>
                <a:path w="2714327" h="69850">
                  <a:moveTo>
                    <a:pt x="24234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714327" y="69850"/>
                  </a:lnTo>
                  <a:lnTo>
                    <a:pt x="2714327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Maintain a uniform style throughout.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Similar lighting and color tone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Consistent audio levels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Cohesive visual flow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8587" y="2265445"/>
            <a:ext cx="564476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CONTINUITY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05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132205" y="5527285"/>
            <a:ext cx="3035460" cy="639114"/>
            <a:chOff x="0" y="0"/>
            <a:chExt cx="2714327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714327" cy="69850"/>
            </a:xfrm>
            <a:custGeom>
              <a:avLst/>
              <a:gdLst/>
              <a:ahLst/>
              <a:cxnLst/>
              <a:rect l="l" t="t" r="r" b="b"/>
              <a:pathLst>
                <a:path w="2714327" h="69850">
                  <a:moveTo>
                    <a:pt x="24234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714327" y="69850"/>
                  </a:lnTo>
                  <a:lnTo>
                    <a:pt x="2714327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Ensure smooth visual storytelling.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Follow logical shot sequence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Maintain screen direction (180-degree rule)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Use B-roll to bridge cuts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8587" y="2265445"/>
            <a:ext cx="564476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COMPASSION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06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132205" y="5527285"/>
            <a:ext cx="3035460" cy="639114"/>
            <a:chOff x="0" y="0"/>
            <a:chExt cx="2714327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714327" cy="69850"/>
            </a:xfrm>
            <a:custGeom>
              <a:avLst/>
              <a:gdLst/>
              <a:ahLst/>
              <a:cxnLst/>
              <a:rect l="l" t="t" r="r" b="b"/>
              <a:pathLst>
                <a:path w="2714327" h="69850">
                  <a:moveTo>
                    <a:pt x="24234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714327" y="69850"/>
                  </a:lnTo>
                  <a:lnTo>
                    <a:pt x="2714327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Respect the people in your story.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Be sensitive in emotional situations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Protect dignity and privacy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Avoid exploitation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8587" y="2265445"/>
            <a:ext cx="564476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COMPOSITION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07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132205" y="5527285"/>
            <a:ext cx="3035460" cy="639114"/>
            <a:chOff x="0" y="0"/>
            <a:chExt cx="2714327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714327" cy="69850"/>
            </a:xfrm>
            <a:custGeom>
              <a:avLst/>
              <a:gdLst/>
              <a:ahLst/>
              <a:cxnLst/>
              <a:rect l="l" t="t" r="r" b="b"/>
              <a:pathLst>
                <a:path w="2714327" h="69850">
                  <a:moveTo>
                    <a:pt x="24234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714327" y="69850"/>
                  </a:lnTo>
                  <a:lnTo>
                    <a:pt x="2714327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Frame your shots properly.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Apply rule of thirds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Maintain proper headroom and lead room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Keep visuals balanced and intentional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8587" y="2265445"/>
            <a:ext cx="564476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COMPOSITION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07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280475" y="5379015"/>
            <a:ext cx="2738920" cy="639114"/>
            <a:chOff x="0" y="0"/>
            <a:chExt cx="2449159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449159" cy="69850"/>
            </a:xfrm>
            <a:custGeom>
              <a:avLst/>
              <a:gdLst/>
              <a:ahLst/>
              <a:cxnLst/>
              <a:rect l="l" t="t" r="r" b="b"/>
              <a:pathLst>
                <a:path w="2449159" h="69850">
                  <a:moveTo>
                    <a:pt x="215832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449159" y="69850"/>
                  </a:lnTo>
                  <a:lnTo>
                    <a:pt x="2449159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Light Exposure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Rule of Thirds (Framing)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Camera Angles and Movements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Color Temperature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471164" y="780859"/>
            <a:ext cx="8725282" cy="8725282"/>
          </a:xfrm>
          <a:custGeom>
            <a:avLst/>
            <a:gdLst/>
            <a:ahLst/>
            <a:cxnLst/>
            <a:rect l="l" t="t" r="r" b="b"/>
            <a:pathLst>
              <a:path w="8725282" h="8725282">
                <a:moveTo>
                  <a:pt x="0" y="0"/>
                </a:moveTo>
                <a:lnTo>
                  <a:pt x="8725283" y="0"/>
                </a:lnTo>
                <a:lnTo>
                  <a:pt x="8725283" y="8725282"/>
                </a:lnTo>
                <a:lnTo>
                  <a:pt x="0" y="87252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4884929" cy="1164817"/>
            <a:chOff x="0" y="0"/>
            <a:chExt cx="2713395" cy="6470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EXPOSURE TRIANGLE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4006803" y="2836829"/>
            <a:ext cx="9675208" cy="6421471"/>
          </a:xfrm>
          <a:custGeom>
            <a:avLst/>
            <a:gdLst/>
            <a:ahLst/>
            <a:cxnLst/>
            <a:rect l="l" t="t" r="r" b="b"/>
            <a:pathLst>
              <a:path w="9675208" h="6421471">
                <a:moveTo>
                  <a:pt x="0" y="0"/>
                </a:moveTo>
                <a:lnTo>
                  <a:pt x="9675208" y="0"/>
                </a:lnTo>
                <a:lnTo>
                  <a:pt x="9675208" y="6421471"/>
                </a:lnTo>
                <a:lnTo>
                  <a:pt x="0" y="64214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EXPOSURE TRIANGLE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836747" y="2836829"/>
            <a:ext cx="11301259" cy="6356958"/>
          </a:xfrm>
          <a:custGeom>
            <a:avLst/>
            <a:gdLst/>
            <a:ahLst/>
            <a:cxnLst/>
            <a:rect l="l" t="t" r="r" b="b"/>
            <a:pathLst>
              <a:path w="11301259" h="6356958">
                <a:moveTo>
                  <a:pt x="0" y="0"/>
                </a:moveTo>
                <a:lnTo>
                  <a:pt x="11301259" y="0"/>
                </a:lnTo>
                <a:lnTo>
                  <a:pt x="113012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EXPOSURE TRIANGLE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836747" y="2836829"/>
            <a:ext cx="11297599" cy="6356958"/>
          </a:xfrm>
          <a:custGeom>
            <a:avLst/>
            <a:gdLst/>
            <a:ahLst/>
            <a:cxnLst/>
            <a:rect l="l" t="t" r="r" b="b"/>
            <a:pathLst>
              <a:path w="11297599" h="6356958">
                <a:moveTo>
                  <a:pt x="0" y="0"/>
                </a:moveTo>
                <a:lnTo>
                  <a:pt x="11297599" y="0"/>
                </a:lnTo>
                <a:lnTo>
                  <a:pt x="1129759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EXPOSURE TRIANGLE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3666431" y="2804572"/>
            <a:ext cx="9638231" cy="6421471"/>
          </a:xfrm>
          <a:custGeom>
            <a:avLst/>
            <a:gdLst/>
            <a:ahLst/>
            <a:cxnLst/>
            <a:rect l="l" t="t" r="r" b="b"/>
            <a:pathLst>
              <a:path w="9638231" h="6421471">
                <a:moveTo>
                  <a:pt x="0" y="0"/>
                </a:moveTo>
                <a:lnTo>
                  <a:pt x="9638231" y="0"/>
                </a:lnTo>
                <a:lnTo>
                  <a:pt x="9638231" y="6421471"/>
                </a:lnTo>
                <a:lnTo>
                  <a:pt x="0" y="64214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EXPOSURE TRIANGLE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2278403" y="2236041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278403" y="243264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PHONE SETUP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66622" y="3877516"/>
            <a:ext cx="10031829" cy="309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Set to 1080p resolution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Set to 24 fps or 30 fps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Lock the Exposure and Focus especially in still shots like interviews and reporters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For color consistency use same temperature.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8587" y="2265445"/>
            <a:ext cx="564476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COMPOSITION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07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280475" y="5379015"/>
            <a:ext cx="2738920" cy="639114"/>
            <a:chOff x="0" y="0"/>
            <a:chExt cx="2449159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449159" cy="69850"/>
            </a:xfrm>
            <a:custGeom>
              <a:avLst/>
              <a:gdLst/>
              <a:ahLst/>
              <a:cxnLst/>
              <a:rect l="l" t="t" r="r" b="b"/>
              <a:pathLst>
                <a:path w="2449159" h="69850">
                  <a:moveTo>
                    <a:pt x="215832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449159" y="69850"/>
                  </a:lnTo>
                  <a:lnTo>
                    <a:pt x="2449159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Light Exposure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Rule of Thirds (Framing)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Camera Angles and Movements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Color Temperature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4027157" y="2765392"/>
            <a:ext cx="9745452" cy="6492908"/>
          </a:xfrm>
          <a:custGeom>
            <a:avLst/>
            <a:gdLst/>
            <a:ahLst/>
            <a:cxnLst/>
            <a:rect l="l" t="t" r="r" b="b"/>
            <a:pathLst>
              <a:path w="9745452" h="6492908">
                <a:moveTo>
                  <a:pt x="0" y="0"/>
                </a:moveTo>
                <a:lnTo>
                  <a:pt x="9745453" y="0"/>
                </a:lnTo>
                <a:lnTo>
                  <a:pt x="9745453" y="6492908"/>
                </a:lnTo>
                <a:lnTo>
                  <a:pt x="0" y="64929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RULE OF THIRDS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4027157" y="2765392"/>
            <a:ext cx="9727203" cy="6492908"/>
          </a:xfrm>
          <a:custGeom>
            <a:avLst/>
            <a:gdLst/>
            <a:ahLst/>
            <a:cxnLst/>
            <a:rect l="l" t="t" r="r" b="b"/>
            <a:pathLst>
              <a:path w="9727203" h="6492908">
                <a:moveTo>
                  <a:pt x="0" y="0"/>
                </a:moveTo>
                <a:lnTo>
                  <a:pt x="9727203" y="0"/>
                </a:lnTo>
                <a:lnTo>
                  <a:pt x="9727203" y="6492908"/>
                </a:lnTo>
                <a:lnTo>
                  <a:pt x="0" y="64929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RULE OF THIRDS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888248" y="2765392"/>
            <a:ext cx="11301259" cy="6356958"/>
          </a:xfrm>
          <a:custGeom>
            <a:avLst/>
            <a:gdLst/>
            <a:ahLst/>
            <a:cxnLst/>
            <a:rect l="l" t="t" r="r" b="b"/>
            <a:pathLst>
              <a:path w="11301259" h="6356958">
                <a:moveTo>
                  <a:pt x="0" y="0"/>
                </a:moveTo>
                <a:lnTo>
                  <a:pt x="11301259" y="0"/>
                </a:lnTo>
                <a:lnTo>
                  <a:pt x="113012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RULE OF THIRDS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970131" y="2765392"/>
            <a:ext cx="12350662" cy="6356958"/>
          </a:xfrm>
          <a:custGeom>
            <a:avLst/>
            <a:gdLst/>
            <a:ahLst/>
            <a:cxnLst/>
            <a:rect l="l" t="t" r="r" b="b"/>
            <a:pathLst>
              <a:path w="12350662" h="6356958">
                <a:moveTo>
                  <a:pt x="0" y="0"/>
                </a:moveTo>
                <a:lnTo>
                  <a:pt x="12350662" y="0"/>
                </a:lnTo>
                <a:lnTo>
                  <a:pt x="12350662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RULE OF THIRDS</a:t>
            </a:r>
          </a:p>
        </p:txBody>
      </p:sp>
      <p:sp>
        <p:nvSpPr>
          <p:cNvPr id="9" name="AutoShape 9"/>
          <p:cNvSpPr/>
          <p:nvPr/>
        </p:nvSpPr>
        <p:spPr>
          <a:xfrm>
            <a:off x="1970131" y="2784442"/>
            <a:ext cx="12350662" cy="0"/>
          </a:xfrm>
          <a:prstGeom prst="line">
            <a:avLst/>
          </a:prstGeom>
          <a:ln w="38100" cap="flat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1970131" y="9122350"/>
            <a:ext cx="12350662" cy="0"/>
          </a:xfrm>
          <a:prstGeom prst="line">
            <a:avLst/>
          </a:prstGeom>
          <a:ln w="38100" cap="flat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1970131" y="4897078"/>
            <a:ext cx="12350662" cy="0"/>
          </a:xfrm>
          <a:prstGeom prst="line">
            <a:avLst/>
          </a:prstGeom>
          <a:ln w="38100" cap="flat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970131" y="7009714"/>
            <a:ext cx="12350662" cy="0"/>
          </a:xfrm>
          <a:prstGeom prst="line">
            <a:avLst/>
          </a:prstGeom>
          <a:ln w="38100" cap="flat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14282727" y="2765392"/>
            <a:ext cx="0" cy="6356958"/>
          </a:xfrm>
          <a:prstGeom prst="line">
            <a:avLst/>
          </a:prstGeom>
          <a:ln w="38100" cap="flat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>
            <a:off x="2008232" y="2765392"/>
            <a:ext cx="0" cy="6356958"/>
          </a:xfrm>
          <a:prstGeom prst="line">
            <a:avLst/>
          </a:prstGeom>
          <a:ln w="38100" cap="flat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>
            <a:off x="10191228" y="2765392"/>
            <a:ext cx="0" cy="6356958"/>
          </a:xfrm>
          <a:prstGeom prst="line">
            <a:avLst/>
          </a:prstGeom>
          <a:ln w="38100" cap="flat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>
            <a:off x="6099730" y="2765392"/>
            <a:ext cx="0" cy="6356958"/>
          </a:xfrm>
          <a:prstGeom prst="line">
            <a:avLst/>
          </a:prstGeom>
          <a:ln w="38100" cap="flat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8587" y="2265445"/>
            <a:ext cx="564476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COMPOSITION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07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280475" y="5379015"/>
            <a:ext cx="2738920" cy="639114"/>
            <a:chOff x="0" y="0"/>
            <a:chExt cx="2449159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449159" cy="69850"/>
            </a:xfrm>
            <a:custGeom>
              <a:avLst/>
              <a:gdLst/>
              <a:ahLst/>
              <a:cxnLst/>
              <a:rect l="l" t="t" r="r" b="b"/>
              <a:pathLst>
                <a:path w="2449159" h="69850">
                  <a:moveTo>
                    <a:pt x="215832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449159" y="69850"/>
                  </a:lnTo>
                  <a:lnTo>
                    <a:pt x="2449159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Light Exposure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Rule of Thirds (Framing)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Camera Angles and Movements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Color Temperature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833594" y="1028700"/>
            <a:ext cx="4884929" cy="1164817"/>
            <a:chOff x="0" y="0"/>
            <a:chExt cx="2713395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4025767" y="2563129"/>
            <a:ext cx="8843854" cy="6695171"/>
          </a:xfrm>
          <a:custGeom>
            <a:avLst/>
            <a:gdLst/>
            <a:ahLst/>
            <a:cxnLst/>
            <a:rect l="l" t="t" r="r" b="b"/>
            <a:pathLst>
              <a:path w="8843854" h="6695171">
                <a:moveTo>
                  <a:pt x="0" y="0"/>
                </a:moveTo>
                <a:lnTo>
                  <a:pt x="8843854" y="0"/>
                </a:lnTo>
                <a:lnTo>
                  <a:pt x="8843854" y="6695171"/>
                </a:lnTo>
                <a:lnTo>
                  <a:pt x="0" y="66951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833594" y="1225303"/>
            <a:ext cx="4884929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CAMERA ANGLES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8587" y="2265445"/>
            <a:ext cx="564476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COMPOSITION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07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280475" y="5379015"/>
            <a:ext cx="2738920" cy="639114"/>
            <a:chOff x="0" y="0"/>
            <a:chExt cx="2449159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449159" cy="69850"/>
            </a:xfrm>
            <a:custGeom>
              <a:avLst/>
              <a:gdLst/>
              <a:ahLst/>
              <a:cxnLst/>
              <a:rect l="l" t="t" r="r" b="b"/>
              <a:pathLst>
                <a:path w="2449159" h="69850">
                  <a:moveTo>
                    <a:pt x="215832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449159" y="69850"/>
                  </a:lnTo>
                  <a:lnTo>
                    <a:pt x="2449159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Light Exposure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Rule of Thirds (Framing)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Camera Angles and Movements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Color Temperature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857928" y="3278269"/>
            <a:ext cx="11301259" cy="5043710"/>
          </a:xfrm>
          <a:custGeom>
            <a:avLst/>
            <a:gdLst/>
            <a:ahLst/>
            <a:cxnLst/>
            <a:rect l="l" t="t" r="r" b="b"/>
            <a:pathLst>
              <a:path w="11301259" h="5043710">
                <a:moveTo>
                  <a:pt x="0" y="0"/>
                </a:moveTo>
                <a:lnTo>
                  <a:pt x="11301259" y="0"/>
                </a:lnTo>
                <a:lnTo>
                  <a:pt x="11301259" y="5043710"/>
                </a:lnTo>
                <a:lnTo>
                  <a:pt x="0" y="5043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037"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833594" y="1028700"/>
            <a:ext cx="5245013" cy="1164817"/>
            <a:chOff x="0" y="0"/>
            <a:chExt cx="2913408" cy="6470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13408" cy="647012"/>
            </a:xfrm>
            <a:custGeom>
              <a:avLst/>
              <a:gdLst/>
              <a:ahLst/>
              <a:cxnLst/>
              <a:rect l="l" t="t" r="r" b="b"/>
              <a:pathLst>
                <a:path w="2913408" h="647012">
                  <a:moveTo>
                    <a:pt x="0" y="0"/>
                  </a:moveTo>
                  <a:lnTo>
                    <a:pt x="2913408" y="0"/>
                  </a:lnTo>
                  <a:lnTo>
                    <a:pt x="2913408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33594" y="1225303"/>
            <a:ext cx="5245013" cy="6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0"/>
              </a:lnSpc>
              <a:spcBef>
                <a:spcPct val="0"/>
              </a:spcBef>
            </a:pPr>
            <a:r>
              <a:rPr lang="en-US" sz="4121" spc="103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COLOR TEMPERATURE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998587" y="1973041"/>
            <a:ext cx="5644766" cy="1725816"/>
            <a:chOff x="0" y="0"/>
            <a:chExt cx="2116236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36" cy="647012"/>
            </a:xfrm>
            <a:custGeom>
              <a:avLst/>
              <a:gdLst/>
              <a:ahLst/>
              <a:cxnLst/>
              <a:rect l="l" t="t" r="r" b="b"/>
              <a:pathLst>
                <a:path w="2116236" h="647012">
                  <a:moveTo>
                    <a:pt x="0" y="0"/>
                  </a:moveTo>
                  <a:lnTo>
                    <a:pt x="2116236" y="0"/>
                  </a:lnTo>
                  <a:lnTo>
                    <a:pt x="2116236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8587" y="2265445"/>
            <a:ext cx="564476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COMPOSITION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460211" y="1973041"/>
            <a:ext cx="2039870" cy="1725816"/>
            <a:chOff x="0" y="0"/>
            <a:chExt cx="764752" cy="6470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4752" cy="647012"/>
            </a:xfrm>
            <a:custGeom>
              <a:avLst/>
              <a:gdLst/>
              <a:ahLst/>
              <a:cxnLst/>
              <a:rect l="l" t="t" r="r" b="b"/>
              <a:pathLst>
                <a:path w="764752" h="647012">
                  <a:moveTo>
                    <a:pt x="0" y="0"/>
                  </a:moveTo>
                  <a:lnTo>
                    <a:pt x="764752" y="0"/>
                  </a:lnTo>
                  <a:lnTo>
                    <a:pt x="764752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60211" y="2261041"/>
            <a:ext cx="2039870" cy="1035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07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280475" y="5379015"/>
            <a:ext cx="2738920" cy="639114"/>
            <a:chOff x="0" y="0"/>
            <a:chExt cx="2449159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2449159" cy="69850"/>
            </a:xfrm>
            <a:custGeom>
              <a:avLst/>
              <a:gdLst/>
              <a:ahLst/>
              <a:cxnLst/>
              <a:rect l="l" t="t" r="r" b="b"/>
              <a:pathLst>
                <a:path w="2449159" h="69850">
                  <a:moveTo>
                    <a:pt x="215832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2449159" y="69850"/>
                  </a:lnTo>
                  <a:lnTo>
                    <a:pt x="2449159" y="0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3162" y="4401682"/>
            <a:ext cx="994710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Light Exposure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Rule of Thirds (Framing)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Camera Angles and Movements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333333"/>
                </a:solidFill>
                <a:latin typeface="Roboto Bold"/>
                <a:ea typeface="Roboto Bold"/>
                <a:cs typeface="Roboto Bold"/>
                <a:sym typeface="Roboto Bold"/>
              </a:rPr>
              <a:t>Color Temperature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19290" y="0"/>
            <a:ext cx="2569318" cy="10287000"/>
            <a:chOff x="0" y="0"/>
            <a:chExt cx="869127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9127" cy="3479800"/>
            </a:xfrm>
            <a:custGeom>
              <a:avLst/>
              <a:gdLst/>
              <a:ahLst/>
              <a:cxnLst/>
              <a:rect l="l" t="t" r="r" b="b"/>
              <a:pathLst>
                <a:path w="869127" h="3479800">
                  <a:moveTo>
                    <a:pt x="0" y="0"/>
                  </a:moveTo>
                  <a:lnTo>
                    <a:pt x="869127" y="0"/>
                  </a:lnTo>
                  <a:lnTo>
                    <a:pt x="869127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719290" y="267511"/>
            <a:ext cx="2569318" cy="2569318"/>
          </a:xfrm>
          <a:custGeom>
            <a:avLst/>
            <a:gdLst/>
            <a:ahLst/>
            <a:cxnLst/>
            <a:rect l="l" t="t" r="r" b="b"/>
            <a:pathLst>
              <a:path w="2569318" h="2569318">
                <a:moveTo>
                  <a:pt x="0" y="0"/>
                </a:moveTo>
                <a:lnTo>
                  <a:pt x="2569318" y="0"/>
                </a:lnTo>
                <a:lnTo>
                  <a:pt x="2569318" y="2569318"/>
                </a:lnTo>
                <a:lnTo>
                  <a:pt x="0" y="2569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3569132" y="2697328"/>
            <a:ext cx="5877346" cy="1725816"/>
            <a:chOff x="0" y="0"/>
            <a:chExt cx="2203431" cy="647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3430" cy="647012"/>
            </a:xfrm>
            <a:custGeom>
              <a:avLst/>
              <a:gdLst/>
              <a:ahLst/>
              <a:cxnLst/>
              <a:rect l="l" t="t" r="r" b="b"/>
              <a:pathLst>
                <a:path w="2203430" h="647012">
                  <a:moveTo>
                    <a:pt x="0" y="0"/>
                  </a:moveTo>
                  <a:lnTo>
                    <a:pt x="2203430" y="0"/>
                  </a:lnTo>
                  <a:lnTo>
                    <a:pt x="2203430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49364" y="2989731"/>
            <a:ext cx="4894636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E9E8E9"/>
                </a:solidFill>
                <a:latin typeface="Norwester"/>
                <a:ea typeface="Norwester"/>
                <a:cs typeface="Norwester"/>
                <a:sym typeface="Norwester"/>
              </a:rPr>
              <a:t>VIDEOGRAPHY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569132" y="6783061"/>
            <a:ext cx="6929585" cy="901861"/>
            <a:chOff x="0" y="0"/>
            <a:chExt cx="9239447" cy="1202482"/>
          </a:xfrm>
        </p:grpSpPr>
        <p:grpSp>
          <p:nvGrpSpPr>
            <p:cNvPr id="9" name="Group 9"/>
            <p:cNvGrpSpPr/>
            <p:nvPr/>
          </p:nvGrpSpPr>
          <p:grpSpPr>
            <a:xfrm rot="5400000">
              <a:off x="-175165" y="175165"/>
              <a:ext cx="1202482" cy="852152"/>
              <a:chOff x="0" y="0"/>
              <a:chExt cx="806450" cy="571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255270"/>
                <a:ext cx="8064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806450" h="69850">
                    <a:moveTo>
                      <a:pt x="515620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806450" y="69850"/>
                    </a:lnTo>
                    <a:lnTo>
                      <a:pt x="806450" y="0"/>
                    </a:lnTo>
                    <a:close/>
                  </a:path>
                </a:pathLst>
              </a:custGeom>
              <a:solidFill>
                <a:srgbClr val="E9E8E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110378" y="95781"/>
              <a:ext cx="8129068" cy="963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 b="1">
                  <a:solidFill>
                    <a:srgbClr val="333333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PHILIP DOMINIC CARPENTERO,</a:t>
              </a:r>
            </a:p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333333"/>
                  </a:solidFill>
                  <a:latin typeface="Roboto"/>
                  <a:ea typeface="Roboto"/>
                  <a:cs typeface="Roboto"/>
                  <a:sym typeface="Roboto"/>
                </a:rPr>
                <a:t>CLPM COMMUNICATION PERSONNEL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69132" y="4758758"/>
            <a:ext cx="7237606" cy="1725816"/>
            <a:chOff x="0" y="0"/>
            <a:chExt cx="2713395" cy="6470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13395" cy="647012"/>
            </a:xfrm>
            <a:custGeom>
              <a:avLst/>
              <a:gdLst/>
              <a:ahLst/>
              <a:cxnLst/>
              <a:rect l="l" t="t" r="r" b="b"/>
              <a:pathLst>
                <a:path w="2713395" h="647012">
                  <a:moveTo>
                    <a:pt x="0" y="0"/>
                  </a:moveTo>
                  <a:lnTo>
                    <a:pt x="2713395" y="0"/>
                  </a:lnTo>
                  <a:lnTo>
                    <a:pt x="2713395" y="647012"/>
                  </a:lnTo>
                  <a:lnTo>
                    <a:pt x="0" y="647012"/>
                  </a:lnTo>
                  <a:close/>
                </a:path>
              </a:pathLst>
            </a:custGeom>
            <a:solidFill>
              <a:srgbClr val="E9E8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249364" y="5051162"/>
            <a:ext cx="6249352" cy="102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49"/>
              </a:lnSpc>
              <a:spcBef>
                <a:spcPct val="0"/>
              </a:spcBef>
            </a:pPr>
            <a:r>
              <a:rPr lang="en-US" sz="6106" spc="152">
                <a:solidFill>
                  <a:srgbClr val="333333"/>
                </a:solidFill>
                <a:latin typeface="Norwester"/>
                <a:ea typeface="Norwester"/>
                <a:cs typeface="Norwester"/>
                <a:sym typeface="Norwester"/>
              </a:rPr>
              <a:t>FOR NEWS REPORT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379</Words>
  <Application>Microsoft Macintosh PowerPoint</Application>
  <PresentationFormat>Custom</PresentationFormat>
  <Paragraphs>109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Roboto</vt:lpstr>
      <vt:lpstr>Calibri</vt:lpstr>
      <vt:lpstr>Norwester</vt:lpstr>
      <vt:lpstr>Roboto Italics</vt:lpstr>
      <vt:lpstr>Roboto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Essentials of Videography in News</dc:title>
  <cp:lastModifiedBy>Central Luzon Provinces Mission</cp:lastModifiedBy>
  <cp:revision>5</cp:revision>
  <dcterms:created xsi:type="dcterms:W3CDTF">2006-08-16T00:00:00Z</dcterms:created>
  <dcterms:modified xsi:type="dcterms:W3CDTF">2026-03-22T06:28:41Z</dcterms:modified>
  <dc:identifier>DAHEocMDsgI</dc:identifier>
</cp:coreProperties>
</file>