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fonts/font1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fonts/font6.fntdata" ContentType="application/x-fontdata"/>
  <Override PartName="/ppt/fonts/font7.fntdata" ContentType="application/x-fontdata"/>
  <Override PartName="/ppt/fonts/font8.fntdata" ContentType="application/x-fontdata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</p:sldIdLst>
  <p:sldSz cx="18288000" cy="10287000"/>
  <p:notesSz cx="6858000" cy="9144000"/>
  <p:embeddedFontLst>
    <p:embeddedFont>
      <p:font typeface="Poppins Heavy" panose="00000A00000000000000"/>
      <p:bold r:id="rId32"/>
    </p:embeddedFont>
    <p:embeddedFont>
      <p:font typeface="Canva Sans Bold" panose="020B0803030501040103"/>
      <p:bold r:id="rId33"/>
    </p:embeddedFont>
    <p:embeddedFont>
      <p:font typeface="Canva Sans" panose="020B0503030501040103"/>
      <p:regular r:id="rId34"/>
    </p:embeddedFont>
    <p:embeddedFont>
      <p:font typeface="Poppins Bold" panose="00000800000000000000"/>
      <p:bold r:id="rId35"/>
    </p:embeddedFont>
    <p:embeddedFont>
      <p:font typeface="Calibri" panose="020F0502020204030204" charset="0"/>
      <p:regular r:id="rId36"/>
      <p:bold r:id="rId37"/>
      <p:italic r:id="rId38"/>
      <p:boldItalic r:id="rId3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 showGuides="1"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9" Type="http://schemas.openxmlformats.org/officeDocument/2006/relationships/font" Target="fonts/font8.fntdata"/><Relationship Id="rId38" Type="http://schemas.openxmlformats.org/officeDocument/2006/relationships/font" Target="fonts/font7.fntdata"/><Relationship Id="rId37" Type="http://schemas.openxmlformats.org/officeDocument/2006/relationships/font" Target="fonts/font6.fntdata"/><Relationship Id="rId36" Type="http://schemas.openxmlformats.org/officeDocument/2006/relationships/font" Target="fonts/font5.fntdata"/><Relationship Id="rId35" Type="http://schemas.openxmlformats.org/officeDocument/2006/relationships/font" Target="fonts/font4.fntdata"/><Relationship Id="rId34" Type="http://schemas.openxmlformats.org/officeDocument/2006/relationships/font" Target="fonts/font3.fntdata"/><Relationship Id="rId33" Type="http://schemas.openxmlformats.org/officeDocument/2006/relationships/font" Target="fonts/font2.fntdata"/><Relationship Id="rId32" Type="http://schemas.openxmlformats.org/officeDocument/2006/relationships/font" Target="fonts/font1.fntdata"/><Relationship Id="rId31" Type="http://schemas.openxmlformats.org/officeDocument/2006/relationships/tableStyles" Target="tableStyles.xml"/><Relationship Id="rId30" Type="http://schemas.openxmlformats.org/officeDocument/2006/relationships/viewProps" Target="viewProps.xml"/><Relationship Id="rId3" Type="http://schemas.openxmlformats.org/officeDocument/2006/relationships/slide" Target="slides/slide1.xml"/><Relationship Id="rId29" Type="http://schemas.openxmlformats.org/officeDocument/2006/relationships/presProps" Target="presProps.xml"/><Relationship Id="rId28" Type="http://schemas.openxmlformats.org/officeDocument/2006/relationships/slide" Target="slides/slide26.xml"/><Relationship Id="rId27" Type="http://schemas.openxmlformats.org/officeDocument/2006/relationships/slide" Target="slides/slide25.xml"/><Relationship Id="rId26" Type="http://schemas.openxmlformats.org/officeDocument/2006/relationships/slide" Target="slides/slide24.xml"/><Relationship Id="rId25" Type="http://schemas.openxmlformats.org/officeDocument/2006/relationships/slide" Target="slides/slide23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0">
            <a:off x="-1672478" y="-2646460"/>
            <a:ext cx="20211978" cy="13141573"/>
            <a:chOff x="0" y="0"/>
            <a:chExt cx="26949304" cy="17522097"/>
          </a:xfrm>
        </p:grpSpPr>
        <p:grpSp>
          <p:nvGrpSpPr>
            <p:cNvPr id="3" name="Group 3"/>
            <p:cNvGrpSpPr/>
            <p:nvPr/>
          </p:nvGrpSpPr>
          <p:grpSpPr>
            <a:xfrm rot="0">
              <a:off x="2433170" y="4870192"/>
              <a:ext cx="24384000" cy="1540881"/>
              <a:chOff x="0" y="0"/>
              <a:chExt cx="4816593" cy="304371"/>
            </a:xfrm>
          </p:grpSpPr>
          <p:sp>
            <p:nvSpPr>
              <p:cNvPr id="4" name="Freeform 4"/>
              <p:cNvSpPr/>
              <p:nvPr/>
            </p:nvSpPr>
            <p:spPr>
              <a:xfrm>
                <a:off x="0" y="0"/>
                <a:ext cx="4816592" cy="304371"/>
              </a:xfrm>
              <a:custGeom>
                <a:avLst/>
                <a:gdLst/>
                <a:ahLst/>
                <a:cxnLst/>
                <a:rect l="l" t="t" r="r" b="b"/>
                <a:pathLst>
                  <a:path w="4816592" h="304371">
                    <a:moveTo>
                      <a:pt x="0" y="0"/>
                    </a:moveTo>
                    <a:lnTo>
                      <a:pt x="4816592" y="0"/>
                    </a:lnTo>
                    <a:lnTo>
                      <a:pt x="4816592" y="304371"/>
                    </a:lnTo>
                    <a:lnTo>
                      <a:pt x="0" y="304371"/>
                    </a:lnTo>
                    <a:close/>
                  </a:path>
                </a:pathLst>
              </a:custGeom>
              <a:solidFill>
                <a:srgbClr val="3E7B27"/>
              </a:solidFill>
            </p:spPr>
          </p:sp>
          <p:sp>
            <p:nvSpPr>
              <p:cNvPr id="5" name="TextBox 5"/>
              <p:cNvSpPr txBox="1"/>
              <p:nvPr/>
            </p:nvSpPr>
            <p:spPr>
              <a:xfrm>
                <a:off x="0" y="-38100"/>
                <a:ext cx="4816593" cy="34247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  <a:spcBef>
                    <a:spcPct val="0"/>
                  </a:spcBef>
                </a:pPr>
              </a:p>
            </p:txBody>
          </p:sp>
        </p:grpSp>
        <p:grpSp>
          <p:nvGrpSpPr>
            <p:cNvPr id="6" name="Group 6"/>
            <p:cNvGrpSpPr/>
            <p:nvPr/>
          </p:nvGrpSpPr>
          <p:grpSpPr>
            <a:xfrm rot="0">
              <a:off x="0" y="0"/>
              <a:ext cx="13357659" cy="13357659"/>
              <a:chOff x="0" y="0"/>
              <a:chExt cx="812800" cy="812800"/>
            </a:xfrm>
          </p:grpSpPr>
          <p:sp>
            <p:nvSpPr>
              <p:cNvPr id="7" name="Freeform 7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ln w="952500" cap="sq">
                <a:solidFill>
                  <a:srgbClr val="FFFFFF"/>
                </a:solidFill>
                <a:prstDash val="solid"/>
                <a:miter/>
              </a:ln>
            </p:spPr>
          </p:sp>
          <p:sp>
            <p:nvSpPr>
              <p:cNvPr id="8" name="TextBox 8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</a:pPr>
              </a:p>
            </p:txBody>
          </p:sp>
        </p:grpSp>
        <p:grpSp>
          <p:nvGrpSpPr>
            <p:cNvPr id="9" name="Group 9"/>
            <p:cNvGrpSpPr/>
            <p:nvPr/>
          </p:nvGrpSpPr>
          <p:grpSpPr>
            <a:xfrm rot="0">
              <a:off x="2433170" y="2060298"/>
              <a:ext cx="8491319" cy="8491319"/>
              <a:chOff x="0" y="0"/>
              <a:chExt cx="812800" cy="812800"/>
            </a:xfrm>
          </p:grpSpPr>
          <p:sp>
            <p:nvSpPr>
              <p:cNvPr id="10" name="Freeform 10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ln w="400050" cap="sq">
                <a:solidFill>
                  <a:srgbClr val="FFFFFF"/>
                </a:solidFill>
                <a:prstDash val="solid"/>
                <a:miter/>
              </a:ln>
            </p:spPr>
          </p:sp>
          <p:sp>
            <p:nvSpPr>
              <p:cNvPr id="11" name="TextBox 11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</a:pPr>
              </a:p>
            </p:txBody>
          </p:sp>
        </p:grpSp>
        <p:grpSp>
          <p:nvGrpSpPr>
            <p:cNvPr id="12" name="Group 12"/>
            <p:cNvGrpSpPr/>
            <p:nvPr/>
          </p:nvGrpSpPr>
          <p:grpSpPr>
            <a:xfrm rot="0">
              <a:off x="3931744" y="3931744"/>
              <a:ext cx="5494171" cy="5494171"/>
              <a:chOff x="0" y="0"/>
              <a:chExt cx="812800" cy="812800"/>
            </a:xfrm>
          </p:grpSpPr>
          <p:sp>
            <p:nvSpPr>
              <p:cNvPr id="13" name="Freeform 13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ln w="361950" cap="sq">
                <a:solidFill>
                  <a:srgbClr val="FFFFFF"/>
                </a:solidFill>
                <a:prstDash val="solid"/>
                <a:miter/>
              </a:ln>
            </p:spPr>
          </p:sp>
          <p:sp>
            <p:nvSpPr>
              <p:cNvPr id="14" name="TextBox 14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</a:pPr>
              </a:p>
            </p:txBody>
          </p:sp>
        </p:grpSp>
        <p:grpSp>
          <p:nvGrpSpPr>
            <p:cNvPr id="15" name="Group 15"/>
            <p:cNvGrpSpPr/>
            <p:nvPr/>
          </p:nvGrpSpPr>
          <p:grpSpPr>
            <a:xfrm rot="0">
              <a:off x="5187174" y="5187174"/>
              <a:ext cx="2983312" cy="2983312"/>
              <a:chOff x="0" y="0"/>
              <a:chExt cx="812800" cy="812800"/>
            </a:xfrm>
          </p:grpSpPr>
          <p:sp>
            <p:nvSpPr>
              <p:cNvPr id="16" name="Freeform 16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ln w="257175" cap="sq">
                <a:solidFill>
                  <a:srgbClr val="FFFFFF"/>
                </a:solidFill>
                <a:prstDash val="solid"/>
                <a:miter/>
              </a:ln>
            </p:spPr>
          </p:sp>
          <p:sp>
            <p:nvSpPr>
              <p:cNvPr id="17" name="TextBox 17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</a:pPr>
              </a:p>
            </p:txBody>
          </p:sp>
        </p:grpSp>
        <p:grpSp>
          <p:nvGrpSpPr>
            <p:cNvPr id="18" name="Group 18"/>
            <p:cNvGrpSpPr/>
            <p:nvPr/>
          </p:nvGrpSpPr>
          <p:grpSpPr>
            <a:xfrm rot="0">
              <a:off x="5865203" y="5865203"/>
              <a:ext cx="1627254" cy="1627254"/>
              <a:chOff x="0" y="0"/>
              <a:chExt cx="812800" cy="812800"/>
            </a:xfrm>
          </p:grpSpPr>
          <p:sp>
            <p:nvSpPr>
              <p:cNvPr id="19" name="Freeform 19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ln w="114300" cap="sq">
                <a:solidFill>
                  <a:srgbClr val="FFFFFF"/>
                </a:solidFill>
                <a:prstDash val="solid"/>
                <a:miter/>
              </a:ln>
            </p:spPr>
          </p:sp>
          <p:sp>
            <p:nvSpPr>
              <p:cNvPr id="20" name="TextBox 20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</a:pPr>
              </a:p>
            </p:txBody>
          </p:sp>
        </p:grpSp>
        <p:grpSp>
          <p:nvGrpSpPr>
            <p:cNvPr id="21" name="Group 21"/>
            <p:cNvGrpSpPr/>
            <p:nvPr/>
          </p:nvGrpSpPr>
          <p:grpSpPr>
            <a:xfrm rot="0">
              <a:off x="2433170" y="6411073"/>
              <a:ext cx="24516134" cy="11111024"/>
              <a:chOff x="0" y="0"/>
              <a:chExt cx="4842693" cy="2194770"/>
            </a:xfrm>
          </p:grpSpPr>
          <p:sp>
            <p:nvSpPr>
              <p:cNvPr id="22" name="Freeform 22"/>
              <p:cNvSpPr/>
              <p:nvPr/>
            </p:nvSpPr>
            <p:spPr>
              <a:xfrm>
                <a:off x="0" y="0"/>
                <a:ext cx="4842693" cy="2194770"/>
              </a:xfrm>
              <a:custGeom>
                <a:avLst/>
                <a:gdLst/>
                <a:ahLst/>
                <a:cxnLst/>
                <a:rect l="l" t="t" r="r" b="b"/>
                <a:pathLst>
                  <a:path w="4842693" h="2194770">
                    <a:moveTo>
                      <a:pt x="0" y="0"/>
                    </a:moveTo>
                    <a:lnTo>
                      <a:pt x="4842693" y="0"/>
                    </a:lnTo>
                    <a:lnTo>
                      <a:pt x="4842693" y="2194770"/>
                    </a:lnTo>
                    <a:lnTo>
                      <a:pt x="0" y="219477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id="23" name="TextBox 23"/>
              <p:cNvSpPr txBox="1"/>
              <p:nvPr/>
            </p:nvSpPr>
            <p:spPr>
              <a:xfrm>
                <a:off x="0" y="-38100"/>
                <a:ext cx="4842693" cy="223287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</a:pPr>
              </a:p>
            </p:txBody>
          </p:sp>
        </p:grpSp>
        <p:grpSp>
          <p:nvGrpSpPr>
            <p:cNvPr id="24" name="Group 24"/>
            <p:cNvGrpSpPr/>
            <p:nvPr/>
          </p:nvGrpSpPr>
          <p:grpSpPr>
            <a:xfrm rot="0">
              <a:off x="2433170" y="3731813"/>
              <a:ext cx="24516134" cy="1138379"/>
              <a:chOff x="0" y="0"/>
              <a:chExt cx="4842693" cy="224865"/>
            </a:xfrm>
          </p:grpSpPr>
          <p:sp>
            <p:nvSpPr>
              <p:cNvPr id="25" name="Freeform 25"/>
              <p:cNvSpPr/>
              <p:nvPr/>
            </p:nvSpPr>
            <p:spPr>
              <a:xfrm>
                <a:off x="0" y="0"/>
                <a:ext cx="4842693" cy="224865"/>
              </a:xfrm>
              <a:custGeom>
                <a:avLst/>
                <a:gdLst/>
                <a:ahLst/>
                <a:cxnLst/>
                <a:rect l="l" t="t" r="r" b="b"/>
                <a:pathLst>
                  <a:path w="4842693" h="224865">
                    <a:moveTo>
                      <a:pt x="0" y="0"/>
                    </a:moveTo>
                    <a:lnTo>
                      <a:pt x="4842693" y="0"/>
                    </a:lnTo>
                    <a:lnTo>
                      <a:pt x="4842693" y="224865"/>
                    </a:lnTo>
                    <a:lnTo>
                      <a:pt x="0" y="224865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id="26" name="TextBox 26"/>
              <p:cNvSpPr txBox="1"/>
              <p:nvPr/>
            </p:nvSpPr>
            <p:spPr>
              <a:xfrm>
                <a:off x="0" y="-38100"/>
                <a:ext cx="4842693" cy="26296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</a:pPr>
              </a:p>
            </p:txBody>
          </p:sp>
        </p:grpSp>
        <p:sp>
          <p:nvSpPr>
            <p:cNvPr id="27" name="Freeform 27"/>
            <p:cNvSpPr/>
            <p:nvPr/>
          </p:nvSpPr>
          <p:spPr>
            <a:xfrm>
              <a:off x="21974767" y="4664469"/>
              <a:ext cx="3470804" cy="1952327"/>
            </a:xfrm>
            <a:custGeom>
              <a:avLst/>
              <a:gdLst/>
              <a:ahLst/>
              <a:cxnLst/>
              <a:rect l="l" t="t" r="r" b="b"/>
              <a:pathLst>
                <a:path w="3470804" h="1952327">
                  <a:moveTo>
                    <a:pt x="0" y="0"/>
                  </a:moveTo>
                  <a:lnTo>
                    <a:pt x="3470803" y="0"/>
                  </a:lnTo>
                  <a:lnTo>
                    <a:pt x="3470803" y="1952327"/>
                  </a:lnTo>
                  <a:lnTo>
                    <a:pt x="0" y="195232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"/>
              <a:stretch>
                <a:fillRect/>
              </a:stretch>
            </a:blipFill>
          </p:spPr>
        </p:sp>
      </p:grpSp>
      <p:sp>
        <p:nvSpPr>
          <p:cNvPr id="28" name="AutoShape 28"/>
          <p:cNvSpPr/>
          <p:nvPr/>
        </p:nvSpPr>
        <p:spPr>
          <a:xfrm>
            <a:off x="1047750" y="4017374"/>
            <a:ext cx="0" cy="4283397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29" name="Freeform 29"/>
          <p:cNvSpPr/>
          <p:nvPr/>
        </p:nvSpPr>
        <p:spPr>
          <a:xfrm>
            <a:off x="10879793" y="1561169"/>
            <a:ext cx="10618839" cy="8229600"/>
          </a:xfrm>
          <a:custGeom>
            <a:avLst/>
            <a:gdLst/>
            <a:ahLst/>
            <a:cxnLst/>
            <a:rect l="l" t="t" r="r" b="b"/>
            <a:pathLst>
              <a:path w="10618839" h="8229600">
                <a:moveTo>
                  <a:pt x="0" y="0"/>
                </a:moveTo>
                <a:lnTo>
                  <a:pt x="10618839" y="0"/>
                </a:lnTo>
                <a:lnTo>
                  <a:pt x="10618839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0" name="TextBox 30"/>
          <p:cNvSpPr txBox="1"/>
          <p:nvPr/>
        </p:nvSpPr>
        <p:spPr>
          <a:xfrm>
            <a:off x="1339850" y="4518660"/>
            <a:ext cx="10678160" cy="128206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5000"/>
              </a:lnSpc>
            </a:pPr>
            <a:r>
              <a:rPr lang="en-US" sz="5555" b="1">
                <a:solidFill>
                  <a:srgbClr val="000000"/>
                </a:solidFill>
                <a:latin typeface="Poppins Heavy" panose="00000A00000000000000"/>
                <a:ea typeface="Poppins Heavy" panose="00000A00000000000000"/>
                <a:cs typeface="Poppins Heavy" panose="00000A00000000000000"/>
                <a:sym typeface="Poppins Heavy" panose="00000A00000000000000"/>
              </a:rPr>
              <a:t>BASIC TV SCRIPT WRITING</a:t>
            </a:r>
            <a:endParaRPr lang="en-US" sz="5555" b="1">
              <a:solidFill>
                <a:srgbClr val="000000"/>
              </a:solidFill>
              <a:latin typeface="Poppins Heavy" panose="00000A00000000000000"/>
              <a:ea typeface="Poppins Heavy" panose="00000A00000000000000"/>
              <a:cs typeface="Poppins Heavy" panose="00000A00000000000000"/>
              <a:sym typeface="Poppins Heavy" panose="00000A00000000000000"/>
            </a:endParaRPr>
          </a:p>
          <a:p>
            <a:pPr algn="l">
              <a:lnSpc>
                <a:spcPts val="5000"/>
              </a:lnSpc>
            </a:pPr>
            <a:r>
              <a:rPr lang="en-US" sz="5555" b="1">
                <a:solidFill>
                  <a:srgbClr val="000000"/>
                </a:solidFill>
                <a:latin typeface="Poppins Heavy" panose="00000A00000000000000"/>
                <a:ea typeface="Poppins Heavy" panose="00000A00000000000000"/>
                <a:cs typeface="Poppins Heavy" panose="00000A00000000000000"/>
                <a:sym typeface="Poppins Heavy" panose="00000A00000000000000"/>
              </a:rPr>
              <a:t>AND NEWS REPORTING</a:t>
            </a:r>
            <a:endParaRPr lang="en-US" sz="5555" b="1">
              <a:solidFill>
                <a:srgbClr val="000000"/>
              </a:solidFill>
              <a:latin typeface="Poppins Heavy" panose="00000A00000000000000"/>
              <a:ea typeface="Poppins Heavy" panose="00000A00000000000000"/>
              <a:cs typeface="Poppins Heavy" panose="00000A00000000000000"/>
              <a:sym typeface="Poppins Heavy" panose="00000A0000000000000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0">
            <a:off x="-1824878" y="-2798860"/>
            <a:ext cx="20211978" cy="13141573"/>
            <a:chOff x="0" y="0"/>
            <a:chExt cx="26949304" cy="17522097"/>
          </a:xfrm>
        </p:grpSpPr>
        <p:grpSp>
          <p:nvGrpSpPr>
            <p:cNvPr id="3" name="Group 3"/>
            <p:cNvGrpSpPr/>
            <p:nvPr/>
          </p:nvGrpSpPr>
          <p:grpSpPr>
            <a:xfrm rot="0">
              <a:off x="2433170" y="4870192"/>
              <a:ext cx="24384000" cy="1540881"/>
              <a:chOff x="0" y="0"/>
              <a:chExt cx="4816593" cy="304371"/>
            </a:xfrm>
          </p:grpSpPr>
          <p:sp>
            <p:nvSpPr>
              <p:cNvPr id="4" name="Freeform 4"/>
              <p:cNvSpPr/>
              <p:nvPr/>
            </p:nvSpPr>
            <p:spPr>
              <a:xfrm>
                <a:off x="0" y="0"/>
                <a:ext cx="4816592" cy="304371"/>
              </a:xfrm>
              <a:custGeom>
                <a:avLst/>
                <a:gdLst/>
                <a:ahLst/>
                <a:cxnLst/>
                <a:rect l="l" t="t" r="r" b="b"/>
                <a:pathLst>
                  <a:path w="4816592" h="304371">
                    <a:moveTo>
                      <a:pt x="0" y="0"/>
                    </a:moveTo>
                    <a:lnTo>
                      <a:pt x="4816592" y="0"/>
                    </a:lnTo>
                    <a:lnTo>
                      <a:pt x="4816592" y="304371"/>
                    </a:lnTo>
                    <a:lnTo>
                      <a:pt x="0" y="304371"/>
                    </a:lnTo>
                    <a:close/>
                  </a:path>
                </a:pathLst>
              </a:custGeom>
              <a:solidFill>
                <a:srgbClr val="3E7B27"/>
              </a:solidFill>
            </p:spPr>
          </p:sp>
          <p:sp>
            <p:nvSpPr>
              <p:cNvPr id="5" name="TextBox 5"/>
              <p:cNvSpPr txBox="1"/>
              <p:nvPr/>
            </p:nvSpPr>
            <p:spPr>
              <a:xfrm>
                <a:off x="0" y="-38100"/>
                <a:ext cx="4816593" cy="34247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  <a:spcBef>
                    <a:spcPct val="0"/>
                  </a:spcBef>
                </a:pPr>
              </a:p>
            </p:txBody>
          </p:sp>
        </p:grpSp>
        <p:grpSp>
          <p:nvGrpSpPr>
            <p:cNvPr id="6" name="Group 6"/>
            <p:cNvGrpSpPr/>
            <p:nvPr/>
          </p:nvGrpSpPr>
          <p:grpSpPr>
            <a:xfrm rot="0">
              <a:off x="0" y="0"/>
              <a:ext cx="13357659" cy="13357659"/>
              <a:chOff x="0" y="0"/>
              <a:chExt cx="812800" cy="812800"/>
            </a:xfrm>
          </p:grpSpPr>
          <p:sp>
            <p:nvSpPr>
              <p:cNvPr id="7" name="Freeform 7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ln w="952500" cap="sq">
                <a:solidFill>
                  <a:srgbClr val="FFFFFF"/>
                </a:solidFill>
                <a:prstDash val="solid"/>
                <a:miter/>
              </a:ln>
            </p:spPr>
          </p:sp>
          <p:sp>
            <p:nvSpPr>
              <p:cNvPr id="8" name="TextBox 8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</a:pPr>
              </a:p>
            </p:txBody>
          </p:sp>
        </p:grpSp>
        <p:grpSp>
          <p:nvGrpSpPr>
            <p:cNvPr id="9" name="Group 9"/>
            <p:cNvGrpSpPr/>
            <p:nvPr/>
          </p:nvGrpSpPr>
          <p:grpSpPr>
            <a:xfrm rot="0">
              <a:off x="2433170" y="2060298"/>
              <a:ext cx="8491319" cy="8491319"/>
              <a:chOff x="0" y="0"/>
              <a:chExt cx="812800" cy="812800"/>
            </a:xfrm>
          </p:grpSpPr>
          <p:sp>
            <p:nvSpPr>
              <p:cNvPr id="10" name="Freeform 10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ln w="400050" cap="sq">
                <a:solidFill>
                  <a:srgbClr val="FFFFFF"/>
                </a:solidFill>
                <a:prstDash val="solid"/>
                <a:miter/>
              </a:ln>
            </p:spPr>
          </p:sp>
          <p:sp>
            <p:nvSpPr>
              <p:cNvPr id="11" name="TextBox 11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</a:pPr>
              </a:p>
            </p:txBody>
          </p:sp>
        </p:grpSp>
        <p:grpSp>
          <p:nvGrpSpPr>
            <p:cNvPr id="12" name="Group 12"/>
            <p:cNvGrpSpPr/>
            <p:nvPr/>
          </p:nvGrpSpPr>
          <p:grpSpPr>
            <a:xfrm rot="0">
              <a:off x="3931744" y="3931744"/>
              <a:ext cx="5494171" cy="5494171"/>
              <a:chOff x="0" y="0"/>
              <a:chExt cx="812800" cy="812800"/>
            </a:xfrm>
          </p:grpSpPr>
          <p:sp>
            <p:nvSpPr>
              <p:cNvPr id="13" name="Freeform 13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ln w="361950" cap="sq">
                <a:solidFill>
                  <a:srgbClr val="FFFFFF"/>
                </a:solidFill>
                <a:prstDash val="solid"/>
                <a:miter/>
              </a:ln>
            </p:spPr>
          </p:sp>
          <p:sp>
            <p:nvSpPr>
              <p:cNvPr id="14" name="TextBox 14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</a:pPr>
              </a:p>
            </p:txBody>
          </p:sp>
        </p:grpSp>
        <p:grpSp>
          <p:nvGrpSpPr>
            <p:cNvPr id="15" name="Group 15"/>
            <p:cNvGrpSpPr/>
            <p:nvPr/>
          </p:nvGrpSpPr>
          <p:grpSpPr>
            <a:xfrm rot="0">
              <a:off x="5187174" y="5187174"/>
              <a:ext cx="2983312" cy="2983312"/>
              <a:chOff x="0" y="0"/>
              <a:chExt cx="812800" cy="812800"/>
            </a:xfrm>
          </p:grpSpPr>
          <p:sp>
            <p:nvSpPr>
              <p:cNvPr id="16" name="Freeform 16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ln w="257175" cap="sq">
                <a:solidFill>
                  <a:srgbClr val="FFFFFF"/>
                </a:solidFill>
                <a:prstDash val="solid"/>
                <a:miter/>
              </a:ln>
            </p:spPr>
          </p:sp>
          <p:sp>
            <p:nvSpPr>
              <p:cNvPr id="17" name="TextBox 17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</a:pPr>
              </a:p>
            </p:txBody>
          </p:sp>
        </p:grpSp>
        <p:grpSp>
          <p:nvGrpSpPr>
            <p:cNvPr id="18" name="Group 18"/>
            <p:cNvGrpSpPr/>
            <p:nvPr/>
          </p:nvGrpSpPr>
          <p:grpSpPr>
            <a:xfrm rot="0">
              <a:off x="5865203" y="5865203"/>
              <a:ext cx="1627254" cy="1627254"/>
              <a:chOff x="0" y="0"/>
              <a:chExt cx="812800" cy="812800"/>
            </a:xfrm>
          </p:grpSpPr>
          <p:sp>
            <p:nvSpPr>
              <p:cNvPr id="19" name="Freeform 19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ln w="114300" cap="sq">
                <a:solidFill>
                  <a:srgbClr val="FFFFFF"/>
                </a:solidFill>
                <a:prstDash val="solid"/>
                <a:miter/>
              </a:ln>
            </p:spPr>
          </p:sp>
          <p:sp>
            <p:nvSpPr>
              <p:cNvPr id="20" name="TextBox 20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</a:pPr>
              </a:p>
            </p:txBody>
          </p:sp>
        </p:grpSp>
        <p:grpSp>
          <p:nvGrpSpPr>
            <p:cNvPr id="21" name="Group 21"/>
            <p:cNvGrpSpPr/>
            <p:nvPr/>
          </p:nvGrpSpPr>
          <p:grpSpPr>
            <a:xfrm rot="0">
              <a:off x="2433170" y="6411073"/>
              <a:ext cx="24516134" cy="11111024"/>
              <a:chOff x="0" y="0"/>
              <a:chExt cx="4842693" cy="2194770"/>
            </a:xfrm>
          </p:grpSpPr>
          <p:sp>
            <p:nvSpPr>
              <p:cNvPr id="22" name="Freeform 22"/>
              <p:cNvSpPr/>
              <p:nvPr/>
            </p:nvSpPr>
            <p:spPr>
              <a:xfrm>
                <a:off x="0" y="0"/>
                <a:ext cx="4842693" cy="2194770"/>
              </a:xfrm>
              <a:custGeom>
                <a:avLst/>
                <a:gdLst/>
                <a:ahLst/>
                <a:cxnLst/>
                <a:rect l="l" t="t" r="r" b="b"/>
                <a:pathLst>
                  <a:path w="4842693" h="2194770">
                    <a:moveTo>
                      <a:pt x="0" y="0"/>
                    </a:moveTo>
                    <a:lnTo>
                      <a:pt x="4842693" y="0"/>
                    </a:lnTo>
                    <a:lnTo>
                      <a:pt x="4842693" y="2194770"/>
                    </a:lnTo>
                    <a:lnTo>
                      <a:pt x="0" y="219477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id="23" name="TextBox 23"/>
              <p:cNvSpPr txBox="1"/>
              <p:nvPr/>
            </p:nvSpPr>
            <p:spPr>
              <a:xfrm>
                <a:off x="0" y="-38100"/>
                <a:ext cx="4842693" cy="223287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</a:pPr>
              </a:p>
            </p:txBody>
          </p:sp>
        </p:grpSp>
        <p:grpSp>
          <p:nvGrpSpPr>
            <p:cNvPr id="24" name="Group 24"/>
            <p:cNvGrpSpPr/>
            <p:nvPr/>
          </p:nvGrpSpPr>
          <p:grpSpPr>
            <a:xfrm rot="0">
              <a:off x="2433170" y="3731813"/>
              <a:ext cx="24516134" cy="1138379"/>
              <a:chOff x="0" y="0"/>
              <a:chExt cx="4842693" cy="224865"/>
            </a:xfrm>
          </p:grpSpPr>
          <p:sp>
            <p:nvSpPr>
              <p:cNvPr id="25" name="Freeform 25"/>
              <p:cNvSpPr/>
              <p:nvPr/>
            </p:nvSpPr>
            <p:spPr>
              <a:xfrm>
                <a:off x="0" y="0"/>
                <a:ext cx="4842693" cy="224865"/>
              </a:xfrm>
              <a:custGeom>
                <a:avLst/>
                <a:gdLst/>
                <a:ahLst/>
                <a:cxnLst/>
                <a:rect l="l" t="t" r="r" b="b"/>
                <a:pathLst>
                  <a:path w="4842693" h="224865">
                    <a:moveTo>
                      <a:pt x="0" y="0"/>
                    </a:moveTo>
                    <a:lnTo>
                      <a:pt x="4842693" y="0"/>
                    </a:lnTo>
                    <a:lnTo>
                      <a:pt x="4842693" y="224865"/>
                    </a:lnTo>
                    <a:lnTo>
                      <a:pt x="0" y="224865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id="26" name="TextBox 26"/>
              <p:cNvSpPr txBox="1"/>
              <p:nvPr/>
            </p:nvSpPr>
            <p:spPr>
              <a:xfrm>
                <a:off x="0" y="-38100"/>
                <a:ext cx="4842693" cy="26296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</a:pPr>
              </a:p>
            </p:txBody>
          </p:sp>
        </p:grpSp>
        <p:sp>
          <p:nvSpPr>
            <p:cNvPr id="27" name="Freeform 27"/>
            <p:cNvSpPr/>
            <p:nvPr/>
          </p:nvSpPr>
          <p:spPr>
            <a:xfrm>
              <a:off x="21974767" y="4664469"/>
              <a:ext cx="3470804" cy="1952327"/>
            </a:xfrm>
            <a:custGeom>
              <a:avLst/>
              <a:gdLst/>
              <a:ahLst/>
              <a:cxnLst/>
              <a:rect l="l" t="t" r="r" b="b"/>
              <a:pathLst>
                <a:path w="3470804" h="1952327">
                  <a:moveTo>
                    <a:pt x="0" y="0"/>
                  </a:moveTo>
                  <a:lnTo>
                    <a:pt x="3470803" y="0"/>
                  </a:lnTo>
                  <a:lnTo>
                    <a:pt x="3470803" y="1952327"/>
                  </a:lnTo>
                  <a:lnTo>
                    <a:pt x="0" y="195232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"/>
              <a:stretch>
                <a:fillRect/>
              </a:stretch>
            </a:blipFill>
          </p:spPr>
        </p:sp>
      </p:grpSp>
      <p:sp>
        <p:nvSpPr>
          <p:cNvPr id="28" name="TextBox 28"/>
          <p:cNvSpPr txBox="1"/>
          <p:nvPr/>
        </p:nvSpPr>
        <p:spPr>
          <a:xfrm>
            <a:off x="1028700" y="3983329"/>
            <a:ext cx="16230600" cy="20466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981710" lvl="1" indent="-571500" algn="l">
              <a:lnSpc>
                <a:spcPts val="5320"/>
              </a:lnSpc>
              <a:buFont typeface="Arial" panose="020B0604020202020204" pitchFamily="34" charset="0"/>
              <a:buChar char="•"/>
            </a:pPr>
            <a:r>
              <a:rPr lang="en-US" sz="3800" b="1">
                <a:solidFill>
                  <a:srgbClr val="000000"/>
                </a:solidFill>
                <a:latin typeface="Canva Sans Bold" panose="020B0803030501040103"/>
                <a:ea typeface="Canva Sans Bold" panose="020B0803030501040103"/>
                <a:cs typeface="Canva Sans Bold" panose="020B0803030501040103"/>
                <a:sym typeface="Canva Sans Bold" panose="020B0803030501040103"/>
              </a:rPr>
              <a:t>Basic Data Gathering &amp; Script Writing</a:t>
            </a:r>
            <a:endParaRPr lang="en-US" sz="3800" b="1">
              <a:solidFill>
                <a:srgbClr val="000000"/>
              </a:solidFill>
              <a:latin typeface="Canva Sans Bold" panose="020B0803030501040103"/>
              <a:ea typeface="Canva Sans Bold" panose="020B0803030501040103"/>
              <a:cs typeface="Canva Sans Bold" panose="020B0803030501040103"/>
              <a:sym typeface="Canva Sans Bold" panose="020B0803030501040103"/>
            </a:endParaRPr>
          </a:p>
          <a:p>
            <a:pPr marL="981710" lvl="1" indent="-571500" algn="l">
              <a:lnSpc>
                <a:spcPts val="5320"/>
              </a:lnSpc>
              <a:buFont typeface="Arial" panose="020B0604020202020204" pitchFamily="34" charset="0"/>
              <a:buChar char="•"/>
            </a:pPr>
            <a:r>
              <a:rPr lang="en-US" sz="3800" b="1">
                <a:solidFill>
                  <a:srgbClr val="000000"/>
                </a:solidFill>
                <a:latin typeface="Canva Sans Bold" panose="020B0803030501040103"/>
                <a:ea typeface="Canva Sans Bold" panose="020B0803030501040103"/>
                <a:cs typeface="Canva Sans Bold" panose="020B0803030501040103"/>
                <a:sym typeface="Canva Sans Bold" panose="020B0803030501040103"/>
              </a:rPr>
              <a:t>Basic On Cam Reporting</a:t>
            </a:r>
            <a:endParaRPr lang="en-US" sz="3800" b="1">
              <a:solidFill>
                <a:srgbClr val="000000"/>
              </a:solidFill>
              <a:latin typeface="Canva Sans Bold" panose="020B0803030501040103"/>
              <a:ea typeface="Canva Sans Bold" panose="020B0803030501040103"/>
              <a:cs typeface="Canva Sans Bold" panose="020B0803030501040103"/>
              <a:sym typeface="Canva Sans Bold" panose="020B0803030501040103"/>
            </a:endParaRPr>
          </a:p>
          <a:p>
            <a:pPr marL="981710" lvl="1" indent="-571500" algn="l">
              <a:lnSpc>
                <a:spcPts val="5320"/>
              </a:lnSpc>
              <a:buFont typeface="Arial" panose="020B0604020202020204" pitchFamily="34" charset="0"/>
              <a:buChar char="•"/>
            </a:pPr>
            <a:r>
              <a:rPr lang="en-US" sz="3800" b="1">
                <a:solidFill>
                  <a:srgbClr val="000000"/>
                </a:solidFill>
                <a:latin typeface="Canva Sans Bold" panose="020B0803030501040103"/>
                <a:ea typeface="Canva Sans Bold" panose="020B0803030501040103"/>
                <a:cs typeface="Canva Sans Bold" panose="020B0803030501040103"/>
                <a:sym typeface="Canva Sans Bold" panose="020B0803030501040103"/>
              </a:rPr>
              <a:t>Basic Broadcast Operation</a:t>
            </a:r>
            <a:endParaRPr lang="en-US" sz="3800" b="1">
              <a:solidFill>
                <a:srgbClr val="000000"/>
              </a:solidFill>
              <a:latin typeface="Canva Sans Bold" panose="020B0803030501040103"/>
              <a:ea typeface="Canva Sans Bold" panose="020B0803030501040103"/>
              <a:cs typeface="Canva Sans Bold" panose="020B0803030501040103"/>
              <a:sym typeface="Canva Sans Bold" panose="020B0803030501040103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0">
            <a:off x="-1672478" y="-2646460"/>
            <a:ext cx="20211978" cy="13141573"/>
            <a:chOff x="0" y="0"/>
            <a:chExt cx="26949304" cy="17522097"/>
          </a:xfrm>
        </p:grpSpPr>
        <p:grpSp>
          <p:nvGrpSpPr>
            <p:cNvPr id="3" name="Group 3"/>
            <p:cNvGrpSpPr/>
            <p:nvPr/>
          </p:nvGrpSpPr>
          <p:grpSpPr>
            <a:xfrm rot="0">
              <a:off x="2433170" y="4870192"/>
              <a:ext cx="24384000" cy="1540881"/>
              <a:chOff x="0" y="0"/>
              <a:chExt cx="4816593" cy="304371"/>
            </a:xfrm>
          </p:grpSpPr>
          <p:sp>
            <p:nvSpPr>
              <p:cNvPr id="4" name="Freeform 4"/>
              <p:cNvSpPr/>
              <p:nvPr/>
            </p:nvSpPr>
            <p:spPr>
              <a:xfrm>
                <a:off x="0" y="0"/>
                <a:ext cx="4816592" cy="304371"/>
              </a:xfrm>
              <a:custGeom>
                <a:avLst/>
                <a:gdLst/>
                <a:ahLst/>
                <a:cxnLst/>
                <a:rect l="l" t="t" r="r" b="b"/>
                <a:pathLst>
                  <a:path w="4816592" h="304371">
                    <a:moveTo>
                      <a:pt x="0" y="0"/>
                    </a:moveTo>
                    <a:lnTo>
                      <a:pt x="4816592" y="0"/>
                    </a:lnTo>
                    <a:lnTo>
                      <a:pt x="4816592" y="304371"/>
                    </a:lnTo>
                    <a:lnTo>
                      <a:pt x="0" y="304371"/>
                    </a:lnTo>
                    <a:close/>
                  </a:path>
                </a:pathLst>
              </a:custGeom>
              <a:solidFill>
                <a:srgbClr val="3E7B27"/>
              </a:solidFill>
            </p:spPr>
          </p:sp>
          <p:sp>
            <p:nvSpPr>
              <p:cNvPr id="5" name="TextBox 5"/>
              <p:cNvSpPr txBox="1"/>
              <p:nvPr/>
            </p:nvSpPr>
            <p:spPr>
              <a:xfrm>
                <a:off x="0" y="-38100"/>
                <a:ext cx="4816593" cy="34247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  <a:spcBef>
                    <a:spcPct val="0"/>
                  </a:spcBef>
                </a:pPr>
              </a:p>
            </p:txBody>
          </p:sp>
        </p:grpSp>
        <p:grpSp>
          <p:nvGrpSpPr>
            <p:cNvPr id="6" name="Group 6"/>
            <p:cNvGrpSpPr/>
            <p:nvPr/>
          </p:nvGrpSpPr>
          <p:grpSpPr>
            <a:xfrm rot="0">
              <a:off x="0" y="0"/>
              <a:ext cx="13357659" cy="13357659"/>
              <a:chOff x="0" y="0"/>
              <a:chExt cx="812800" cy="812800"/>
            </a:xfrm>
          </p:grpSpPr>
          <p:sp>
            <p:nvSpPr>
              <p:cNvPr id="7" name="Freeform 7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ln w="952500" cap="sq">
                <a:solidFill>
                  <a:srgbClr val="FFFFFF"/>
                </a:solidFill>
                <a:prstDash val="solid"/>
                <a:miter/>
              </a:ln>
            </p:spPr>
          </p:sp>
          <p:sp>
            <p:nvSpPr>
              <p:cNvPr id="8" name="TextBox 8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</a:pPr>
              </a:p>
            </p:txBody>
          </p:sp>
        </p:grpSp>
        <p:grpSp>
          <p:nvGrpSpPr>
            <p:cNvPr id="9" name="Group 9"/>
            <p:cNvGrpSpPr/>
            <p:nvPr/>
          </p:nvGrpSpPr>
          <p:grpSpPr>
            <a:xfrm rot="0">
              <a:off x="2433170" y="2060298"/>
              <a:ext cx="8491319" cy="8491319"/>
              <a:chOff x="0" y="0"/>
              <a:chExt cx="812800" cy="812800"/>
            </a:xfrm>
          </p:grpSpPr>
          <p:sp>
            <p:nvSpPr>
              <p:cNvPr id="10" name="Freeform 10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ln w="400050" cap="sq">
                <a:solidFill>
                  <a:srgbClr val="FFFFFF"/>
                </a:solidFill>
                <a:prstDash val="solid"/>
                <a:miter/>
              </a:ln>
            </p:spPr>
          </p:sp>
          <p:sp>
            <p:nvSpPr>
              <p:cNvPr id="11" name="TextBox 11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</a:pPr>
              </a:p>
            </p:txBody>
          </p:sp>
        </p:grpSp>
        <p:grpSp>
          <p:nvGrpSpPr>
            <p:cNvPr id="12" name="Group 12"/>
            <p:cNvGrpSpPr/>
            <p:nvPr/>
          </p:nvGrpSpPr>
          <p:grpSpPr>
            <a:xfrm rot="0">
              <a:off x="3931744" y="3931744"/>
              <a:ext cx="5494171" cy="5494171"/>
              <a:chOff x="0" y="0"/>
              <a:chExt cx="812800" cy="812800"/>
            </a:xfrm>
          </p:grpSpPr>
          <p:sp>
            <p:nvSpPr>
              <p:cNvPr id="13" name="Freeform 13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ln w="361950" cap="sq">
                <a:solidFill>
                  <a:srgbClr val="FFFFFF"/>
                </a:solidFill>
                <a:prstDash val="solid"/>
                <a:miter/>
              </a:ln>
            </p:spPr>
          </p:sp>
          <p:sp>
            <p:nvSpPr>
              <p:cNvPr id="14" name="TextBox 14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</a:pPr>
              </a:p>
            </p:txBody>
          </p:sp>
        </p:grpSp>
        <p:grpSp>
          <p:nvGrpSpPr>
            <p:cNvPr id="15" name="Group 15"/>
            <p:cNvGrpSpPr/>
            <p:nvPr/>
          </p:nvGrpSpPr>
          <p:grpSpPr>
            <a:xfrm rot="0">
              <a:off x="5187174" y="5187174"/>
              <a:ext cx="2983312" cy="2983312"/>
              <a:chOff x="0" y="0"/>
              <a:chExt cx="812800" cy="812800"/>
            </a:xfrm>
          </p:grpSpPr>
          <p:sp>
            <p:nvSpPr>
              <p:cNvPr id="16" name="Freeform 16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ln w="257175" cap="sq">
                <a:solidFill>
                  <a:srgbClr val="FFFFFF"/>
                </a:solidFill>
                <a:prstDash val="solid"/>
                <a:miter/>
              </a:ln>
            </p:spPr>
          </p:sp>
          <p:sp>
            <p:nvSpPr>
              <p:cNvPr id="17" name="TextBox 17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</a:pPr>
              </a:p>
            </p:txBody>
          </p:sp>
        </p:grpSp>
        <p:grpSp>
          <p:nvGrpSpPr>
            <p:cNvPr id="18" name="Group 18"/>
            <p:cNvGrpSpPr/>
            <p:nvPr/>
          </p:nvGrpSpPr>
          <p:grpSpPr>
            <a:xfrm rot="0">
              <a:off x="5865203" y="5865203"/>
              <a:ext cx="1627254" cy="1627254"/>
              <a:chOff x="0" y="0"/>
              <a:chExt cx="812800" cy="812800"/>
            </a:xfrm>
          </p:grpSpPr>
          <p:sp>
            <p:nvSpPr>
              <p:cNvPr id="19" name="Freeform 19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ln w="114300" cap="sq">
                <a:solidFill>
                  <a:srgbClr val="FFFFFF"/>
                </a:solidFill>
                <a:prstDash val="solid"/>
                <a:miter/>
              </a:ln>
            </p:spPr>
          </p:sp>
          <p:sp>
            <p:nvSpPr>
              <p:cNvPr id="20" name="TextBox 20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</a:pPr>
              </a:p>
            </p:txBody>
          </p:sp>
        </p:grpSp>
        <p:grpSp>
          <p:nvGrpSpPr>
            <p:cNvPr id="21" name="Group 21"/>
            <p:cNvGrpSpPr/>
            <p:nvPr/>
          </p:nvGrpSpPr>
          <p:grpSpPr>
            <a:xfrm rot="0">
              <a:off x="2433170" y="6411073"/>
              <a:ext cx="24516134" cy="11111024"/>
              <a:chOff x="0" y="0"/>
              <a:chExt cx="4842693" cy="2194770"/>
            </a:xfrm>
          </p:grpSpPr>
          <p:sp>
            <p:nvSpPr>
              <p:cNvPr id="22" name="Freeform 22"/>
              <p:cNvSpPr/>
              <p:nvPr/>
            </p:nvSpPr>
            <p:spPr>
              <a:xfrm>
                <a:off x="0" y="0"/>
                <a:ext cx="4842693" cy="2194770"/>
              </a:xfrm>
              <a:custGeom>
                <a:avLst/>
                <a:gdLst/>
                <a:ahLst/>
                <a:cxnLst/>
                <a:rect l="l" t="t" r="r" b="b"/>
                <a:pathLst>
                  <a:path w="4842693" h="2194770">
                    <a:moveTo>
                      <a:pt x="0" y="0"/>
                    </a:moveTo>
                    <a:lnTo>
                      <a:pt x="4842693" y="0"/>
                    </a:lnTo>
                    <a:lnTo>
                      <a:pt x="4842693" y="2194770"/>
                    </a:lnTo>
                    <a:lnTo>
                      <a:pt x="0" y="219477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id="23" name="TextBox 23"/>
              <p:cNvSpPr txBox="1"/>
              <p:nvPr/>
            </p:nvSpPr>
            <p:spPr>
              <a:xfrm>
                <a:off x="0" y="-38100"/>
                <a:ext cx="4842693" cy="223287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</a:pPr>
              </a:p>
            </p:txBody>
          </p:sp>
        </p:grpSp>
        <p:grpSp>
          <p:nvGrpSpPr>
            <p:cNvPr id="24" name="Group 24"/>
            <p:cNvGrpSpPr/>
            <p:nvPr/>
          </p:nvGrpSpPr>
          <p:grpSpPr>
            <a:xfrm rot="0">
              <a:off x="2433170" y="3731813"/>
              <a:ext cx="24516134" cy="1138379"/>
              <a:chOff x="0" y="0"/>
              <a:chExt cx="4842693" cy="224865"/>
            </a:xfrm>
          </p:grpSpPr>
          <p:sp>
            <p:nvSpPr>
              <p:cNvPr id="25" name="Freeform 25"/>
              <p:cNvSpPr/>
              <p:nvPr/>
            </p:nvSpPr>
            <p:spPr>
              <a:xfrm>
                <a:off x="0" y="0"/>
                <a:ext cx="4842693" cy="224865"/>
              </a:xfrm>
              <a:custGeom>
                <a:avLst/>
                <a:gdLst/>
                <a:ahLst/>
                <a:cxnLst/>
                <a:rect l="l" t="t" r="r" b="b"/>
                <a:pathLst>
                  <a:path w="4842693" h="224865">
                    <a:moveTo>
                      <a:pt x="0" y="0"/>
                    </a:moveTo>
                    <a:lnTo>
                      <a:pt x="4842693" y="0"/>
                    </a:lnTo>
                    <a:lnTo>
                      <a:pt x="4842693" y="224865"/>
                    </a:lnTo>
                    <a:lnTo>
                      <a:pt x="0" y="224865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id="26" name="TextBox 26"/>
              <p:cNvSpPr txBox="1"/>
              <p:nvPr/>
            </p:nvSpPr>
            <p:spPr>
              <a:xfrm>
                <a:off x="0" y="-38100"/>
                <a:ext cx="4842693" cy="26296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</a:pPr>
              </a:p>
            </p:txBody>
          </p:sp>
        </p:grpSp>
        <p:sp>
          <p:nvSpPr>
            <p:cNvPr id="27" name="Freeform 27"/>
            <p:cNvSpPr/>
            <p:nvPr/>
          </p:nvSpPr>
          <p:spPr>
            <a:xfrm>
              <a:off x="21974767" y="4664469"/>
              <a:ext cx="3470804" cy="1952327"/>
            </a:xfrm>
            <a:custGeom>
              <a:avLst/>
              <a:gdLst/>
              <a:ahLst/>
              <a:cxnLst/>
              <a:rect l="l" t="t" r="r" b="b"/>
              <a:pathLst>
                <a:path w="3470804" h="1952327">
                  <a:moveTo>
                    <a:pt x="0" y="0"/>
                  </a:moveTo>
                  <a:lnTo>
                    <a:pt x="3470803" y="0"/>
                  </a:lnTo>
                  <a:lnTo>
                    <a:pt x="3470803" y="1952327"/>
                  </a:lnTo>
                  <a:lnTo>
                    <a:pt x="0" y="195232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"/>
              <a:stretch>
                <a:fillRect/>
              </a:stretch>
            </a:blipFill>
          </p:spPr>
        </p:sp>
      </p:grpSp>
      <p:sp>
        <p:nvSpPr>
          <p:cNvPr id="28" name="TextBox 28"/>
          <p:cNvSpPr txBox="1"/>
          <p:nvPr/>
        </p:nvSpPr>
        <p:spPr>
          <a:xfrm>
            <a:off x="4928183" y="4548010"/>
            <a:ext cx="8431635" cy="17500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945"/>
              </a:lnSpc>
              <a:spcBef>
                <a:spcPct val="0"/>
              </a:spcBef>
            </a:pPr>
            <a:r>
              <a:rPr lang="en-US" sz="4960" b="1">
                <a:solidFill>
                  <a:srgbClr val="000000"/>
                </a:solidFill>
                <a:latin typeface="Poppins Heavy" panose="00000A00000000000000"/>
                <a:ea typeface="Poppins Heavy" panose="00000A00000000000000"/>
                <a:cs typeface="Poppins Heavy" panose="00000A00000000000000"/>
                <a:sym typeface="Poppins Heavy" panose="00000A00000000000000"/>
              </a:rPr>
              <a:t>BASIC DATA GATHERING &amp;</a:t>
            </a:r>
            <a:endParaRPr lang="en-US" sz="4960" b="1">
              <a:solidFill>
                <a:srgbClr val="000000"/>
              </a:solidFill>
              <a:latin typeface="Poppins Heavy" panose="00000A00000000000000"/>
              <a:ea typeface="Poppins Heavy" panose="00000A00000000000000"/>
              <a:cs typeface="Poppins Heavy" panose="00000A00000000000000"/>
              <a:sym typeface="Poppins Heavy" panose="00000A00000000000000"/>
            </a:endParaRPr>
          </a:p>
          <a:p>
            <a:pPr algn="ctr">
              <a:lnSpc>
                <a:spcPts val="6945"/>
              </a:lnSpc>
              <a:spcBef>
                <a:spcPct val="0"/>
              </a:spcBef>
            </a:pPr>
            <a:r>
              <a:rPr lang="en-US" sz="4960" b="1">
                <a:solidFill>
                  <a:srgbClr val="000000"/>
                </a:solidFill>
                <a:latin typeface="Poppins Heavy" panose="00000A00000000000000"/>
                <a:ea typeface="Poppins Heavy" panose="00000A00000000000000"/>
                <a:cs typeface="Poppins Heavy" panose="00000A00000000000000"/>
                <a:sym typeface="Poppins Heavy" panose="00000A00000000000000"/>
              </a:rPr>
              <a:t>SCRIPT WRITING</a:t>
            </a:r>
            <a:endParaRPr lang="en-US" sz="4960" b="1">
              <a:solidFill>
                <a:srgbClr val="000000"/>
              </a:solidFill>
              <a:latin typeface="Poppins Heavy" panose="00000A00000000000000"/>
              <a:ea typeface="Poppins Heavy" panose="00000A00000000000000"/>
              <a:cs typeface="Poppins Heavy" panose="00000A00000000000000"/>
              <a:sym typeface="Poppins Heavy" panose="00000A0000000000000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0">
            <a:off x="-1824878" y="-2798860"/>
            <a:ext cx="20211978" cy="13141573"/>
            <a:chOff x="0" y="0"/>
            <a:chExt cx="26949304" cy="17522097"/>
          </a:xfrm>
        </p:grpSpPr>
        <p:grpSp>
          <p:nvGrpSpPr>
            <p:cNvPr id="3" name="Group 3"/>
            <p:cNvGrpSpPr/>
            <p:nvPr/>
          </p:nvGrpSpPr>
          <p:grpSpPr>
            <a:xfrm rot="0">
              <a:off x="2433170" y="4870192"/>
              <a:ext cx="24384000" cy="1540881"/>
              <a:chOff x="0" y="0"/>
              <a:chExt cx="4816593" cy="304371"/>
            </a:xfrm>
          </p:grpSpPr>
          <p:sp>
            <p:nvSpPr>
              <p:cNvPr id="4" name="Freeform 4"/>
              <p:cNvSpPr/>
              <p:nvPr/>
            </p:nvSpPr>
            <p:spPr>
              <a:xfrm>
                <a:off x="0" y="0"/>
                <a:ext cx="4816592" cy="304371"/>
              </a:xfrm>
              <a:custGeom>
                <a:avLst/>
                <a:gdLst/>
                <a:ahLst/>
                <a:cxnLst/>
                <a:rect l="l" t="t" r="r" b="b"/>
                <a:pathLst>
                  <a:path w="4816592" h="304371">
                    <a:moveTo>
                      <a:pt x="0" y="0"/>
                    </a:moveTo>
                    <a:lnTo>
                      <a:pt x="4816592" y="0"/>
                    </a:lnTo>
                    <a:lnTo>
                      <a:pt x="4816592" y="304371"/>
                    </a:lnTo>
                    <a:lnTo>
                      <a:pt x="0" y="304371"/>
                    </a:lnTo>
                    <a:close/>
                  </a:path>
                </a:pathLst>
              </a:custGeom>
              <a:solidFill>
                <a:srgbClr val="3E7B27"/>
              </a:solidFill>
            </p:spPr>
          </p:sp>
          <p:sp>
            <p:nvSpPr>
              <p:cNvPr id="5" name="TextBox 5"/>
              <p:cNvSpPr txBox="1"/>
              <p:nvPr/>
            </p:nvSpPr>
            <p:spPr>
              <a:xfrm>
                <a:off x="0" y="-38100"/>
                <a:ext cx="4816593" cy="34247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  <a:spcBef>
                    <a:spcPct val="0"/>
                  </a:spcBef>
                </a:pPr>
              </a:p>
            </p:txBody>
          </p:sp>
        </p:grpSp>
        <p:grpSp>
          <p:nvGrpSpPr>
            <p:cNvPr id="6" name="Group 6"/>
            <p:cNvGrpSpPr/>
            <p:nvPr/>
          </p:nvGrpSpPr>
          <p:grpSpPr>
            <a:xfrm rot="0">
              <a:off x="0" y="0"/>
              <a:ext cx="13357659" cy="13357659"/>
              <a:chOff x="0" y="0"/>
              <a:chExt cx="812800" cy="812800"/>
            </a:xfrm>
          </p:grpSpPr>
          <p:sp>
            <p:nvSpPr>
              <p:cNvPr id="7" name="Freeform 7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ln w="952500" cap="sq">
                <a:solidFill>
                  <a:srgbClr val="FFFFFF"/>
                </a:solidFill>
                <a:prstDash val="solid"/>
                <a:miter/>
              </a:ln>
            </p:spPr>
          </p:sp>
          <p:sp>
            <p:nvSpPr>
              <p:cNvPr id="8" name="TextBox 8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</a:pPr>
              </a:p>
            </p:txBody>
          </p:sp>
        </p:grpSp>
        <p:grpSp>
          <p:nvGrpSpPr>
            <p:cNvPr id="9" name="Group 9"/>
            <p:cNvGrpSpPr/>
            <p:nvPr/>
          </p:nvGrpSpPr>
          <p:grpSpPr>
            <a:xfrm rot="0">
              <a:off x="2433170" y="2060298"/>
              <a:ext cx="8491319" cy="8491319"/>
              <a:chOff x="0" y="0"/>
              <a:chExt cx="812800" cy="812800"/>
            </a:xfrm>
          </p:grpSpPr>
          <p:sp>
            <p:nvSpPr>
              <p:cNvPr id="10" name="Freeform 10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ln w="400050" cap="sq">
                <a:solidFill>
                  <a:srgbClr val="FFFFFF"/>
                </a:solidFill>
                <a:prstDash val="solid"/>
                <a:miter/>
              </a:ln>
            </p:spPr>
          </p:sp>
          <p:sp>
            <p:nvSpPr>
              <p:cNvPr id="11" name="TextBox 11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</a:pPr>
              </a:p>
            </p:txBody>
          </p:sp>
        </p:grpSp>
        <p:grpSp>
          <p:nvGrpSpPr>
            <p:cNvPr id="12" name="Group 12"/>
            <p:cNvGrpSpPr/>
            <p:nvPr/>
          </p:nvGrpSpPr>
          <p:grpSpPr>
            <a:xfrm rot="0">
              <a:off x="3931744" y="3931744"/>
              <a:ext cx="5494171" cy="5494171"/>
              <a:chOff x="0" y="0"/>
              <a:chExt cx="812800" cy="812800"/>
            </a:xfrm>
          </p:grpSpPr>
          <p:sp>
            <p:nvSpPr>
              <p:cNvPr id="13" name="Freeform 13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ln w="361950" cap="sq">
                <a:solidFill>
                  <a:srgbClr val="FFFFFF"/>
                </a:solidFill>
                <a:prstDash val="solid"/>
                <a:miter/>
              </a:ln>
            </p:spPr>
          </p:sp>
          <p:sp>
            <p:nvSpPr>
              <p:cNvPr id="14" name="TextBox 14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</a:pPr>
              </a:p>
            </p:txBody>
          </p:sp>
        </p:grpSp>
        <p:grpSp>
          <p:nvGrpSpPr>
            <p:cNvPr id="15" name="Group 15"/>
            <p:cNvGrpSpPr/>
            <p:nvPr/>
          </p:nvGrpSpPr>
          <p:grpSpPr>
            <a:xfrm rot="0">
              <a:off x="5187174" y="5187174"/>
              <a:ext cx="2983312" cy="2983312"/>
              <a:chOff x="0" y="0"/>
              <a:chExt cx="812800" cy="812800"/>
            </a:xfrm>
          </p:grpSpPr>
          <p:sp>
            <p:nvSpPr>
              <p:cNvPr id="16" name="Freeform 16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ln w="257175" cap="sq">
                <a:solidFill>
                  <a:srgbClr val="FFFFFF"/>
                </a:solidFill>
                <a:prstDash val="solid"/>
                <a:miter/>
              </a:ln>
            </p:spPr>
          </p:sp>
          <p:sp>
            <p:nvSpPr>
              <p:cNvPr id="17" name="TextBox 17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</a:pPr>
              </a:p>
            </p:txBody>
          </p:sp>
        </p:grpSp>
        <p:grpSp>
          <p:nvGrpSpPr>
            <p:cNvPr id="18" name="Group 18"/>
            <p:cNvGrpSpPr/>
            <p:nvPr/>
          </p:nvGrpSpPr>
          <p:grpSpPr>
            <a:xfrm rot="0">
              <a:off x="5865203" y="5865203"/>
              <a:ext cx="1627254" cy="1627254"/>
              <a:chOff x="0" y="0"/>
              <a:chExt cx="812800" cy="812800"/>
            </a:xfrm>
          </p:grpSpPr>
          <p:sp>
            <p:nvSpPr>
              <p:cNvPr id="19" name="Freeform 19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ln w="114300" cap="sq">
                <a:solidFill>
                  <a:srgbClr val="FFFFFF"/>
                </a:solidFill>
                <a:prstDash val="solid"/>
                <a:miter/>
              </a:ln>
            </p:spPr>
          </p:sp>
          <p:sp>
            <p:nvSpPr>
              <p:cNvPr id="20" name="TextBox 20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</a:pPr>
              </a:p>
            </p:txBody>
          </p:sp>
        </p:grpSp>
        <p:grpSp>
          <p:nvGrpSpPr>
            <p:cNvPr id="21" name="Group 21"/>
            <p:cNvGrpSpPr/>
            <p:nvPr/>
          </p:nvGrpSpPr>
          <p:grpSpPr>
            <a:xfrm rot="0">
              <a:off x="2433170" y="6411073"/>
              <a:ext cx="24516134" cy="11111024"/>
              <a:chOff x="0" y="0"/>
              <a:chExt cx="4842693" cy="2194770"/>
            </a:xfrm>
          </p:grpSpPr>
          <p:sp>
            <p:nvSpPr>
              <p:cNvPr id="22" name="Freeform 22"/>
              <p:cNvSpPr/>
              <p:nvPr/>
            </p:nvSpPr>
            <p:spPr>
              <a:xfrm>
                <a:off x="0" y="0"/>
                <a:ext cx="4842693" cy="2194770"/>
              </a:xfrm>
              <a:custGeom>
                <a:avLst/>
                <a:gdLst/>
                <a:ahLst/>
                <a:cxnLst/>
                <a:rect l="l" t="t" r="r" b="b"/>
                <a:pathLst>
                  <a:path w="4842693" h="2194770">
                    <a:moveTo>
                      <a:pt x="0" y="0"/>
                    </a:moveTo>
                    <a:lnTo>
                      <a:pt x="4842693" y="0"/>
                    </a:lnTo>
                    <a:lnTo>
                      <a:pt x="4842693" y="2194770"/>
                    </a:lnTo>
                    <a:lnTo>
                      <a:pt x="0" y="219477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id="23" name="TextBox 23"/>
              <p:cNvSpPr txBox="1"/>
              <p:nvPr/>
            </p:nvSpPr>
            <p:spPr>
              <a:xfrm>
                <a:off x="0" y="-38100"/>
                <a:ext cx="4842693" cy="223287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</a:pPr>
              </a:p>
            </p:txBody>
          </p:sp>
        </p:grpSp>
        <p:grpSp>
          <p:nvGrpSpPr>
            <p:cNvPr id="24" name="Group 24"/>
            <p:cNvGrpSpPr/>
            <p:nvPr/>
          </p:nvGrpSpPr>
          <p:grpSpPr>
            <a:xfrm rot="0">
              <a:off x="2433170" y="3731813"/>
              <a:ext cx="24516134" cy="1138379"/>
              <a:chOff x="0" y="0"/>
              <a:chExt cx="4842693" cy="224865"/>
            </a:xfrm>
          </p:grpSpPr>
          <p:sp>
            <p:nvSpPr>
              <p:cNvPr id="25" name="Freeform 25"/>
              <p:cNvSpPr/>
              <p:nvPr/>
            </p:nvSpPr>
            <p:spPr>
              <a:xfrm>
                <a:off x="0" y="0"/>
                <a:ext cx="4842693" cy="224865"/>
              </a:xfrm>
              <a:custGeom>
                <a:avLst/>
                <a:gdLst/>
                <a:ahLst/>
                <a:cxnLst/>
                <a:rect l="l" t="t" r="r" b="b"/>
                <a:pathLst>
                  <a:path w="4842693" h="224865">
                    <a:moveTo>
                      <a:pt x="0" y="0"/>
                    </a:moveTo>
                    <a:lnTo>
                      <a:pt x="4842693" y="0"/>
                    </a:lnTo>
                    <a:lnTo>
                      <a:pt x="4842693" y="224865"/>
                    </a:lnTo>
                    <a:lnTo>
                      <a:pt x="0" y="224865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id="26" name="TextBox 26"/>
              <p:cNvSpPr txBox="1"/>
              <p:nvPr/>
            </p:nvSpPr>
            <p:spPr>
              <a:xfrm>
                <a:off x="0" y="-38100"/>
                <a:ext cx="4842693" cy="26296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</a:pPr>
              </a:p>
            </p:txBody>
          </p:sp>
        </p:grpSp>
        <p:sp>
          <p:nvSpPr>
            <p:cNvPr id="27" name="Freeform 27"/>
            <p:cNvSpPr/>
            <p:nvPr/>
          </p:nvSpPr>
          <p:spPr>
            <a:xfrm>
              <a:off x="21974767" y="4664469"/>
              <a:ext cx="3470804" cy="1952327"/>
            </a:xfrm>
            <a:custGeom>
              <a:avLst/>
              <a:gdLst/>
              <a:ahLst/>
              <a:cxnLst/>
              <a:rect l="l" t="t" r="r" b="b"/>
              <a:pathLst>
                <a:path w="3470804" h="1952327">
                  <a:moveTo>
                    <a:pt x="0" y="0"/>
                  </a:moveTo>
                  <a:lnTo>
                    <a:pt x="3470803" y="0"/>
                  </a:lnTo>
                  <a:lnTo>
                    <a:pt x="3470803" y="1952327"/>
                  </a:lnTo>
                  <a:lnTo>
                    <a:pt x="0" y="195232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"/>
              <a:stretch>
                <a:fillRect/>
              </a:stretch>
            </a:blipFill>
          </p:spPr>
        </p:sp>
      </p:grpSp>
      <p:sp>
        <p:nvSpPr>
          <p:cNvPr id="28" name="TextBox 28"/>
          <p:cNvSpPr txBox="1"/>
          <p:nvPr/>
        </p:nvSpPr>
        <p:spPr>
          <a:xfrm>
            <a:off x="4314556" y="2889994"/>
            <a:ext cx="9661684" cy="6380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45"/>
              </a:lnSpc>
              <a:spcBef>
                <a:spcPct val="0"/>
              </a:spcBef>
            </a:pPr>
            <a:r>
              <a:rPr lang="en-US" sz="3035" b="1">
                <a:solidFill>
                  <a:srgbClr val="000000"/>
                </a:solidFill>
                <a:latin typeface="Canva Sans Bold" panose="020B0803030501040103"/>
                <a:ea typeface="Canva Sans Bold" panose="020B0803030501040103"/>
                <a:cs typeface="Canva Sans Bold" panose="020B0803030501040103"/>
                <a:sym typeface="Canva Sans Bold" panose="020B0803030501040103"/>
              </a:rPr>
              <a:t>The 5W’s and 1H of News</a:t>
            </a:r>
            <a:endParaRPr lang="en-US" sz="3035" b="1">
              <a:solidFill>
                <a:srgbClr val="000000"/>
              </a:solidFill>
              <a:latin typeface="Canva Sans Bold" panose="020B0803030501040103"/>
              <a:ea typeface="Canva Sans Bold" panose="020B0803030501040103"/>
              <a:cs typeface="Canva Sans Bold" panose="020B0803030501040103"/>
              <a:sym typeface="Canva Sans Bold" panose="020B0803030501040103"/>
            </a:endParaRPr>
          </a:p>
          <a:p>
            <a:pPr algn="l">
              <a:lnSpc>
                <a:spcPts val="4245"/>
              </a:lnSpc>
              <a:spcBef>
                <a:spcPct val="0"/>
              </a:spcBef>
            </a:pPr>
          </a:p>
          <a:p>
            <a:pPr algn="l">
              <a:lnSpc>
                <a:spcPts val="4245"/>
              </a:lnSpc>
              <a:spcBef>
                <a:spcPct val="0"/>
              </a:spcBef>
            </a:pPr>
            <a:r>
              <a:rPr lang="en-US" sz="3035">
                <a:solidFill>
                  <a:srgbClr val="000000"/>
                </a:solidFill>
                <a:latin typeface="Canva Sans" panose="020B0503030501040103"/>
                <a:ea typeface="Canva Sans" panose="020B0503030501040103"/>
                <a:cs typeface="Canva Sans" panose="020B0503030501040103"/>
                <a:sym typeface="Canva Sans" panose="020B0503030501040103"/>
              </a:rPr>
              <a:t>Every news report should answer:</a:t>
            </a:r>
            <a:endParaRPr lang="en-US" sz="3035">
              <a:solidFill>
                <a:srgbClr val="000000"/>
              </a:solidFill>
              <a:latin typeface="Canva Sans" panose="020B0503030501040103"/>
              <a:ea typeface="Canva Sans" panose="020B0503030501040103"/>
              <a:cs typeface="Canva Sans" panose="020B0503030501040103"/>
              <a:sym typeface="Canva Sans" panose="020B0503030501040103"/>
            </a:endParaRPr>
          </a:p>
          <a:p>
            <a:pPr algn="l">
              <a:lnSpc>
                <a:spcPts val="4245"/>
              </a:lnSpc>
              <a:spcBef>
                <a:spcPct val="0"/>
              </a:spcBef>
            </a:pPr>
          </a:p>
          <a:p>
            <a:pPr marL="655320" lvl="1" indent="-327660" algn="l">
              <a:lnSpc>
                <a:spcPts val="4245"/>
              </a:lnSpc>
              <a:buFont typeface="Arial" panose="020B0604020202020204"/>
              <a:buChar char="•"/>
            </a:pPr>
            <a:r>
              <a:rPr lang="en-US" sz="3035">
                <a:solidFill>
                  <a:srgbClr val="000000"/>
                </a:solidFill>
                <a:latin typeface="Canva Sans" panose="020B0503030501040103"/>
                <a:ea typeface="Canva Sans" panose="020B0503030501040103"/>
                <a:cs typeface="Canva Sans" panose="020B0503030501040103"/>
                <a:sym typeface="Canva Sans" panose="020B0503030501040103"/>
              </a:rPr>
              <a:t>Who is involved?</a:t>
            </a:r>
            <a:endParaRPr lang="en-US" sz="3035">
              <a:solidFill>
                <a:srgbClr val="000000"/>
              </a:solidFill>
              <a:latin typeface="Canva Sans" panose="020B0503030501040103"/>
              <a:ea typeface="Canva Sans" panose="020B0503030501040103"/>
              <a:cs typeface="Canva Sans" panose="020B0503030501040103"/>
              <a:sym typeface="Canva Sans" panose="020B0503030501040103"/>
            </a:endParaRPr>
          </a:p>
          <a:p>
            <a:pPr marL="655320" lvl="1" indent="-327660" algn="l">
              <a:lnSpc>
                <a:spcPts val="4245"/>
              </a:lnSpc>
              <a:buFont typeface="Arial" panose="020B0604020202020204"/>
              <a:buChar char="•"/>
            </a:pPr>
            <a:r>
              <a:rPr lang="en-US" sz="3035">
                <a:solidFill>
                  <a:srgbClr val="000000"/>
                </a:solidFill>
                <a:latin typeface="Canva Sans" panose="020B0503030501040103"/>
                <a:ea typeface="Canva Sans" panose="020B0503030501040103"/>
                <a:cs typeface="Canva Sans" panose="020B0503030501040103"/>
                <a:sym typeface="Canva Sans" panose="020B0503030501040103"/>
              </a:rPr>
              <a:t>What happened?</a:t>
            </a:r>
            <a:endParaRPr lang="en-US" sz="3035">
              <a:solidFill>
                <a:srgbClr val="000000"/>
              </a:solidFill>
              <a:latin typeface="Canva Sans" panose="020B0503030501040103"/>
              <a:ea typeface="Canva Sans" panose="020B0503030501040103"/>
              <a:cs typeface="Canva Sans" panose="020B0503030501040103"/>
              <a:sym typeface="Canva Sans" panose="020B0503030501040103"/>
            </a:endParaRPr>
          </a:p>
          <a:p>
            <a:pPr marL="655320" lvl="1" indent="-327660" algn="l">
              <a:lnSpc>
                <a:spcPts val="4245"/>
              </a:lnSpc>
              <a:buFont typeface="Arial" panose="020B0604020202020204"/>
              <a:buChar char="•"/>
            </a:pPr>
            <a:r>
              <a:rPr lang="en-US" sz="3035">
                <a:solidFill>
                  <a:srgbClr val="000000"/>
                </a:solidFill>
                <a:latin typeface="Canva Sans" panose="020B0503030501040103"/>
                <a:ea typeface="Canva Sans" panose="020B0503030501040103"/>
                <a:cs typeface="Canva Sans" panose="020B0503030501040103"/>
                <a:sym typeface="Canva Sans" panose="020B0503030501040103"/>
              </a:rPr>
              <a:t>When did it happen?</a:t>
            </a:r>
            <a:endParaRPr lang="en-US" sz="3035">
              <a:solidFill>
                <a:srgbClr val="000000"/>
              </a:solidFill>
              <a:latin typeface="Canva Sans" panose="020B0503030501040103"/>
              <a:ea typeface="Canva Sans" panose="020B0503030501040103"/>
              <a:cs typeface="Canva Sans" panose="020B0503030501040103"/>
              <a:sym typeface="Canva Sans" panose="020B0503030501040103"/>
            </a:endParaRPr>
          </a:p>
          <a:p>
            <a:pPr marL="655320" lvl="1" indent="-327660" algn="l">
              <a:lnSpc>
                <a:spcPts val="4245"/>
              </a:lnSpc>
              <a:buFont typeface="Arial" panose="020B0604020202020204"/>
              <a:buChar char="•"/>
            </a:pPr>
            <a:r>
              <a:rPr lang="en-US" sz="3035">
                <a:solidFill>
                  <a:srgbClr val="000000"/>
                </a:solidFill>
                <a:latin typeface="Canva Sans" panose="020B0503030501040103"/>
                <a:ea typeface="Canva Sans" panose="020B0503030501040103"/>
                <a:cs typeface="Canva Sans" panose="020B0503030501040103"/>
                <a:sym typeface="Canva Sans" panose="020B0503030501040103"/>
              </a:rPr>
              <a:t>Where did it happen?</a:t>
            </a:r>
            <a:endParaRPr lang="en-US" sz="3035">
              <a:solidFill>
                <a:srgbClr val="000000"/>
              </a:solidFill>
              <a:latin typeface="Canva Sans" panose="020B0503030501040103"/>
              <a:ea typeface="Canva Sans" panose="020B0503030501040103"/>
              <a:cs typeface="Canva Sans" panose="020B0503030501040103"/>
              <a:sym typeface="Canva Sans" panose="020B0503030501040103"/>
            </a:endParaRPr>
          </a:p>
          <a:p>
            <a:pPr marL="655320" lvl="1" indent="-327660" algn="l">
              <a:lnSpc>
                <a:spcPts val="4245"/>
              </a:lnSpc>
              <a:buFont typeface="Arial" panose="020B0604020202020204"/>
              <a:buChar char="•"/>
            </a:pPr>
            <a:r>
              <a:rPr lang="en-US" sz="3035">
                <a:solidFill>
                  <a:srgbClr val="000000"/>
                </a:solidFill>
                <a:latin typeface="Canva Sans" panose="020B0503030501040103"/>
                <a:ea typeface="Canva Sans" panose="020B0503030501040103"/>
                <a:cs typeface="Canva Sans" panose="020B0503030501040103"/>
                <a:sym typeface="Canva Sans" panose="020B0503030501040103"/>
              </a:rPr>
              <a:t>Why did it happen?</a:t>
            </a:r>
            <a:endParaRPr lang="en-US" sz="3035">
              <a:solidFill>
                <a:srgbClr val="000000"/>
              </a:solidFill>
              <a:latin typeface="Canva Sans" panose="020B0503030501040103"/>
              <a:ea typeface="Canva Sans" panose="020B0503030501040103"/>
              <a:cs typeface="Canva Sans" panose="020B0503030501040103"/>
              <a:sym typeface="Canva Sans" panose="020B0503030501040103"/>
            </a:endParaRPr>
          </a:p>
          <a:p>
            <a:pPr marL="655320" lvl="1" indent="-327660" algn="l">
              <a:lnSpc>
                <a:spcPts val="4245"/>
              </a:lnSpc>
              <a:buFont typeface="Arial" panose="020B0604020202020204"/>
              <a:buChar char="•"/>
            </a:pPr>
            <a:r>
              <a:rPr lang="en-US" sz="3035">
                <a:solidFill>
                  <a:srgbClr val="000000"/>
                </a:solidFill>
                <a:latin typeface="Canva Sans" panose="020B0503030501040103"/>
                <a:ea typeface="Canva Sans" panose="020B0503030501040103"/>
                <a:cs typeface="Canva Sans" panose="020B0503030501040103"/>
                <a:sym typeface="Canva Sans" panose="020B0503030501040103"/>
              </a:rPr>
              <a:t>How did it happen?</a:t>
            </a:r>
            <a:endParaRPr lang="en-US" sz="3035">
              <a:solidFill>
                <a:srgbClr val="000000"/>
              </a:solidFill>
              <a:latin typeface="Canva Sans" panose="020B0503030501040103"/>
              <a:ea typeface="Canva Sans" panose="020B0503030501040103"/>
              <a:cs typeface="Canva Sans" panose="020B0503030501040103"/>
              <a:sym typeface="Canva Sans" panose="020B0503030501040103"/>
            </a:endParaRPr>
          </a:p>
          <a:p>
            <a:pPr algn="l">
              <a:lnSpc>
                <a:spcPts val="4245"/>
              </a:lnSpc>
            </a:pPr>
          </a:p>
          <a:p>
            <a:pPr algn="l">
              <a:lnSpc>
                <a:spcPts val="4245"/>
              </a:lnSpc>
              <a:spcBef>
                <a:spcPct val="0"/>
              </a:spcBef>
            </a:pPr>
            <a:r>
              <a:rPr lang="en-US" sz="3035">
                <a:solidFill>
                  <a:srgbClr val="000000"/>
                </a:solidFill>
                <a:latin typeface="Canva Sans" panose="020B0503030501040103"/>
                <a:ea typeface="Canva Sans" panose="020B0503030501040103"/>
                <a:cs typeface="Canva Sans" panose="020B0503030501040103"/>
                <a:sym typeface="Canva Sans" panose="020B0503030501040103"/>
              </a:rPr>
              <a:t>This ensures clarity and completeness of the report.</a:t>
            </a:r>
            <a:endParaRPr lang="en-US" sz="3035">
              <a:solidFill>
                <a:srgbClr val="000000"/>
              </a:solidFill>
              <a:latin typeface="Canva Sans" panose="020B0503030501040103"/>
              <a:ea typeface="Canva Sans" panose="020B0503030501040103"/>
              <a:cs typeface="Canva Sans" panose="020B0503030501040103"/>
              <a:sym typeface="Canva Sans" panose="020B0503030501040103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0">
            <a:off x="-1824878" y="-2798860"/>
            <a:ext cx="20211978" cy="13141573"/>
            <a:chOff x="0" y="0"/>
            <a:chExt cx="26949304" cy="17522097"/>
          </a:xfrm>
        </p:grpSpPr>
        <p:grpSp>
          <p:nvGrpSpPr>
            <p:cNvPr id="3" name="Group 3"/>
            <p:cNvGrpSpPr/>
            <p:nvPr/>
          </p:nvGrpSpPr>
          <p:grpSpPr>
            <a:xfrm rot="0">
              <a:off x="2433170" y="4870192"/>
              <a:ext cx="24384000" cy="1540881"/>
              <a:chOff x="0" y="0"/>
              <a:chExt cx="4816593" cy="304371"/>
            </a:xfrm>
          </p:grpSpPr>
          <p:sp>
            <p:nvSpPr>
              <p:cNvPr id="4" name="Freeform 4"/>
              <p:cNvSpPr/>
              <p:nvPr/>
            </p:nvSpPr>
            <p:spPr>
              <a:xfrm>
                <a:off x="0" y="0"/>
                <a:ext cx="4816592" cy="304371"/>
              </a:xfrm>
              <a:custGeom>
                <a:avLst/>
                <a:gdLst/>
                <a:ahLst/>
                <a:cxnLst/>
                <a:rect l="l" t="t" r="r" b="b"/>
                <a:pathLst>
                  <a:path w="4816592" h="304371">
                    <a:moveTo>
                      <a:pt x="0" y="0"/>
                    </a:moveTo>
                    <a:lnTo>
                      <a:pt x="4816592" y="0"/>
                    </a:lnTo>
                    <a:lnTo>
                      <a:pt x="4816592" y="304371"/>
                    </a:lnTo>
                    <a:lnTo>
                      <a:pt x="0" y="304371"/>
                    </a:lnTo>
                    <a:close/>
                  </a:path>
                </a:pathLst>
              </a:custGeom>
              <a:solidFill>
                <a:srgbClr val="3E7B27"/>
              </a:solidFill>
            </p:spPr>
          </p:sp>
          <p:sp>
            <p:nvSpPr>
              <p:cNvPr id="5" name="TextBox 5"/>
              <p:cNvSpPr txBox="1"/>
              <p:nvPr/>
            </p:nvSpPr>
            <p:spPr>
              <a:xfrm>
                <a:off x="0" y="-38100"/>
                <a:ext cx="4816593" cy="34247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  <a:spcBef>
                    <a:spcPct val="0"/>
                  </a:spcBef>
                </a:pPr>
              </a:p>
            </p:txBody>
          </p:sp>
        </p:grpSp>
        <p:grpSp>
          <p:nvGrpSpPr>
            <p:cNvPr id="6" name="Group 6"/>
            <p:cNvGrpSpPr/>
            <p:nvPr/>
          </p:nvGrpSpPr>
          <p:grpSpPr>
            <a:xfrm rot="0">
              <a:off x="0" y="0"/>
              <a:ext cx="13357659" cy="13357659"/>
              <a:chOff x="0" y="0"/>
              <a:chExt cx="812800" cy="812800"/>
            </a:xfrm>
          </p:grpSpPr>
          <p:sp>
            <p:nvSpPr>
              <p:cNvPr id="7" name="Freeform 7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ln w="952500" cap="sq">
                <a:solidFill>
                  <a:srgbClr val="FFFFFF"/>
                </a:solidFill>
                <a:prstDash val="solid"/>
                <a:miter/>
              </a:ln>
            </p:spPr>
          </p:sp>
          <p:sp>
            <p:nvSpPr>
              <p:cNvPr id="8" name="TextBox 8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</a:pPr>
              </a:p>
            </p:txBody>
          </p:sp>
        </p:grpSp>
        <p:grpSp>
          <p:nvGrpSpPr>
            <p:cNvPr id="9" name="Group 9"/>
            <p:cNvGrpSpPr/>
            <p:nvPr/>
          </p:nvGrpSpPr>
          <p:grpSpPr>
            <a:xfrm rot="0">
              <a:off x="2433170" y="2060298"/>
              <a:ext cx="8491319" cy="8491319"/>
              <a:chOff x="0" y="0"/>
              <a:chExt cx="812800" cy="812800"/>
            </a:xfrm>
          </p:grpSpPr>
          <p:sp>
            <p:nvSpPr>
              <p:cNvPr id="10" name="Freeform 10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ln w="400050" cap="sq">
                <a:solidFill>
                  <a:srgbClr val="FFFFFF"/>
                </a:solidFill>
                <a:prstDash val="solid"/>
                <a:miter/>
              </a:ln>
            </p:spPr>
          </p:sp>
          <p:sp>
            <p:nvSpPr>
              <p:cNvPr id="11" name="TextBox 11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</a:pPr>
              </a:p>
            </p:txBody>
          </p:sp>
        </p:grpSp>
        <p:grpSp>
          <p:nvGrpSpPr>
            <p:cNvPr id="12" name="Group 12"/>
            <p:cNvGrpSpPr/>
            <p:nvPr/>
          </p:nvGrpSpPr>
          <p:grpSpPr>
            <a:xfrm rot="0">
              <a:off x="3931744" y="3931744"/>
              <a:ext cx="5494171" cy="5494171"/>
              <a:chOff x="0" y="0"/>
              <a:chExt cx="812800" cy="812800"/>
            </a:xfrm>
          </p:grpSpPr>
          <p:sp>
            <p:nvSpPr>
              <p:cNvPr id="13" name="Freeform 13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ln w="361950" cap="sq">
                <a:solidFill>
                  <a:srgbClr val="FFFFFF"/>
                </a:solidFill>
                <a:prstDash val="solid"/>
                <a:miter/>
              </a:ln>
            </p:spPr>
          </p:sp>
          <p:sp>
            <p:nvSpPr>
              <p:cNvPr id="14" name="TextBox 14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</a:pPr>
              </a:p>
            </p:txBody>
          </p:sp>
        </p:grpSp>
        <p:grpSp>
          <p:nvGrpSpPr>
            <p:cNvPr id="15" name="Group 15"/>
            <p:cNvGrpSpPr/>
            <p:nvPr/>
          </p:nvGrpSpPr>
          <p:grpSpPr>
            <a:xfrm rot="0">
              <a:off x="5187174" y="5187174"/>
              <a:ext cx="2983312" cy="2983312"/>
              <a:chOff x="0" y="0"/>
              <a:chExt cx="812800" cy="812800"/>
            </a:xfrm>
          </p:grpSpPr>
          <p:sp>
            <p:nvSpPr>
              <p:cNvPr id="16" name="Freeform 16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ln w="257175" cap="sq">
                <a:solidFill>
                  <a:srgbClr val="FFFFFF"/>
                </a:solidFill>
                <a:prstDash val="solid"/>
                <a:miter/>
              </a:ln>
            </p:spPr>
          </p:sp>
          <p:sp>
            <p:nvSpPr>
              <p:cNvPr id="17" name="TextBox 17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</a:pPr>
              </a:p>
            </p:txBody>
          </p:sp>
        </p:grpSp>
        <p:grpSp>
          <p:nvGrpSpPr>
            <p:cNvPr id="18" name="Group 18"/>
            <p:cNvGrpSpPr/>
            <p:nvPr/>
          </p:nvGrpSpPr>
          <p:grpSpPr>
            <a:xfrm rot="0">
              <a:off x="5865203" y="5865203"/>
              <a:ext cx="1627254" cy="1627254"/>
              <a:chOff x="0" y="0"/>
              <a:chExt cx="812800" cy="812800"/>
            </a:xfrm>
          </p:grpSpPr>
          <p:sp>
            <p:nvSpPr>
              <p:cNvPr id="19" name="Freeform 19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ln w="114300" cap="sq">
                <a:solidFill>
                  <a:srgbClr val="FFFFFF"/>
                </a:solidFill>
                <a:prstDash val="solid"/>
                <a:miter/>
              </a:ln>
            </p:spPr>
          </p:sp>
          <p:sp>
            <p:nvSpPr>
              <p:cNvPr id="20" name="TextBox 20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</a:pPr>
              </a:p>
            </p:txBody>
          </p:sp>
        </p:grpSp>
        <p:grpSp>
          <p:nvGrpSpPr>
            <p:cNvPr id="21" name="Group 21"/>
            <p:cNvGrpSpPr/>
            <p:nvPr/>
          </p:nvGrpSpPr>
          <p:grpSpPr>
            <a:xfrm rot="0">
              <a:off x="2433170" y="6411073"/>
              <a:ext cx="24516134" cy="11111024"/>
              <a:chOff x="0" y="0"/>
              <a:chExt cx="4842693" cy="2194770"/>
            </a:xfrm>
          </p:grpSpPr>
          <p:sp>
            <p:nvSpPr>
              <p:cNvPr id="22" name="Freeform 22"/>
              <p:cNvSpPr/>
              <p:nvPr/>
            </p:nvSpPr>
            <p:spPr>
              <a:xfrm>
                <a:off x="0" y="0"/>
                <a:ext cx="4842693" cy="2194770"/>
              </a:xfrm>
              <a:custGeom>
                <a:avLst/>
                <a:gdLst/>
                <a:ahLst/>
                <a:cxnLst/>
                <a:rect l="l" t="t" r="r" b="b"/>
                <a:pathLst>
                  <a:path w="4842693" h="2194770">
                    <a:moveTo>
                      <a:pt x="0" y="0"/>
                    </a:moveTo>
                    <a:lnTo>
                      <a:pt x="4842693" y="0"/>
                    </a:lnTo>
                    <a:lnTo>
                      <a:pt x="4842693" y="2194770"/>
                    </a:lnTo>
                    <a:lnTo>
                      <a:pt x="0" y="219477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id="23" name="TextBox 23"/>
              <p:cNvSpPr txBox="1"/>
              <p:nvPr/>
            </p:nvSpPr>
            <p:spPr>
              <a:xfrm>
                <a:off x="0" y="-38100"/>
                <a:ext cx="4842693" cy="223287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</a:pPr>
              </a:p>
            </p:txBody>
          </p:sp>
        </p:grpSp>
        <p:grpSp>
          <p:nvGrpSpPr>
            <p:cNvPr id="24" name="Group 24"/>
            <p:cNvGrpSpPr/>
            <p:nvPr/>
          </p:nvGrpSpPr>
          <p:grpSpPr>
            <a:xfrm rot="0">
              <a:off x="2433170" y="3731813"/>
              <a:ext cx="24516134" cy="1138379"/>
              <a:chOff x="0" y="0"/>
              <a:chExt cx="4842693" cy="224865"/>
            </a:xfrm>
          </p:grpSpPr>
          <p:sp>
            <p:nvSpPr>
              <p:cNvPr id="25" name="Freeform 25"/>
              <p:cNvSpPr/>
              <p:nvPr/>
            </p:nvSpPr>
            <p:spPr>
              <a:xfrm>
                <a:off x="0" y="0"/>
                <a:ext cx="4842693" cy="224865"/>
              </a:xfrm>
              <a:custGeom>
                <a:avLst/>
                <a:gdLst/>
                <a:ahLst/>
                <a:cxnLst/>
                <a:rect l="l" t="t" r="r" b="b"/>
                <a:pathLst>
                  <a:path w="4842693" h="224865">
                    <a:moveTo>
                      <a:pt x="0" y="0"/>
                    </a:moveTo>
                    <a:lnTo>
                      <a:pt x="4842693" y="0"/>
                    </a:lnTo>
                    <a:lnTo>
                      <a:pt x="4842693" y="224865"/>
                    </a:lnTo>
                    <a:lnTo>
                      <a:pt x="0" y="224865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id="26" name="TextBox 26"/>
              <p:cNvSpPr txBox="1"/>
              <p:nvPr/>
            </p:nvSpPr>
            <p:spPr>
              <a:xfrm>
                <a:off x="0" y="-38100"/>
                <a:ext cx="4842693" cy="26296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</a:pPr>
              </a:p>
            </p:txBody>
          </p:sp>
        </p:grpSp>
        <p:sp>
          <p:nvSpPr>
            <p:cNvPr id="27" name="Freeform 27"/>
            <p:cNvSpPr/>
            <p:nvPr/>
          </p:nvSpPr>
          <p:spPr>
            <a:xfrm>
              <a:off x="21974767" y="4664469"/>
              <a:ext cx="3470804" cy="1952327"/>
            </a:xfrm>
            <a:custGeom>
              <a:avLst/>
              <a:gdLst/>
              <a:ahLst/>
              <a:cxnLst/>
              <a:rect l="l" t="t" r="r" b="b"/>
              <a:pathLst>
                <a:path w="3470804" h="1952327">
                  <a:moveTo>
                    <a:pt x="0" y="0"/>
                  </a:moveTo>
                  <a:lnTo>
                    <a:pt x="3470803" y="0"/>
                  </a:lnTo>
                  <a:lnTo>
                    <a:pt x="3470803" y="1952327"/>
                  </a:lnTo>
                  <a:lnTo>
                    <a:pt x="0" y="195232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"/>
              <a:stretch>
                <a:fillRect/>
              </a:stretch>
            </a:blipFill>
          </p:spPr>
        </p:sp>
      </p:grpSp>
      <p:sp>
        <p:nvSpPr>
          <p:cNvPr id="28" name="TextBox 28"/>
          <p:cNvSpPr txBox="1"/>
          <p:nvPr/>
        </p:nvSpPr>
        <p:spPr>
          <a:xfrm>
            <a:off x="2339908" y="3253490"/>
            <a:ext cx="13609638" cy="60696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00"/>
              </a:lnSpc>
              <a:spcBef>
                <a:spcPct val="0"/>
              </a:spcBef>
            </a:pPr>
            <a:r>
              <a:rPr lang="en-US" sz="2785" b="1">
                <a:solidFill>
                  <a:srgbClr val="000000"/>
                </a:solidFill>
                <a:latin typeface="Canva Sans Bold" panose="020B0803030501040103"/>
                <a:ea typeface="Canva Sans Bold" panose="020B0803030501040103"/>
                <a:cs typeface="Canva Sans Bold" panose="020B0803030501040103"/>
                <a:sym typeface="Canva Sans Bold" panose="020B0803030501040103"/>
              </a:rPr>
              <a:t>VTR SOT (Video Tape Recorder – Sound On Tape)</a:t>
            </a:r>
            <a:endParaRPr lang="en-US" sz="2785" b="1">
              <a:solidFill>
                <a:srgbClr val="000000"/>
              </a:solidFill>
              <a:latin typeface="Canva Sans Bold" panose="020B0803030501040103"/>
              <a:ea typeface="Canva Sans Bold" panose="020B0803030501040103"/>
              <a:cs typeface="Canva Sans Bold" panose="020B0803030501040103"/>
              <a:sym typeface="Canva Sans Bold" panose="020B0803030501040103"/>
            </a:endParaRPr>
          </a:p>
          <a:p>
            <a:pPr algn="l">
              <a:lnSpc>
                <a:spcPts val="3200"/>
              </a:lnSpc>
              <a:spcBef>
                <a:spcPct val="0"/>
              </a:spcBef>
            </a:pPr>
          </a:p>
          <a:p>
            <a:pPr algn="l">
              <a:lnSpc>
                <a:spcPts val="3200"/>
              </a:lnSpc>
              <a:spcBef>
                <a:spcPct val="0"/>
              </a:spcBef>
            </a:pPr>
            <a:r>
              <a:rPr lang="en-US" sz="2285">
                <a:solidFill>
                  <a:srgbClr val="000000"/>
                </a:solidFill>
                <a:latin typeface="Canva Sans" panose="020B0503030501040103"/>
                <a:ea typeface="Canva Sans" panose="020B0503030501040103"/>
                <a:cs typeface="Canva Sans" panose="020B0503030501040103"/>
                <a:sym typeface="Canva Sans" panose="020B0503030501040103"/>
              </a:rPr>
              <a:t>Meaning:</a:t>
            </a:r>
            <a:endParaRPr lang="en-US" sz="2285">
              <a:solidFill>
                <a:srgbClr val="000000"/>
              </a:solidFill>
              <a:latin typeface="Canva Sans" panose="020B0503030501040103"/>
              <a:ea typeface="Canva Sans" panose="020B0503030501040103"/>
              <a:cs typeface="Canva Sans" panose="020B0503030501040103"/>
              <a:sym typeface="Canva Sans" panose="020B0503030501040103"/>
            </a:endParaRPr>
          </a:p>
          <a:p>
            <a:pPr algn="l">
              <a:lnSpc>
                <a:spcPts val="3200"/>
              </a:lnSpc>
              <a:spcBef>
                <a:spcPct val="0"/>
              </a:spcBef>
            </a:pPr>
            <a:r>
              <a:rPr lang="en-US" sz="2285">
                <a:solidFill>
                  <a:srgbClr val="000000"/>
                </a:solidFill>
                <a:latin typeface="Canva Sans" panose="020B0503030501040103"/>
                <a:ea typeface="Canva Sans" panose="020B0503030501040103"/>
                <a:cs typeface="Canva Sans" panose="020B0503030501040103"/>
                <a:sym typeface="Canva Sans" panose="020B0503030501040103"/>
              </a:rPr>
              <a:t> A video clip that includes audio from a person speaking, usually from an interview or statement.</a:t>
            </a:r>
            <a:endParaRPr lang="en-US" sz="2285">
              <a:solidFill>
                <a:srgbClr val="000000"/>
              </a:solidFill>
              <a:latin typeface="Canva Sans" panose="020B0503030501040103"/>
              <a:ea typeface="Canva Sans" panose="020B0503030501040103"/>
              <a:cs typeface="Canva Sans" panose="020B0503030501040103"/>
              <a:sym typeface="Canva Sans" panose="020B0503030501040103"/>
            </a:endParaRPr>
          </a:p>
          <a:p>
            <a:pPr algn="l">
              <a:lnSpc>
                <a:spcPts val="3200"/>
              </a:lnSpc>
              <a:spcBef>
                <a:spcPct val="0"/>
              </a:spcBef>
            </a:pPr>
          </a:p>
          <a:p>
            <a:pPr algn="l">
              <a:lnSpc>
                <a:spcPts val="3200"/>
              </a:lnSpc>
              <a:spcBef>
                <a:spcPct val="0"/>
              </a:spcBef>
            </a:pPr>
            <a:r>
              <a:rPr lang="en-US" sz="2285">
                <a:solidFill>
                  <a:srgbClr val="000000"/>
                </a:solidFill>
                <a:latin typeface="Canva Sans" panose="020B0503030501040103"/>
                <a:ea typeface="Canva Sans" panose="020B0503030501040103"/>
                <a:cs typeface="Canva Sans" panose="020B0503030501040103"/>
                <a:sym typeface="Canva Sans" panose="020B0503030501040103"/>
              </a:rPr>
              <a:t>Purpose:</a:t>
            </a:r>
            <a:endParaRPr lang="en-US" sz="2285">
              <a:solidFill>
                <a:srgbClr val="000000"/>
              </a:solidFill>
              <a:latin typeface="Canva Sans" panose="020B0503030501040103"/>
              <a:ea typeface="Canva Sans" panose="020B0503030501040103"/>
              <a:cs typeface="Canva Sans" panose="020B0503030501040103"/>
              <a:sym typeface="Canva Sans" panose="020B0503030501040103"/>
            </a:endParaRPr>
          </a:p>
          <a:p>
            <a:pPr algn="l">
              <a:lnSpc>
                <a:spcPts val="3200"/>
              </a:lnSpc>
              <a:spcBef>
                <a:spcPct val="0"/>
              </a:spcBef>
            </a:pPr>
            <a:r>
              <a:rPr lang="en-US" sz="2285">
                <a:solidFill>
                  <a:srgbClr val="000000"/>
                </a:solidFill>
                <a:latin typeface="Canva Sans" panose="020B0503030501040103"/>
                <a:ea typeface="Canva Sans" panose="020B0503030501040103"/>
                <a:cs typeface="Canva Sans" panose="020B0503030501040103"/>
                <a:sym typeface="Canva Sans" panose="020B0503030501040103"/>
              </a:rPr>
              <a:t> To let the audience hear directly from the source, making the report more credible and authentic.</a:t>
            </a:r>
            <a:endParaRPr lang="en-US" sz="2285">
              <a:solidFill>
                <a:srgbClr val="000000"/>
              </a:solidFill>
              <a:latin typeface="Canva Sans" panose="020B0503030501040103"/>
              <a:ea typeface="Canva Sans" panose="020B0503030501040103"/>
              <a:cs typeface="Canva Sans" panose="020B0503030501040103"/>
              <a:sym typeface="Canva Sans" panose="020B0503030501040103"/>
            </a:endParaRPr>
          </a:p>
          <a:p>
            <a:pPr algn="l">
              <a:lnSpc>
                <a:spcPts val="3200"/>
              </a:lnSpc>
              <a:spcBef>
                <a:spcPct val="0"/>
              </a:spcBef>
            </a:pPr>
          </a:p>
          <a:p>
            <a:pPr algn="l">
              <a:lnSpc>
                <a:spcPts val="3200"/>
              </a:lnSpc>
              <a:spcBef>
                <a:spcPct val="0"/>
              </a:spcBef>
            </a:pPr>
            <a:r>
              <a:rPr lang="en-US" sz="2285">
                <a:solidFill>
                  <a:srgbClr val="000000"/>
                </a:solidFill>
                <a:latin typeface="Canva Sans" panose="020B0503030501040103"/>
                <a:ea typeface="Canva Sans" panose="020B0503030501040103"/>
                <a:cs typeface="Canva Sans" panose="020B0503030501040103"/>
                <a:sym typeface="Canva Sans" panose="020B0503030501040103"/>
              </a:rPr>
              <a:t>Example in News:</a:t>
            </a:r>
            <a:endParaRPr lang="en-US" sz="2285">
              <a:solidFill>
                <a:srgbClr val="000000"/>
              </a:solidFill>
              <a:latin typeface="Canva Sans" panose="020B0503030501040103"/>
              <a:ea typeface="Canva Sans" panose="020B0503030501040103"/>
              <a:cs typeface="Canva Sans" panose="020B0503030501040103"/>
              <a:sym typeface="Canva Sans" panose="020B0503030501040103"/>
            </a:endParaRPr>
          </a:p>
          <a:p>
            <a:pPr algn="l">
              <a:lnSpc>
                <a:spcPts val="3200"/>
              </a:lnSpc>
              <a:spcBef>
                <a:spcPct val="0"/>
              </a:spcBef>
            </a:pPr>
            <a:r>
              <a:rPr lang="en-US" sz="2285">
                <a:solidFill>
                  <a:srgbClr val="000000"/>
                </a:solidFill>
                <a:latin typeface="Canva Sans" panose="020B0503030501040103"/>
                <a:ea typeface="Canva Sans" panose="020B0503030501040103"/>
                <a:cs typeface="Canva Sans" panose="020B0503030501040103"/>
                <a:sym typeface="Canva Sans" panose="020B0503030501040103"/>
              </a:rPr>
              <a:t> A reporter covers a church outreach event and includes a clip of the pastor speaking.</a:t>
            </a:r>
            <a:endParaRPr lang="en-US" sz="2285">
              <a:solidFill>
                <a:srgbClr val="000000"/>
              </a:solidFill>
              <a:latin typeface="Canva Sans" panose="020B0503030501040103"/>
              <a:ea typeface="Canva Sans" panose="020B0503030501040103"/>
              <a:cs typeface="Canva Sans" panose="020B0503030501040103"/>
              <a:sym typeface="Canva Sans" panose="020B0503030501040103"/>
            </a:endParaRPr>
          </a:p>
          <a:p>
            <a:pPr algn="l">
              <a:lnSpc>
                <a:spcPts val="3200"/>
              </a:lnSpc>
              <a:spcBef>
                <a:spcPct val="0"/>
              </a:spcBef>
            </a:pPr>
          </a:p>
          <a:p>
            <a:pPr algn="l">
              <a:lnSpc>
                <a:spcPts val="3200"/>
              </a:lnSpc>
              <a:spcBef>
                <a:spcPct val="0"/>
              </a:spcBef>
            </a:pPr>
            <a:r>
              <a:rPr lang="en-US" sz="2285">
                <a:solidFill>
                  <a:srgbClr val="000000"/>
                </a:solidFill>
                <a:latin typeface="Canva Sans" panose="020B0503030501040103"/>
                <a:ea typeface="Canva Sans" panose="020B0503030501040103"/>
                <a:cs typeface="Canva Sans" panose="020B0503030501040103"/>
                <a:sym typeface="Canva Sans" panose="020B0503030501040103"/>
              </a:rPr>
              <a:t>Example Script:</a:t>
            </a:r>
            <a:endParaRPr lang="en-US" sz="2285">
              <a:solidFill>
                <a:srgbClr val="000000"/>
              </a:solidFill>
              <a:latin typeface="Canva Sans" panose="020B0503030501040103"/>
              <a:ea typeface="Canva Sans" panose="020B0503030501040103"/>
              <a:cs typeface="Canva Sans" panose="020B0503030501040103"/>
              <a:sym typeface="Canva Sans" panose="020B0503030501040103"/>
            </a:endParaRPr>
          </a:p>
          <a:p>
            <a:pPr algn="l">
              <a:lnSpc>
                <a:spcPts val="3200"/>
              </a:lnSpc>
              <a:spcBef>
                <a:spcPct val="0"/>
              </a:spcBef>
            </a:pPr>
            <a:r>
              <a:rPr lang="en-US" sz="2285">
                <a:solidFill>
                  <a:srgbClr val="000000"/>
                </a:solidFill>
                <a:latin typeface="Canva Sans" panose="020B0503030501040103"/>
                <a:ea typeface="Canva Sans" panose="020B0503030501040103"/>
                <a:cs typeface="Canva Sans" panose="020B0503030501040103"/>
                <a:sym typeface="Canva Sans" panose="020B0503030501040103"/>
              </a:rPr>
              <a:t> “Ayon sa pastor ng simbahan, malaking tulong ang programang ito sa komunidad.”</a:t>
            </a:r>
            <a:endParaRPr lang="en-US" sz="2285">
              <a:solidFill>
                <a:srgbClr val="000000"/>
              </a:solidFill>
              <a:latin typeface="Canva Sans" panose="020B0503030501040103"/>
              <a:ea typeface="Canva Sans" panose="020B0503030501040103"/>
              <a:cs typeface="Canva Sans" panose="020B0503030501040103"/>
              <a:sym typeface="Canva Sans" panose="020B0503030501040103"/>
            </a:endParaRPr>
          </a:p>
          <a:p>
            <a:pPr algn="l">
              <a:lnSpc>
                <a:spcPts val="3200"/>
              </a:lnSpc>
              <a:spcBef>
                <a:spcPct val="0"/>
              </a:spcBef>
            </a:pPr>
          </a:p>
          <a:p>
            <a:pPr algn="l">
              <a:lnSpc>
                <a:spcPts val="3200"/>
              </a:lnSpc>
              <a:spcBef>
                <a:spcPct val="0"/>
              </a:spcBef>
            </a:pPr>
            <a:r>
              <a:rPr lang="en-US" sz="2285">
                <a:solidFill>
                  <a:srgbClr val="000000"/>
                </a:solidFill>
                <a:latin typeface="Canva Sans" panose="020B0503030501040103"/>
                <a:ea typeface="Canva Sans" panose="020B0503030501040103"/>
                <a:cs typeface="Canva Sans" panose="020B0503030501040103"/>
                <a:sym typeface="Canva Sans" panose="020B0503030501040103"/>
              </a:rPr>
              <a:t> [VTR SOT: Pastor explaining the outreach program]</a:t>
            </a:r>
            <a:endParaRPr lang="en-US" sz="2285">
              <a:solidFill>
                <a:srgbClr val="000000"/>
              </a:solidFill>
              <a:latin typeface="Canva Sans" panose="020B0503030501040103"/>
              <a:ea typeface="Canva Sans" panose="020B0503030501040103"/>
              <a:cs typeface="Canva Sans" panose="020B0503030501040103"/>
              <a:sym typeface="Canva Sans" panose="020B0503030501040103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0">
            <a:off x="-1824878" y="-2798860"/>
            <a:ext cx="20211978" cy="13141573"/>
            <a:chOff x="0" y="0"/>
            <a:chExt cx="26949304" cy="17522097"/>
          </a:xfrm>
        </p:grpSpPr>
        <p:grpSp>
          <p:nvGrpSpPr>
            <p:cNvPr id="3" name="Group 3"/>
            <p:cNvGrpSpPr/>
            <p:nvPr/>
          </p:nvGrpSpPr>
          <p:grpSpPr>
            <a:xfrm rot="0">
              <a:off x="2433170" y="4870192"/>
              <a:ext cx="24384000" cy="1540881"/>
              <a:chOff x="0" y="0"/>
              <a:chExt cx="4816593" cy="304371"/>
            </a:xfrm>
          </p:grpSpPr>
          <p:sp>
            <p:nvSpPr>
              <p:cNvPr id="4" name="Freeform 4"/>
              <p:cNvSpPr/>
              <p:nvPr/>
            </p:nvSpPr>
            <p:spPr>
              <a:xfrm>
                <a:off x="0" y="0"/>
                <a:ext cx="4816592" cy="304371"/>
              </a:xfrm>
              <a:custGeom>
                <a:avLst/>
                <a:gdLst/>
                <a:ahLst/>
                <a:cxnLst/>
                <a:rect l="l" t="t" r="r" b="b"/>
                <a:pathLst>
                  <a:path w="4816592" h="304371">
                    <a:moveTo>
                      <a:pt x="0" y="0"/>
                    </a:moveTo>
                    <a:lnTo>
                      <a:pt x="4816592" y="0"/>
                    </a:lnTo>
                    <a:lnTo>
                      <a:pt x="4816592" y="304371"/>
                    </a:lnTo>
                    <a:lnTo>
                      <a:pt x="0" y="304371"/>
                    </a:lnTo>
                    <a:close/>
                  </a:path>
                </a:pathLst>
              </a:custGeom>
              <a:solidFill>
                <a:srgbClr val="3E7B27"/>
              </a:solidFill>
            </p:spPr>
          </p:sp>
          <p:sp>
            <p:nvSpPr>
              <p:cNvPr id="5" name="TextBox 5"/>
              <p:cNvSpPr txBox="1"/>
              <p:nvPr/>
            </p:nvSpPr>
            <p:spPr>
              <a:xfrm>
                <a:off x="0" y="-38100"/>
                <a:ext cx="4816593" cy="34247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  <a:spcBef>
                    <a:spcPct val="0"/>
                  </a:spcBef>
                </a:pPr>
              </a:p>
            </p:txBody>
          </p:sp>
        </p:grpSp>
        <p:grpSp>
          <p:nvGrpSpPr>
            <p:cNvPr id="6" name="Group 6"/>
            <p:cNvGrpSpPr/>
            <p:nvPr/>
          </p:nvGrpSpPr>
          <p:grpSpPr>
            <a:xfrm rot="0">
              <a:off x="0" y="0"/>
              <a:ext cx="13357659" cy="13357659"/>
              <a:chOff x="0" y="0"/>
              <a:chExt cx="812800" cy="812800"/>
            </a:xfrm>
          </p:grpSpPr>
          <p:sp>
            <p:nvSpPr>
              <p:cNvPr id="7" name="Freeform 7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ln w="952500" cap="sq">
                <a:solidFill>
                  <a:srgbClr val="FFFFFF"/>
                </a:solidFill>
                <a:prstDash val="solid"/>
                <a:miter/>
              </a:ln>
            </p:spPr>
          </p:sp>
          <p:sp>
            <p:nvSpPr>
              <p:cNvPr id="8" name="TextBox 8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</a:pPr>
              </a:p>
            </p:txBody>
          </p:sp>
        </p:grpSp>
        <p:grpSp>
          <p:nvGrpSpPr>
            <p:cNvPr id="9" name="Group 9"/>
            <p:cNvGrpSpPr/>
            <p:nvPr/>
          </p:nvGrpSpPr>
          <p:grpSpPr>
            <a:xfrm rot="0">
              <a:off x="2433170" y="2060298"/>
              <a:ext cx="8491319" cy="8491319"/>
              <a:chOff x="0" y="0"/>
              <a:chExt cx="812800" cy="812800"/>
            </a:xfrm>
          </p:grpSpPr>
          <p:sp>
            <p:nvSpPr>
              <p:cNvPr id="10" name="Freeform 10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ln w="400050" cap="sq">
                <a:solidFill>
                  <a:srgbClr val="FFFFFF"/>
                </a:solidFill>
                <a:prstDash val="solid"/>
                <a:miter/>
              </a:ln>
            </p:spPr>
          </p:sp>
          <p:sp>
            <p:nvSpPr>
              <p:cNvPr id="11" name="TextBox 11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</a:pPr>
              </a:p>
            </p:txBody>
          </p:sp>
        </p:grpSp>
        <p:grpSp>
          <p:nvGrpSpPr>
            <p:cNvPr id="12" name="Group 12"/>
            <p:cNvGrpSpPr/>
            <p:nvPr/>
          </p:nvGrpSpPr>
          <p:grpSpPr>
            <a:xfrm rot="0">
              <a:off x="3931744" y="3931744"/>
              <a:ext cx="5494171" cy="5494171"/>
              <a:chOff x="0" y="0"/>
              <a:chExt cx="812800" cy="812800"/>
            </a:xfrm>
          </p:grpSpPr>
          <p:sp>
            <p:nvSpPr>
              <p:cNvPr id="13" name="Freeform 13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ln w="361950" cap="sq">
                <a:solidFill>
                  <a:srgbClr val="FFFFFF"/>
                </a:solidFill>
                <a:prstDash val="solid"/>
                <a:miter/>
              </a:ln>
            </p:spPr>
          </p:sp>
          <p:sp>
            <p:nvSpPr>
              <p:cNvPr id="14" name="TextBox 14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</a:pPr>
              </a:p>
            </p:txBody>
          </p:sp>
        </p:grpSp>
        <p:grpSp>
          <p:nvGrpSpPr>
            <p:cNvPr id="15" name="Group 15"/>
            <p:cNvGrpSpPr/>
            <p:nvPr/>
          </p:nvGrpSpPr>
          <p:grpSpPr>
            <a:xfrm rot="0">
              <a:off x="5187174" y="5187174"/>
              <a:ext cx="2983312" cy="2983312"/>
              <a:chOff x="0" y="0"/>
              <a:chExt cx="812800" cy="812800"/>
            </a:xfrm>
          </p:grpSpPr>
          <p:sp>
            <p:nvSpPr>
              <p:cNvPr id="16" name="Freeform 16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ln w="257175" cap="sq">
                <a:solidFill>
                  <a:srgbClr val="FFFFFF"/>
                </a:solidFill>
                <a:prstDash val="solid"/>
                <a:miter/>
              </a:ln>
            </p:spPr>
          </p:sp>
          <p:sp>
            <p:nvSpPr>
              <p:cNvPr id="17" name="TextBox 17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</a:pPr>
              </a:p>
            </p:txBody>
          </p:sp>
        </p:grpSp>
        <p:grpSp>
          <p:nvGrpSpPr>
            <p:cNvPr id="18" name="Group 18"/>
            <p:cNvGrpSpPr/>
            <p:nvPr/>
          </p:nvGrpSpPr>
          <p:grpSpPr>
            <a:xfrm rot="0">
              <a:off x="5865203" y="5865203"/>
              <a:ext cx="1627254" cy="1627254"/>
              <a:chOff x="0" y="0"/>
              <a:chExt cx="812800" cy="812800"/>
            </a:xfrm>
          </p:grpSpPr>
          <p:sp>
            <p:nvSpPr>
              <p:cNvPr id="19" name="Freeform 19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ln w="114300" cap="sq">
                <a:solidFill>
                  <a:srgbClr val="FFFFFF"/>
                </a:solidFill>
                <a:prstDash val="solid"/>
                <a:miter/>
              </a:ln>
            </p:spPr>
          </p:sp>
          <p:sp>
            <p:nvSpPr>
              <p:cNvPr id="20" name="TextBox 20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</a:pPr>
              </a:p>
            </p:txBody>
          </p:sp>
        </p:grpSp>
        <p:grpSp>
          <p:nvGrpSpPr>
            <p:cNvPr id="21" name="Group 21"/>
            <p:cNvGrpSpPr/>
            <p:nvPr/>
          </p:nvGrpSpPr>
          <p:grpSpPr>
            <a:xfrm rot="0">
              <a:off x="2433170" y="6411073"/>
              <a:ext cx="24516134" cy="11111024"/>
              <a:chOff x="0" y="0"/>
              <a:chExt cx="4842693" cy="2194770"/>
            </a:xfrm>
          </p:grpSpPr>
          <p:sp>
            <p:nvSpPr>
              <p:cNvPr id="22" name="Freeform 22"/>
              <p:cNvSpPr/>
              <p:nvPr/>
            </p:nvSpPr>
            <p:spPr>
              <a:xfrm>
                <a:off x="0" y="0"/>
                <a:ext cx="4842693" cy="2194770"/>
              </a:xfrm>
              <a:custGeom>
                <a:avLst/>
                <a:gdLst/>
                <a:ahLst/>
                <a:cxnLst/>
                <a:rect l="l" t="t" r="r" b="b"/>
                <a:pathLst>
                  <a:path w="4842693" h="2194770">
                    <a:moveTo>
                      <a:pt x="0" y="0"/>
                    </a:moveTo>
                    <a:lnTo>
                      <a:pt x="4842693" y="0"/>
                    </a:lnTo>
                    <a:lnTo>
                      <a:pt x="4842693" y="2194770"/>
                    </a:lnTo>
                    <a:lnTo>
                      <a:pt x="0" y="219477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id="23" name="TextBox 23"/>
              <p:cNvSpPr txBox="1"/>
              <p:nvPr/>
            </p:nvSpPr>
            <p:spPr>
              <a:xfrm>
                <a:off x="0" y="-38100"/>
                <a:ext cx="4842693" cy="223287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</a:pPr>
              </a:p>
            </p:txBody>
          </p:sp>
        </p:grpSp>
        <p:grpSp>
          <p:nvGrpSpPr>
            <p:cNvPr id="24" name="Group 24"/>
            <p:cNvGrpSpPr/>
            <p:nvPr/>
          </p:nvGrpSpPr>
          <p:grpSpPr>
            <a:xfrm rot="0">
              <a:off x="2433170" y="3731813"/>
              <a:ext cx="24516134" cy="1138379"/>
              <a:chOff x="0" y="0"/>
              <a:chExt cx="4842693" cy="224865"/>
            </a:xfrm>
          </p:grpSpPr>
          <p:sp>
            <p:nvSpPr>
              <p:cNvPr id="25" name="Freeform 25"/>
              <p:cNvSpPr/>
              <p:nvPr/>
            </p:nvSpPr>
            <p:spPr>
              <a:xfrm>
                <a:off x="0" y="0"/>
                <a:ext cx="4842693" cy="224865"/>
              </a:xfrm>
              <a:custGeom>
                <a:avLst/>
                <a:gdLst/>
                <a:ahLst/>
                <a:cxnLst/>
                <a:rect l="l" t="t" r="r" b="b"/>
                <a:pathLst>
                  <a:path w="4842693" h="224865">
                    <a:moveTo>
                      <a:pt x="0" y="0"/>
                    </a:moveTo>
                    <a:lnTo>
                      <a:pt x="4842693" y="0"/>
                    </a:lnTo>
                    <a:lnTo>
                      <a:pt x="4842693" y="224865"/>
                    </a:lnTo>
                    <a:lnTo>
                      <a:pt x="0" y="224865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id="26" name="TextBox 26"/>
              <p:cNvSpPr txBox="1"/>
              <p:nvPr/>
            </p:nvSpPr>
            <p:spPr>
              <a:xfrm>
                <a:off x="0" y="-38100"/>
                <a:ext cx="4842693" cy="26296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</a:pPr>
              </a:p>
            </p:txBody>
          </p:sp>
        </p:grpSp>
        <p:sp>
          <p:nvSpPr>
            <p:cNvPr id="27" name="Freeform 27"/>
            <p:cNvSpPr/>
            <p:nvPr/>
          </p:nvSpPr>
          <p:spPr>
            <a:xfrm>
              <a:off x="21974767" y="4664469"/>
              <a:ext cx="3470804" cy="1952327"/>
            </a:xfrm>
            <a:custGeom>
              <a:avLst/>
              <a:gdLst/>
              <a:ahLst/>
              <a:cxnLst/>
              <a:rect l="l" t="t" r="r" b="b"/>
              <a:pathLst>
                <a:path w="3470804" h="1952327">
                  <a:moveTo>
                    <a:pt x="0" y="0"/>
                  </a:moveTo>
                  <a:lnTo>
                    <a:pt x="3470803" y="0"/>
                  </a:lnTo>
                  <a:lnTo>
                    <a:pt x="3470803" y="1952327"/>
                  </a:lnTo>
                  <a:lnTo>
                    <a:pt x="0" y="195232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"/>
              <a:stretch>
                <a:fillRect/>
              </a:stretch>
            </a:blipFill>
          </p:spPr>
        </p:sp>
      </p:grpSp>
      <p:sp>
        <p:nvSpPr>
          <p:cNvPr id="28" name="TextBox 28"/>
          <p:cNvSpPr txBox="1"/>
          <p:nvPr/>
        </p:nvSpPr>
        <p:spPr>
          <a:xfrm>
            <a:off x="2339908" y="3243965"/>
            <a:ext cx="15229365" cy="60886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05"/>
              </a:lnSpc>
              <a:spcBef>
                <a:spcPct val="0"/>
              </a:spcBef>
            </a:pPr>
            <a:r>
              <a:rPr lang="en-US" sz="2790" b="1">
                <a:solidFill>
                  <a:srgbClr val="000000"/>
                </a:solidFill>
                <a:latin typeface="Canva Sans Bold" panose="020B0803030501040103"/>
                <a:ea typeface="Canva Sans Bold" panose="020B0803030501040103"/>
                <a:cs typeface="Canva Sans Bold" panose="020B0803030501040103"/>
                <a:sym typeface="Canva Sans Bold" panose="020B0803030501040103"/>
              </a:rPr>
              <a:t>VTR SIL (Video Tape Recorder – Silent)</a:t>
            </a:r>
            <a:endParaRPr lang="en-US" sz="2790" b="1">
              <a:solidFill>
                <a:srgbClr val="000000"/>
              </a:solidFill>
              <a:latin typeface="Canva Sans Bold" panose="020B0803030501040103"/>
              <a:ea typeface="Canva Sans Bold" panose="020B0803030501040103"/>
              <a:cs typeface="Canva Sans Bold" panose="020B0803030501040103"/>
              <a:sym typeface="Canva Sans Bold" panose="020B0803030501040103"/>
            </a:endParaRPr>
          </a:p>
          <a:p>
            <a:pPr algn="l">
              <a:lnSpc>
                <a:spcPts val="3200"/>
              </a:lnSpc>
              <a:spcBef>
                <a:spcPct val="0"/>
              </a:spcBef>
            </a:pPr>
          </a:p>
          <a:p>
            <a:pPr algn="l">
              <a:lnSpc>
                <a:spcPts val="3200"/>
              </a:lnSpc>
              <a:spcBef>
                <a:spcPct val="0"/>
              </a:spcBef>
            </a:pPr>
            <a:r>
              <a:rPr lang="en-US" sz="2285">
                <a:solidFill>
                  <a:srgbClr val="000000"/>
                </a:solidFill>
                <a:latin typeface="Canva Sans" panose="020B0503030501040103"/>
                <a:ea typeface="Canva Sans" panose="020B0503030501040103"/>
                <a:cs typeface="Canva Sans" panose="020B0503030501040103"/>
                <a:sym typeface="Canva Sans" panose="020B0503030501040103"/>
              </a:rPr>
              <a:t>Meaning:</a:t>
            </a:r>
            <a:endParaRPr lang="en-US" sz="2285">
              <a:solidFill>
                <a:srgbClr val="000000"/>
              </a:solidFill>
              <a:latin typeface="Canva Sans" panose="020B0503030501040103"/>
              <a:ea typeface="Canva Sans" panose="020B0503030501040103"/>
              <a:cs typeface="Canva Sans" panose="020B0503030501040103"/>
              <a:sym typeface="Canva Sans" panose="020B0503030501040103"/>
            </a:endParaRPr>
          </a:p>
          <a:p>
            <a:pPr algn="l">
              <a:lnSpc>
                <a:spcPts val="3200"/>
              </a:lnSpc>
              <a:spcBef>
                <a:spcPct val="0"/>
              </a:spcBef>
            </a:pPr>
            <a:r>
              <a:rPr lang="en-US" sz="2285">
                <a:solidFill>
                  <a:srgbClr val="000000"/>
                </a:solidFill>
                <a:latin typeface="Canva Sans" panose="020B0503030501040103"/>
                <a:ea typeface="Canva Sans" panose="020B0503030501040103"/>
                <a:cs typeface="Canva Sans" panose="020B0503030501040103"/>
                <a:sym typeface="Canva Sans" panose="020B0503030501040103"/>
              </a:rPr>
              <a:t> A video clip without natural audio, usually used as background footage while the reporter or anchor narrates.</a:t>
            </a:r>
            <a:endParaRPr lang="en-US" sz="2285">
              <a:solidFill>
                <a:srgbClr val="000000"/>
              </a:solidFill>
              <a:latin typeface="Canva Sans" panose="020B0503030501040103"/>
              <a:ea typeface="Canva Sans" panose="020B0503030501040103"/>
              <a:cs typeface="Canva Sans" panose="020B0503030501040103"/>
              <a:sym typeface="Canva Sans" panose="020B0503030501040103"/>
            </a:endParaRPr>
          </a:p>
          <a:p>
            <a:pPr algn="l">
              <a:lnSpc>
                <a:spcPts val="3200"/>
              </a:lnSpc>
              <a:spcBef>
                <a:spcPct val="0"/>
              </a:spcBef>
            </a:pPr>
          </a:p>
          <a:p>
            <a:pPr algn="l">
              <a:lnSpc>
                <a:spcPts val="3200"/>
              </a:lnSpc>
              <a:spcBef>
                <a:spcPct val="0"/>
              </a:spcBef>
            </a:pPr>
            <a:r>
              <a:rPr lang="en-US" sz="2285">
                <a:solidFill>
                  <a:srgbClr val="000000"/>
                </a:solidFill>
                <a:latin typeface="Canva Sans" panose="020B0503030501040103"/>
                <a:ea typeface="Canva Sans" panose="020B0503030501040103"/>
                <a:cs typeface="Canva Sans" panose="020B0503030501040103"/>
                <a:sym typeface="Canva Sans" panose="020B0503030501040103"/>
              </a:rPr>
              <a:t>Purpose:</a:t>
            </a:r>
            <a:endParaRPr lang="en-US" sz="2285">
              <a:solidFill>
                <a:srgbClr val="000000"/>
              </a:solidFill>
              <a:latin typeface="Canva Sans" panose="020B0503030501040103"/>
              <a:ea typeface="Canva Sans" panose="020B0503030501040103"/>
              <a:cs typeface="Canva Sans" panose="020B0503030501040103"/>
              <a:sym typeface="Canva Sans" panose="020B0503030501040103"/>
            </a:endParaRPr>
          </a:p>
          <a:p>
            <a:pPr algn="l">
              <a:lnSpc>
                <a:spcPts val="3200"/>
              </a:lnSpc>
              <a:spcBef>
                <a:spcPct val="0"/>
              </a:spcBef>
            </a:pPr>
            <a:r>
              <a:rPr lang="en-US" sz="2285">
                <a:solidFill>
                  <a:srgbClr val="000000"/>
                </a:solidFill>
                <a:latin typeface="Canva Sans" panose="020B0503030501040103"/>
                <a:ea typeface="Canva Sans" panose="020B0503030501040103"/>
                <a:cs typeface="Canva Sans" panose="020B0503030501040103"/>
                <a:sym typeface="Canva Sans" panose="020B0503030501040103"/>
              </a:rPr>
              <a:t> To show visuals of the event while information is being explained.</a:t>
            </a:r>
            <a:endParaRPr lang="en-US" sz="2285">
              <a:solidFill>
                <a:srgbClr val="000000"/>
              </a:solidFill>
              <a:latin typeface="Canva Sans" panose="020B0503030501040103"/>
              <a:ea typeface="Canva Sans" panose="020B0503030501040103"/>
              <a:cs typeface="Canva Sans" panose="020B0503030501040103"/>
              <a:sym typeface="Canva Sans" panose="020B0503030501040103"/>
            </a:endParaRPr>
          </a:p>
          <a:p>
            <a:pPr algn="l">
              <a:lnSpc>
                <a:spcPts val="3200"/>
              </a:lnSpc>
              <a:spcBef>
                <a:spcPct val="0"/>
              </a:spcBef>
            </a:pPr>
          </a:p>
          <a:p>
            <a:pPr algn="l">
              <a:lnSpc>
                <a:spcPts val="3200"/>
              </a:lnSpc>
              <a:spcBef>
                <a:spcPct val="0"/>
              </a:spcBef>
            </a:pPr>
            <a:r>
              <a:rPr lang="en-US" sz="2285">
                <a:solidFill>
                  <a:srgbClr val="000000"/>
                </a:solidFill>
                <a:latin typeface="Canva Sans" panose="020B0503030501040103"/>
                <a:ea typeface="Canva Sans" panose="020B0503030501040103"/>
                <a:cs typeface="Canva Sans" panose="020B0503030501040103"/>
                <a:sym typeface="Canva Sans" panose="020B0503030501040103"/>
              </a:rPr>
              <a:t>Example in News:</a:t>
            </a:r>
            <a:endParaRPr lang="en-US" sz="2285">
              <a:solidFill>
                <a:srgbClr val="000000"/>
              </a:solidFill>
              <a:latin typeface="Canva Sans" panose="020B0503030501040103"/>
              <a:ea typeface="Canva Sans" panose="020B0503030501040103"/>
              <a:cs typeface="Canva Sans" panose="020B0503030501040103"/>
              <a:sym typeface="Canva Sans" panose="020B0503030501040103"/>
            </a:endParaRPr>
          </a:p>
          <a:p>
            <a:pPr algn="l">
              <a:lnSpc>
                <a:spcPts val="3200"/>
              </a:lnSpc>
              <a:spcBef>
                <a:spcPct val="0"/>
              </a:spcBef>
            </a:pPr>
            <a:r>
              <a:rPr lang="en-US" sz="2285">
                <a:solidFill>
                  <a:srgbClr val="000000"/>
                </a:solidFill>
                <a:latin typeface="Canva Sans" panose="020B0503030501040103"/>
                <a:ea typeface="Canva Sans" panose="020B0503030501040103"/>
                <a:cs typeface="Canva Sans" panose="020B0503030501040103"/>
                <a:sym typeface="Canva Sans" panose="020B0503030501040103"/>
              </a:rPr>
              <a:t> Footage of people preparing food for an outreach program while the reporter narrates the story.</a:t>
            </a:r>
            <a:endParaRPr lang="en-US" sz="2285">
              <a:solidFill>
                <a:srgbClr val="000000"/>
              </a:solidFill>
              <a:latin typeface="Canva Sans" panose="020B0503030501040103"/>
              <a:ea typeface="Canva Sans" panose="020B0503030501040103"/>
              <a:cs typeface="Canva Sans" panose="020B0503030501040103"/>
              <a:sym typeface="Canva Sans" panose="020B0503030501040103"/>
            </a:endParaRPr>
          </a:p>
          <a:p>
            <a:pPr algn="l">
              <a:lnSpc>
                <a:spcPts val="3200"/>
              </a:lnSpc>
              <a:spcBef>
                <a:spcPct val="0"/>
              </a:spcBef>
            </a:pPr>
          </a:p>
          <a:p>
            <a:pPr algn="l">
              <a:lnSpc>
                <a:spcPts val="3200"/>
              </a:lnSpc>
              <a:spcBef>
                <a:spcPct val="0"/>
              </a:spcBef>
            </a:pPr>
            <a:r>
              <a:rPr lang="en-US" sz="2285">
                <a:solidFill>
                  <a:srgbClr val="000000"/>
                </a:solidFill>
                <a:latin typeface="Canva Sans" panose="020B0503030501040103"/>
                <a:ea typeface="Canva Sans" panose="020B0503030501040103"/>
                <a:cs typeface="Canva Sans" panose="020B0503030501040103"/>
                <a:sym typeface="Canva Sans" panose="020B0503030501040103"/>
              </a:rPr>
              <a:t>Example Script:</a:t>
            </a:r>
            <a:endParaRPr lang="en-US" sz="2285">
              <a:solidFill>
                <a:srgbClr val="000000"/>
              </a:solidFill>
              <a:latin typeface="Canva Sans" panose="020B0503030501040103"/>
              <a:ea typeface="Canva Sans" panose="020B0503030501040103"/>
              <a:cs typeface="Canva Sans" panose="020B0503030501040103"/>
              <a:sym typeface="Canva Sans" panose="020B0503030501040103"/>
            </a:endParaRPr>
          </a:p>
          <a:p>
            <a:pPr algn="l">
              <a:lnSpc>
                <a:spcPts val="3200"/>
              </a:lnSpc>
              <a:spcBef>
                <a:spcPct val="0"/>
              </a:spcBef>
            </a:pPr>
            <a:r>
              <a:rPr lang="en-US" sz="2285">
                <a:solidFill>
                  <a:srgbClr val="000000"/>
                </a:solidFill>
                <a:latin typeface="Canva Sans" panose="020B0503030501040103"/>
                <a:ea typeface="Canva Sans" panose="020B0503030501040103"/>
                <a:cs typeface="Canva Sans" panose="020B0503030501040103"/>
                <a:sym typeface="Canva Sans" panose="020B0503030501040103"/>
              </a:rPr>
              <a:t>“Daan-daang boluntaryo ang tumulong sa paghahanda ng pagkain para sa mga residente.”</a:t>
            </a:r>
            <a:endParaRPr lang="en-US" sz="2285">
              <a:solidFill>
                <a:srgbClr val="000000"/>
              </a:solidFill>
              <a:latin typeface="Canva Sans" panose="020B0503030501040103"/>
              <a:ea typeface="Canva Sans" panose="020B0503030501040103"/>
              <a:cs typeface="Canva Sans" panose="020B0503030501040103"/>
              <a:sym typeface="Canva Sans" panose="020B0503030501040103"/>
            </a:endParaRPr>
          </a:p>
          <a:p>
            <a:pPr algn="l">
              <a:lnSpc>
                <a:spcPts val="3200"/>
              </a:lnSpc>
              <a:spcBef>
                <a:spcPct val="0"/>
              </a:spcBef>
            </a:pPr>
          </a:p>
          <a:p>
            <a:pPr algn="l">
              <a:lnSpc>
                <a:spcPts val="3200"/>
              </a:lnSpc>
              <a:spcBef>
                <a:spcPct val="0"/>
              </a:spcBef>
            </a:pPr>
            <a:r>
              <a:rPr lang="en-US" sz="2285">
                <a:solidFill>
                  <a:srgbClr val="000000"/>
                </a:solidFill>
                <a:latin typeface="Canva Sans" panose="020B0503030501040103"/>
                <a:ea typeface="Canva Sans" panose="020B0503030501040103"/>
                <a:cs typeface="Canva Sans" panose="020B0503030501040103"/>
                <a:sym typeface="Canva Sans" panose="020B0503030501040103"/>
              </a:rPr>
              <a:t>[VTR SIL: Volunteers preparing food]</a:t>
            </a:r>
            <a:endParaRPr lang="en-US" sz="2285">
              <a:solidFill>
                <a:srgbClr val="000000"/>
              </a:solidFill>
              <a:latin typeface="Canva Sans" panose="020B0503030501040103"/>
              <a:ea typeface="Canva Sans" panose="020B0503030501040103"/>
              <a:cs typeface="Canva Sans" panose="020B0503030501040103"/>
              <a:sym typeface="Canva Sans" panose="020B0503030501040103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0">
            <a:off x="-1824878" y="-2798860"/>
            <a:ext cx="20211978" cy="13141573"/>
            <a:chOff x="0" y="0"/>
            <a:chExt cx="26949304" cy="17522097"/>
          </a:xfrm>
        </p:grpSpPr>
        <p:grpSp>
          <p:nvGrpSpPr>
            <p:cNvPr id="3" name="Group 3"/>
            <p:cNvGrpSpPr/>
            <p:nvPr/>
          </p:nvGrpSpPr>
          <p:grpSpPr>
            <a:xfrm rot="0">
              <a:off x="2433170" y="4870192"/>
              <a:ext cx="24384000" cy="1540881"/>
              <a:chOff x="0" y="0"/>
              <a:chExt cx="4816593" cy="304371"/>
            </a:xfrm>
          </p:grpSpPr>
          <p:sp>
            <p:nvSpPr>
              <p:cNvPr id="4" name="Freeform 4"/>
              <p:cNvSpPr/>
              <p:nvPr/>
            </p:nvSpPr>
            <p:spPr>
              <a:xfrm>
                <a:off x="0" y="0"/>
                <a:ext cx="4816592" cy="304371"/>
              </a:xfrm>
              <a:custGeom>
                <a:avLst/>
                <a:gdLst/>
                <a:ahLst/>
                <a:cxnLst/>
                <a:rect l="l" t="t" r="r" b="b"/>
                <a:pathLst>
                  <a:path w="4816592" h="304371">
                    <a:moveTo>
                      <a:pt x="0" y="0"/>
                    </a:moveTo>
                    <a:lnTo>
                      <a:pt x="4816592" y="0"/>
                    </a:lnTo>
                    <a:lnTo>
                      <a:pt x="4816592" y="304371"/>
                    </a:lnTo>
                    <a:lnTo>
                      <a:pt x="0" y="304371"/>
                    </a:lnTo>
                    <a:close/>
                  </a:path>
                </a:pathLst>
              </a:custGeom>
              <a:solidFill>
                <a:srgbClr val="3E7B27"/>
              </a:solidFill>
            </p:spPr>
          </p:sp>
          <p:sp>
            <p:nvSpPr>
              <p:cNvPr id="5" name="TextBox 5"/>
              <p:cNvSpPr txBox="1"/>
              <p:nvPr/>
            </p:nvSpPr>
            <p:spPr>
              <a:xfrm>
                <a:off x="0" y="-38100"/>
                <a:ext cx="4816593" cy="34247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  <a:spcBef>
                    <a:spcPct val="0"/>
                  </a:spcBef>
                </a:pPr>
              </a:p>
            </p:txBody>
          </p:sp>
        </p:grpSp>
        <p:grpSp>
          <p:nvGrpSpPr>
            <p:cNvPr id="6" name="Group 6"/>
            <p:cNvGrpSpPr/>
            <p:nvPr/>
          </p:nvGrpSpPr>
          <p:grpSpPr>
            <a:xfrm rot="0">
              <a:off x="0" y="0"/>
              <a:ext cx="13357659" cy="13357659"/>
              <a:chOff x="0" y="0"/>
              <a:chExt cx="812800" cy="812800"/>
            </a:xfrm>
          </p:grpSpPr>
          <p:sp>
            <p:nvSpPr>
              <p:cNvPr id="7" name="Freeform 7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ln w="952500" cap="sq">
                <a:solidFill>
                  <a:srgbClr val="FFFFFF"/>
                </a:solidFill>
                <a:prstDash val="solid"/>
                <a:miter/>
              </a:ln>
            </p:spPr>
          </p:sp>
          <p:sp>
            <p:nvSpPr>
              <p:cNvPr id="8" name="TextBox 8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</a:pPr>
              </a:p>
            </p:txBody>
          </p:sp>
        </p:grpSp>
        <p:grpSp>
          <p:nvGrpSpPr>
            <p:cNvPr id="9" name="Group 9"/>
            <p:cNvGrpSpPr/>
            <p:nvPr/>
          </p:nvGrpSpPr>
          <p:grpSpPr>
            <a:xfrm rot="0">
              <a:off x="2433170" y="2060298"/>
              <a:ext cx="8491319" cy="8491319"/>
              <a:chOff x="0" y="0"/>
              <a:chExt cx="812800" cy="812800"/>
            </a:xfrm>
          </p:grpSpPr>
          <p:sp>
            <p:nvSpPr>
              <p:cNvPr id="10" name="Freeform 10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ln w="400050" cap="sq">
                <a:solidFill>
                  <a:srgbClr val="FFFFFF"/>
                </a:solidFill>
                <a:prstDash val="solid"/>
                <a:miter/>
              </a:ln>
            </p:spPr>
          </p:sp>
          <p:sp>
            <p:nvSpPr>
              <p:cNvPr id="11" name="TextBox 11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</a:pPr>
              </a:p>
            </p:txBody>
          </p:sp>
        </p:grpSp>
        <p:grpSp>
          <p:nvGrpSpPr>
            <p:cNvPr id="12" name="Group 12"/>
            <p:cNvGrpSpPr/>
            <p:nvPr/>
          </p:nvGrpSpPr>
          <p:grpSpPr>
            <a:xfrm rot="0">
              <a:off x="3931744" y="3931744"/>
              <a:ext cx="5494171" cy="5494171"/>
              <a:chOff x="0" y="0"/>
              <a:chExt cx="812800" cy="812800"/>
            </a:xfrm>
          </p:grpSpPr>
          <p:sp>
            <p:nvSpPr>
              <p:cNvPr id="13" name="Freeform 13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ln w="361950" cap="sq">
                <a:solidFill>
                  <a:srgbClr val="FFFFFF"/>
                </a:solidFill>
                <a:prstDash val="solid"/>
                <a:miter/>
              </a:ln>
            </p:spPr>
          </p:sp>
          <p:sp>
            <p:nvSpPr>
              <p:cNvPr id="14" name="TextBox 14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</a:pPr>
              </a:p>
            </p:txBody>
          </p:sp>
        </p:grpSp>
        <p:grpSp>
          <p:nvGrpSpPr>
            <p:cNvPr id="15" name="Group 15"/>
            <p:cNvGrpSpPr/>
            <p:nvPr/>
          </p:nvGrpSpPr>
          <p:grpSpPr>
            <a:xfrm rot="0">
              <a:off x="5187174" y="5187174"/>
              <a:ext cx="2983312" cy="2983312"/>
              <a:chOff x="0" y="0"/>
              <a:chExt cx="812800" cy="812800"/>
            </a:xfrm>
          </p:grpSpPr>
          <p:sp>
            <p:nvSpPr>
              <p:cNvPr id="16" name="Freeform 16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ln w="257175" cap="sq">
                <a:solidFill>
                  <a:srgbClr val="FFFFFF"/>
                </a:solidFill>
                <a:prstDash val="solid"/>
                <a:miter/>
              </a:ln>
            </p:spPr>
          </p:sp>
          <p:sp>
            <p:nvSpPr>
              <p:cNvPr id="17" name="TextBox 17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</a:pPr>
              </a:p>
            </p:txBody>
          </p:sp>
        </p:grpSp>
        <p:grpSp>
          <p:nvGrpSpPr>
            <p:cNvPr id="18" name="Group 18"/>
            <p:cNvGrpSpPr/>
            <p:nvPr/>
          </p:nvGrpSpPr>
          <p:grpSpPr>
            <a:xfrm rot="0">
              <a:off x="5865203" y="5865203"/>
              <a:ext cx="1627254" cy="1627254"/>
              <a:chOff x="0" y="0"/>
              <a:chExt cx="812800" cy="812800"/>
            </a:xfrm>
          </p:grpSpPr>
          <p:sp>
            <p:nvSpPr>
              <p:cNvPr id="19" name="Freeform 19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ln w="114300" cap="sq">
                <a:solidFill>
                  <a:srgbClr val="FFFFFF"/>
                </a:solidFill>
                <a:prstDash val="solid"/>
                <a:miter/>
              </a:ln>
            </p:spPr>
          </p:sp>
          <p:sp>
            <p:nvSpPr>
              <p:cNvPr id="20" name="TextBox 20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</a:pPr>
              </a:p>
            </p:txBody>
          </p:sp>
        </p:grpSp>
        <p:grpSp>
          <p:nvGrpSpPr>
            <p:cNvPr id="21" name="Group 21"/>
            <p:cNvGrpSpPr/>
            <p:nvPr/>
          </p:nvGrpSpPr>
          <p:grpSpPr>
            <a:xfrm rot="0">
              <a:off x="2433170" y="6411073"/>
              <a:ext cx="24516134" cy="11111024"/>
              <a:chOff x="0" y="0"/>
              <a:chExt cx="4842693" cy="2194770"/>
            </a:xfrm>
          </p:grpSpPr>
          <p:sp>
            <p:nvSpPr>
              <p:cNvPr id="22" name="Freeform 22"/>
              <p:cNvSpPr/>
              <p:nvPr/>
            </p:nvSpPr>
            <p:spPr>
              <a:xfrm>
                <a:off x="0" y="0"/>
                <a:ext cx="4842693" cy="2194770"/>
              </a:xfrm>
              <a:custGeom>
                <a:avLst/>
                <a:gdLst/>
                <a:ahLst/>
                <a:cxnLst/>
                <a:rect l="l" t="t" r="r" b="b"/>
                <a:pathLst>
                  <a:path w="4842693" h="2194770">
                    <a:moveTo>
                      <a:pt x="0" y="0"/>
                    </a:moveTo>
                    <a:lnTo>
                      <a:pt x="4842693" y="0"/>
                    </a:lnTo>
                    <a:lnTo>
                      <a:pt x="4842693" y="2194770"/>
                    </a:lnTo>
                    <a:lnTo>
                      <a:pt x="0" y="219477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id="23" name="TextBox 23"/>
              <p:cNvSpPr txBox="1"/>
              <p:nvPr/>
            </p:nvSpPr>
            <p:spPr>
              <a:xfrm>
                <a:off x="0" y="-38100"/>
                <a:ext cx="4842693" cy="223287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</a:pPr>
              </a:p>
            </p:txBody>
          </p:sp>
        </p:grpSp>
        <p:grpSp>
          <p:nvGrpSpPr>
            <p:cNvPr id="24" name="Group 24"/>
            <p:cNvGrpSpPr/>
            <p:nvPr/>
          </p:nvGrpSpPr>
          <p:grpSpPr>
            <a:xfrm rot="0">
              <a:off x="2433170" y="3731813"/>
              <a:ext cx="24516134" cy="1138379"/>
              <a:chOff x="0" y="0"/>
              <a:chExt cx="4842693" cy="224865"/>
            </a:xfrm>
          </p:grpSpPr>
          <p:sp>
            <p:nvSpPr>
              <p:cNvPr id="25" name="Freeform 25"/>
              <p:cNvSpPr/>
              <p:nvPr/>
            </p:nvSpPr>
            <p:spPr>
              <a:xfrm>
                <a:off x="0" y="0"/>
                <a:ext cx="4842693" cy="224865"/>
              </a:xfrm>
              <a:custGeom>
                <a:avLst/>
                <a:gdLst/>
                <a:ahLst/>
                <a:cxnLst/>
                <a:rect l="l" t="t" r="r" b="b"/>
                <a:pathLst>
                  <a:path w="4842693" h="224865">
                    <a:moveTo>
                      <a:pt x="0" y="0"/>
                    </a:moveTo>
                    <a:lnTo>
                      <a:pt x="4842693" y="0"/>
                    </a:lnTo>
                    <a:lnTo>
                      <a:pt x="4842693" y="224865"/>
                    </a:lnTo>
                    <a:lnTo>
                      <a:pt x="0" y="224865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id="26" name="TextBox 26"/>
              <p:cNvSpPr txBox="1"/>
              <p:nvPr/>
            </p:nvSpPr>
            <p:spPr>
              <a:xfrm>
                <a:off x="0" y="-38100"/>
                <a:ext cx="4842693" cy="26296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</a:pPr>
              </a:p>
            </p:txBody>
          </p:sp>
        </p:grpSp>
        <p:sp>
          <p:nvSpPr>
            <p:cNvPr id="27" name="Freeform 27"/>
            <p:cNvSpPr/>
            <p:nvPr/>
          </p:nvSpPr>
          <p:spPr>
            <a:xfrm>
              <a:off x="21974767" y="4664469"/>
              <a:ext cx="3470804" cy="1952327"/>
            </a:xfrm>
            <a:custGeom>
              <a:avLst/>
              <a:gdLst/>
              <a:ahLst/>
              <a:cxnLst/>
              <a:rect l="l" t="t" r="r" b="b"/>
              <a:pathLst>
                <a:path w="3470804" h="1952327">
                  <a:moveTo>
                    <a:pt x="0" y="0"/>
                  </a:moveTo>
                  <a:lnTo>
                    <a:pt x="3470803" y="0"/>
                  </a:lnTo>
                  <a:lnTo>
                    <a:pt x="3470803" y="1952327"/>
                  </a:lnTo>
                  <a:lnTo>
                    <a:pt x="0" y="195232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"/>
              <a:stretch>
                <a:fillRect/>
              </a:stretch>
            </a:blipFill>
          </p:spPr>
        </p:sp>
      </p:grpSp>
      <p:sp>
        <p:nvSpPr>
          <p:cNvPr id="28" name="TextBox 28"/>
          <p:cNvSpPr txBox="1"/>
          <p:nvPr/>
        </p:nvSpPr>
        <p:spPr>
          <a:xfrm>
            <a:off x="3737213" y="2783760"/>
            <a:ext cx="10813575" cy="67542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00"/>
              </a:lnSpc>
              <a:spcBef>
                <a:spcPct val="0"/>
              </a:spcBef>
            </a:pPr>
            <a:r>
              <a:rPr lang="en-US" sz="2785" b="1">
                <a:solidFill>
                  <a:srgbClr val="000000"/>
                </a:solidFill>
                <a:latin typeface="Canva Sans Bold" panose="020B0803030501040103"/>
                <a:ea typeface="Canva Sans Bold" panose="020B0803030501040103"/>
                <a:cs typeface="Canva Sans Bold" panose="020B0803030501040103"/>
                <a:sym typeface="Canva Sans Bold" panose="020B0803030501040103"/>
              </a:rPr>
              <a:t>Short News Package</a:t>
            </a:r>
            <a:endParaRPr lang="en-US" sz="2785" b="1">
              <a:solidFill>
                <a:srgbClr val="000000"/>
              </a:solidFill>
              <a:latin typeface="Canva Sans Bold" panose="020B0803030501040103"/>
              <a:ea typeface="Canva Sans Bold" panose="020B0803030501040103"/>
              <a:cs typeface="Canva Sans Bold" panose="020B0803030501040103"/>
              <a:sym typeface="Canva Sans Bold" panose="020B0803030501040103"/>
            </a:endParaRPr>
          </a:p>
          <a:p>
            <a:pPr algn="l">
              <a:lnSpc>
                <a:spcPts val="3340"/>
              </a:lnSpc>
              <a:spcBef>
                <a:spcPct val="0"/>
              </a:spcBef>
            </a:pPr>
          </a:p>
          <a:p>
            <a:pPr algn="l">
              <a:lnSpc>
                <a:spcPts val="3340"/>
              </a:lnSpc>
              <a:spcBef>
                <a:spcPct val="0"/>
              </a:spcBef>
            </a:pPr>
            <a:r>
              <a:rPr lang="en-US" sz="2385">
                <a:solidFill>
                  <a:srgbClr val="000000"/>
                </a:solidFill>
                <a:latin typeface="Canva Sans" panose="020B0503030501040103"/>
                <a:ea typeface="Canva Sans" panose="020B0503030501040103"/>
                <a:cs typeface="Canva Sans" panose="020B0503030501040103"/>
                <a:sym typeface="Canva Sans" panose="020B0503030501040103"/>
              </a:rPr>
              <a:t>Meaning:</a:t>
            </a:r>
            <a:endParaRPr lang="en-US" sz="2385">
              <a:solidFill>
                <a:srgbClr val="000000"/>
              </a:solidFill>
              <a:latin typeface="Canva Sans" panose="020B0503030501040103"/>
              <a:ea typeface="Canva Sans" panose="020B0503030501040103"/>
              <a:cs typeface="Canva Sans" panose="020B0503030501040103"/>
              <a:sym typeface="Canva Sans" panose="020B0503030501040103"/>
            </a:endParaRPr>
          </a:p>
          <a:p>
            <a:pPr algn="l">
              <a:lnSpc>
                <a:spcPts val="3340"/>
              </a:lnSpc>
              <a:spcBef>
                <a:spcPct val="0"/>
              </a:spcBef>
            </a:pPr>
            <a:r>
              <a:rPr lang="en-US" sz="2385">
                <a:solidFill>
                  <a:srgbClr val="000000"/>
                </a:solidFill>
                <a:latin typeface="Canva Sans" panose="020B0503030501040103"/>
                <a:ea typeface="Canva Sans" panose="020B0503030501040103"/>
                <a:cs typeface="Canva Sans" panose="020B0503030501040103"/>
                <a:sym typeface="Canva Sans" panose="020B0503030501040103"/>
              </a:rPr>
              <a:t> A brief pre-recorded news story that usually lasts 30 seconds to 1 minute.</a:t>
            </a:r>
            <a:endParaRPr lang="en-US" sz="2385">
              <a:solidFill>
                <a:srgbClr val="000000"/>
              </a:solidFill>
              <a:latin typeface="Canva Sans" panose="020B0503030501040103"/>
              <a:ea typeface="Canva Sans" panose="020B0503030501040103"/>
              <a:cs typeface="Canva Sans" panose="020B0503030501040103"/>
              <a:sym typeface="Canva Sans" panose="020B0503030501040103"/>
            </a:endParaRPr>
          </a:p>
          <a:p>
            <a:pPr algn="l">
              <a:lnSpc>
                <a:spcPts val="3340"/>
              </a:lnSpc>
              <a:spcBef>
                <a:spcPct val="0"/>
              </a:spcBef>
            </a:pPr>
          </a:p>
          <a:p>
            <a:pPr algn="l">
              <a:lnSpc>
                <a:spcPts val="3340"/>
              </a:lnSpc>
              <a:spcBef>
                <a:spcPct val="0"/>
              </a:spcBef>
            </a:pPr>
            <a:r>
              <a:rPr lang="en-US" sz="2385">
                <a:solidFill>
                  <a:srgbClr val="000000"/>
                </a:solidFill>
                <a:latin typeface="Canva Sans" panose="020B0503030501040103"/>
                <a:ea typeface="Canva Sans" panose="020B0503030501040103"/>
                <a:cs typeface="Canva Sans" panose="020B0503030501040103"/>
                <a:sym typeface="Canva Sans" panose="020B0503030501040103"/>
              </a:rPr>
              <a:t>Purpose:</a:t>
            </a:r>
            <a:endParaRPr lang="en-US" sz="2385">
              <a:solidFill>
                <a:srgbClr val="000000"/>
              </a:solidFill>
              <a:latin typeface="Canva Sans" panose="020B0503030501040103"/>
              <a:ea typeface="Canva Sans" panose="020B0503030501040103"/>
              <a:cs typeface="Canva Sans" panose="020B0503030501040103"/>
              <a:sym typeface="Canva Sans" panose="020B0503030501040103"/>
            </a:endParaRPr>
          </a:p>
          <a:p>
            <a:pPr algn="l">
              <a:lnSpc>
                <a:spcPts val="3340"/>
              </a:lnSpc>
              <a:spcBef>
                <a:spcPct val="0"/>
              </a:spcBef>
            </a:pPr>
            <a:r>
              <a:rPr lang="en-US" sz="2385">
                <a:solidFill>
                  <a:srgbClr val="000000"/>
                </a:solidFill>
                <a:latin typeface="Canva Sans" panose="020B0503030501040103"/>
                <a:ea typeface="Canva Sans" panose="020B0503030501040103"/>
                <a:cs typeface="Canva Sans" panose="020B0503030501040103"/>
                <a:sym typeface="Canva Sans" panose="020B0503030501040103"/>
              </a:rPr>
              <a:t> To quickly report an event with the most important information.</a:t>
            </a:r>
            <a:endParaRPr lang="en-US" sz="2385">
              <a:solidFill>
                <a:srgbClr val="000000"/>
              </a:solidFill>
              <a:latin typeface="Canva Sans" panose="020B0503030501040103"/>
              <a:ea typeface="Canva Sans" panose="020B0503030501040103"/>
              <a:cs typeface="Canva Sans" panose="020B0503030501040103"/>
              <a:sym typeface="Canva Sans" panose="020B0503030501040103"/>
            </a:endParaRPr>
          </a:p>
          <a:p>
            <a:pPr algn="l">
              <a:lnSpc>
                <a:spcPts val="3340"/>
              </a:lnSpc>
              <a:spcBef>
                <a:spcPct val="0"/>
              </a:spcBef>
            </a:pPr>
          </a:p>
          <a:p>
            <a:pPr algn="l">
              <a:lnSpc>
                <a:spcPts val="3340"/>
              </a:lnSpc>
              <a:spcBef>
                <a:spcPct val="0"/>
              </a:spcBef>
            </a:pPr>
            <a:r>
              <a:rPr lang="en-US" sz="2385">
                <a:solidFill>
                  <a:srgbClr val="000000"/>
                </a:solidFill>
                <a:latin typeface="Canva Sans" panose="020B0503030501040103"/>
                <a:ea typeface="Canva Sans" panose="020B0503030501040103"/>
                <a:cs typeface="Canva Sans" panose="020B0503030501040103"/>
                <a:sym typeface="Canva Sans" panose="020B0503030501040103"/>
              </a:rPr>
              <a:t>Typical Content:</a:t>
            </a:r>
            <a:endParaRPr lang="en-US" sz="2385">
              <a:solidFill>
                <a:srgbClr val="000000"/>
              </a:solidFill>
              <a:latin typeface="Canva Sans" panose="020B0503030501040103"/>
              <a:ea typeface="Canva Sans" panose="020B0503030501040103"/>
              <a:cs typeface="Canva Sans" panose="020B0503030501040103"/>
              <a:sym typeface="Canva Sans" panose="020B0503030501040103"/>
            </a:endParaRPr>
          </a:p>
          <a:p>
            <a:pPr algn="l">
              <a:lnSpc>
                <a:spcPts val="3340"/>
              </a:lnSpc>
              <a:spcBef>
                <a:spcPct val="0"/>
              </a:spcBef>
            </a:pPr>
            <a:r>
              <a:rPr lang="en-US" sz="2385">
                <a:solidFill>
                  <a:srgbClr val="000000"/>
                </a:solidFill>
                <a:latin typeface="Canva Sans" panose="020B0503030501040103"/>
                <a:ea typeface="Canva Sans" panose="020B0503030501040103"/>
                <a:cs typeface="Canva Sans" panose="020B0503030501040103"/>
                <a:sym typeface="Canva Sans" panose="020B0503030501040103"/>
              </a:rPr>
              <a:t>Anchor introduction</a:t>
            </a:r>
            <a:endParaRPr lang="en-US" sz="2385">
              <a:solidFill>
                <a:srgbClr val="000000"/>
              </a:solidFill>
              <a:latin typeface="Canva Sans" panose="020B0503030501040103"/>
              <a:ea typeface="Canva Sans" panose="020B0503030501040103"/>
              <a:cs typeface="Canva Sans" panose="020B0503030501040103"/>
              <a:sym typeface="Canva Sans" panose="020B0503030501040103"/>
            </a:endParaRPr>
          </a:p>
          <a:p>
            <a:pPr algn="l">
              <a:lnSpc>
                <a:spcPts val="3340"/>
              </a:lnSpc>
              <a:spcBef>
                <a:spcPct val="0"/>
              </a:spcBef>
            </a:pPr>
            <a:r>
              <a:rPr lang="en-US" sz="2385">
                <a:solidFill>
                  <a:srgbClr val="000000"/>
                </a:solidFill>
                <a:latin typeface="Canva Sans" panose="020B0503030501040103"/>
                <a:ea typeface="Canva Sans" panose="020B0503030501040103"/>
                <a:cs typeface="Canva Sans" panose="020B0503030501040103"/>
                <a:sym typeface="Canva Sans" panose="020B0503030501040103"/>
              </a:rPr>
              <a:t>Reporter narration (voice-over)</a:t>
            </a:r>
            <a:endParaRPr lang="en-US" sz="2385">
              <a:solidFill>
                <a:srgbClr val="000000"/>
              </a:solidFill>
              <a:latin typeface="Canva Sans" panose="020B0503030501040103"/>
              <a:ea typeface="Canva Sans" panose="020B0503030501040103"/>
              <a:cs typeface="Canva Sans" panose="020B0503030501040103"/>
              <a:sym typeface="Canva Sans" panose="020B0503030501040103"/>
            </a:endParaRPr>
          </a:p>
          <a:p>
            <a:pPr algn="l">
              <a:lnSpc>
                <a:spcPts val="3340"/>
              </a:lnSpc>
              <a:spcBef>
                <a:spcPct val="0"/>
              </a:spcBef>
            </a:pPr>
            <a:r>
              <a:rPr lang="en-US" sz="2385">
                <a:solidFill>
                  <a:srgbClr val="000000"/>
                </a:solidFill>
                <a:latin typeface="Canva Sans" panose="020B0503030501040103"/>
                <a:ea typeface="Canva Sans" panose="020B0503030501040103"/>
                <a:cs typeface="Canva Sans" panose="020B0503030501040103"/>
                <a:sym typeface="Canva Sans" panose="020B0503030501040103"/>
              </a:rPr>
              <a:t>Some video footage (VTR)</a:t>
            </a:r>
            <a:endParaRPr lang="en-US" sz="2385">
              <a:solidFill>
                <a:srgbClr val="000000"/>
              </a:solidFill>
              <a:latin typeface="Canva Sans" panose="020B0503030501040103"/>
              <a:ea typeface="Canva Sans" panose="020B0503030501040103"/>
              <a:cs typeface="Canva Sans" panose="020B0503030501040103"/>
              <a:sym typeface="Canva Sans" panose="020B0503030501040103"/>
            </a:endParaRPr>
          </a:p>
          <a:p>
            <a:pPr algn="l">
              <a:lnSpc>
                <a:spcPts val="3340"/>
              </a:lnSpc>
              <a:spcBef>
                <a:spcPct val="0"/>
              </a:spcBef>
            </a:pPr>
            <a:r>
              <a:rPr lang="en-US" sz="2385">
                <a:solidFill>
                  <a:srgbClr val="000000"/>
                </a:solidFill>
                <a:latin typeface="Canva Sans" panose="020B0503030501040103"/>
                <a:ea typeface="Canva Sans" panose="020B0503030501040103"/>
                <a:cs typeface="Canva Sans" panose="020B0503030501040103"/>
                <a:sym typeface="Canva Sans" panose="020B0503030501040103"/>
              </a:rPr>
              <a:t>Sometimes a short interview (SOT)</a:t>
            </a:r>
            <a:endParaRPr lang="en-US" sz="2385">
              <a:solidFill>
                <a:srgbClr val="000000"/>
              </a:solidFill>
              <a:latin typeface="Canva Sans" panose="020B0503030501040103"/>
              <a:ea typeface="Canva Sans" panose="020B0503030501040103"/>
              <a:cs typeface="Canva Sans" panose="020B0503030501040103"/>
              <a:sym typeface="Canva Sans" panose="020B0503030501040103"/>
            </a:endParaRPr>
          </a:p>
          <a:p>
            <a:pPr algn="l">
              <a:lnSpc>
                <a:spcPts val="3340"/>
              </a:lnSpc>
              <a:spcBef>
                <a:spcPct val="0"/>
              </a:spcBef>
            </a:pPr>
          </a:p>
          <a:p>
            <a:pPr algn="l">
              <a:lnSpc>
                <a:spcPts val="3340"/>
              </a:lnSpc>
              <a:spcBef>
                <a:spcPct val="0"/>
              </a:spcBef>
            </a:pPr>
            <a:r>
              <a:rPr lang="en-US" sz="2385">
                <a:solidFill>
                  <a:srgbClr val="000000"/>
                </a:solidFill>
                <a:latin typeface="Canva Sans" panose="020B0503030501040103"/>
                <a:ea typeface="Canva Sans" panose="020B0503030501040103"/>
                <a:cs typeface="Canva Sans" panose="020B0503030501040103"/>
                <a:sym typeface="Canva Sans" panose="020B0503030501040103"/>
              </a:rPr>
              <a:t>Example:</a:t>
            </a:r>
            <a:endParaRPr lang="en-US" sz="2385">
              <a:solidFill>
                <a:srgbClr val="000000"/>
              </a:solidFill>
              <a:latin typeface="Canva Sans" panose="020B0503030501040103"/>
              <a:ea typeface="Canva Sans" panose="020B0503030501040103"/>
              <a:cs typeface="Canva Sans" panose="020B0503030501040103"/>
              <a:sym typeface="Canva Sans" panose="020B0503030501040103"/>
            </a:endParaRPr>
          </a:p>
          <a:p>
            <a:pPr algn="l">
              <a:lnSpc>
                <a:spcPts val="3340"/>
              </a:lnSpc>
              <a:spcBef>
                <a:spcPct val="0"/>
              </a:spcBef>
            </a:pPr>
            <a:r>
              <a:rPr lang="en-US" sz="2385">
                <a:solidFill>
                  <a:srgbClr val="000000"/>
                </a:solidFill>
                <a:latin typeface="Canva Sans" panose="020B0503030501040103"/>
                <a:ea typeface="Canva Sans" panose="020B0503030501040103"/>
                <a:cs typeface="Canva Sans" panose="020B0503030501040103"/>
                <a:sym typeface="Canva Sans" panose="020B0503030501040103"/>
              </a:rPr>
              <a:t> Coverage of a church outreach activity or seminar highlights.</a:t>
            </a:r>
            <a:endParaRPr lang="en-US" sz="2385">
              <a:solidFill>
                <a:srgbClr val="000000"/>
              </a:solidFill>
              <a:latin typeface="Canva Sans" panose="020B0503030501040103"/>
              <a:ea typeface="Canva Sans" panose="020B0503030501040103"/>
              <a:cs typeface="Canva Sans" panose="020B0503030501040103"/>
              <a:sym typeface="Canva Sans" panose="020B0503030501040103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0">
            <a:off x="-1824878" y="-2798860"/>
            <a:ext cx="20211978" cy="13141573"/>
            <a:chOff x="0" y="0"/>
            <a:chExt cx="26949304" cy="17522097"/>
          </a:xfrm>
        </p:grpSpPr>
        <p:grpSp>
          <p:nvGrpSpPr>
            <p:cNvPr id="3" name="Group 3"/>
            <p:cNvGrpSpPr/>
            <p:nvPr/>
          </p:nvGrpSpPr>
          <p:grpSpPr>
            <a:xfrm rot="0">
              <a:off x="2433170" y="4870192"/>
              <a:ext cx="24384000" cy="1540881"/>
              <a:chOff x="0" y="0"/>
              <a:chExt cx="4816593" cy="304371"/>
            </a:xfrm>
          </p:grpSpPr>
          <p:sp>
            <p:nvSpPr>
              <p:cNvPr id="4" name="Freeform 4"/>
              <p:cNvSpPr/>
              <p:nvPr/>
            </p:nvSpPr>
            <p:spPr>
              <a:xfrm>
                <a:off x="0" y="0"/>
                <a:ext cx="4816592" cy="304371"/>
              </a:xfrm>
              <a:custGeom>
                <a:avLst/>
                <a:gdLst/>
                <a:ahLst/>
                <a:cxnLst/>
                <a:rect l="l" t="t" r="r" b="b"/>
                <a:pathLst>
                  <a:path w="4816592" h="304371">
                    <a:moveTo>
                      <a:pt x="0" y="0"/>
                    </a:moveTo>
                    <a:lnTo>
                      <a:pt x="4816592" y="0"/>
                    </a:lnTo>
                    <a:lnTo>
                      <a:pt x="4816592" y="304371"/>
                    </a:lnTo>
                    <a:lnTo>
                      <a:pt x="0" y="304371"/>
                    </a:lnTo>
                    <a:close/>
                  </a:path>
                </a:pathLst>
              </a:custGeom>
              <a:solidFill>
                <a:srgbClr val="3E7B27"/>
              </a:solidFill>
            </p:spPr>
          </p:sp>
          <p:sp>
            <p:nvSpPr>
              <p:cNvPr id="5" name="TextBox 5"/>
              <p:cNvSpPr txBox="1"/>
              <p:nvPr/>
            </p:nvSpPr>
            <p:spPr>
              <a:xfrm>
                <a:off x="0" y="-38100"/>
                <a:ext cx="4816593" cy="34247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  <a:spcBef>
                    <a:spcPct val="0"/>
                  </a:spcBef>
                </a:pPr>
              </a:p>
            </p:txBody>
          </p:sp>
        </p:grpSp>
        <p:grpSp>
          <p:nvGrpSpPr>
            <p:cNvPr id="6" name="Group 6"/>
            <p:cNvGrpSpPr/>
            <p:nvPr/>
          </p:nvGrpSpPr>
          <p:grpSpPr>
            <a:xfrm rot="0">
              <a:off x="0" y="0"/>
              <a:ext cx="13357659" cy="13357659"/>
              <a:chOff x="0" y="0"/>
              <a:chExt cx="812800" cy="812800"/>
            </a:xfrm>
          </p:grpSpPr>
          <p:sp>
            <p:nvSpPr>
              <p:cNvPr id="7" name="Freeform 7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ln w="952500" cap="sq">
                <a:solidFill>
                  <a:srgbClr val="FFFFFF"/>
                </a:solidFill>
                <a:prstDash val="solid"/>
                <a:miter/>
              </a:ln>
            </p:spPr>
          </p:sp>
          <p:sp>
            <p:nvSpPr>
              <p:cNvPr id="8" name="TextBox 8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</a:pPr>
              </a:p>
            </p:txBody>
          </p:sp>
        </p:grpSp>
        <p:grpSp>
          <p:nvGrpSpPr>
            <p:cNvPr id="9" name="Group 9"/>
            <p:cNvGrpSpPr/>
            <p:nvPr/>
          </p:nvGrpSpPr>
          <p:grpSpPr>
            <a:xfrm rot="0">
              <a:off x="2433170" y="2060298"/>
              <a:ext cx="8491319" cy="8491319"/>
              <a:chOff x="0" y="0"/>
              <a:chExt cx="812800" cy="812800"/>
            </a:xfrm>
          </p:grpSpPr>
          <p:sp>
            <p:nvSpPr>
              <p:cNvPr id="10" name="Freeform 10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ln w="400050" cap="sq">
                <a:solidFill>
                  <a:srgbClr val="FFFFFF"/>
                </a:solidFill>
                <a:prstDash val="solid"/>
                <a:miter/>
              </a:ln>
            </p:spPr>
          </p:sp>
          <p:sp>
            <p:nvSpPr>
              <p:cNvPr id="11" name="TextBox 11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</a:pPr>
              </a:p>
            </p:txBody>
          </p:sp>
        </p:grpSp>
        <p:grpSp>
          <p:nvGrpSpPr>
            <p:cNvPr id="12" name="Group 12"/>
            <p:cNvGrpSpPr/>
            <p:nvPr/>
          </p:nvGrpSpPr>
          <p:grpSpPr>
            <a:xfrm rot="0">
              <a:off x="3931744" y="3931744"/>
              <a:ext cx="5494171" cy="5494171"/>
              <a:chOff x="0" y="0"/>
              <a:chExt cx="812800" cy="812800"/>
            </a:xfrm>
          </p:grpSpPr>
          <p:sp>
            <p:nvSpPr>
              <p:cNvPr id="13" name="Freeform 13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ln w="361950" cap="sq">
                <a:solidFill>
                  <a:srgbClr val="FFFFFF"/>
                </a:solidFill>
                <a:prstDash val="solid"/>
                <a:miter/>
              </a:ln>
            </p:spPr>
          </p:sp>
          <p:sp>
            <p:nvSpPr>
              <p:cNvPr id="14" name="TextBox 14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</a:pPr>
              </a:p>
            </p:txBody>
          </p:sp>
        </p:grpSp>
        <p:grpSp>
          <p:nvGrpSpPr>
            <p:cNvPr id="15" name="Group 15"/>
            <p:cNvGrpSpPr/>
            <p:nvPr/>
          </p:nvGrpSpPr>
          <p:grpSpPr>
            <a:xfrm rot="0">
              <a:off x="5187174" y="5187174"/>
              <a:ext cx="2983312" cy="2983312"/>
              <a:chOff x="0" y="0"/>
              <a:chExt cx="812800" cy="812800"/>
            </a:xfrm>
          </p:grpSpPr>
          <p:sp>
            <p:nvSpPr>
              <p:cNvPr id="16" name="Freeform 16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ln w="257175" cap="sq">
                <a:solidFill>
                  <a:srgbClr val="FFFFFF"/>
                </a:solidFill>
                <a:prstDash val="solid"/>
                <a:miter/>
              </a:ln>
            </p:spPr>
          </p:sp>
          <p:sp>
            <p:nvSpPr>
              <p:cNvPr id="17" name="TextBox 17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</a:pPr>
              </a:p>
            </p:txBody>
          </p:sp>
        </p:grpSp>
        <p:grpSp>
          <p:nvGrpSpPr>
            <p:cNvPr id="18" name="Group 18"/>
            <p:cNvGrpSpPr/>
            <p:nvPr/>
          </p:nvGrpSpPr>
          <p:grpSpPr>
            <a:xfrm rot="0">
              <a:off x="5865203" y="5865203"/>
              <a:ext cx="1627254" cy="1627254"/>
              <a:chOff x="0" y="0"/>
              <a:chExt cx="812800" cy="812800"/>
            </a:xfrm>
          </p:grpSpPr>
          <p:sp>
            <p:nvSpPr>
              <p:cNvPr id="19" name="Freeform 19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ln w="114300" cap="sq">
                <a:solidFill>
                  <a:srgbClr val="FFFFFF"/>
                </a:solidFill>
                <a:prstDash val="solid"/>
                <a:miter/>
              </a:ln>
            </p:spPr>
          </p:sp>
          <p:sp>
            <p:nvSpPr>
              <p:cNvPr id="20" name="TextBox 20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</a:pPr>
              </a:p>
            </p:txBody>
          </p:sp>
        </p:grpSp>
        <p:grpSp>
          <p:nvGrpSpPr>
            <p:cNvPr id="21" name="Group 21"/>
            <p:cNvGrpSpPr/>
            <p:nvPr/>
          </p:nvGrpSpPr>
          <p:grpSpPr>
            <a:xfrm rot="0">
              <a:off x="2433170" y="6411073"/>
              <a:ext cx="24516134" cy="11111024"/>
              <a:chOff x="0" y="0"/>
              <a:chExt cx="4842693" cy="2194770"/>
            </a:xfrm>
          </p:grpSpPr>
          <p:sp>
            <p:nvSpPr>
              <p:cNvPr id="22" name="Freeform 22"/>
              <p:cNvSpPr/>
              <p:nvPr/>
            </p:nvSpPr>
            <p:spPr>
              <a:xfrm>
                <a:off x="0" y="0"/>
                <a:ext cx="4842693" cy="2194770"/>
              </a:xfrm>
              <a:custGeom>
                <a:avLst/>
                <a:gdLst/>
                <a:ahLst/>
                <a:cxnLst/>
                <a:rect l="l" t="t" r="r" b="b"/>
                <a:pathLst>
                  <a:path w="4842693" h="2194770">
                    <a:moveTo>
                      <a:pt x="0" y="0"/>
                    </a:moveTo>
                    <a:lnTo>
                      <a:pt x="4842693" y="0"/>
                    </a:lnTo>
                    <a:lnTo>
                      <a:pt x="4842693" y="2194770"/>
                    </a:lnTo>
                    <a:lnTo>
                      <a:pt x="0" y="219477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id="23" name="TextBox 23"/>
              <p:cNvSpPr txBox="1"/>
              <p:nvPr/>
            </p:nvSpPr>
            <p:spPr>
              <a:xfrm>
                <a:off x="0" y="-38100"/>
                <a:ext cx="4842693" cy="223287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</a:pPr>
              </a:p>
            </p:txBody>
          </p:sp>
        </p:grpSp>
        <p:grpSp>
          <p:nvGrpSpPr>
            <p:cNvPr id="24" name="Group 24"/>
            <p:cNvGrpSpPr/>
            <p:nvPr/>
          </p:nvGrpSpPr>
          <p:grpSpPr>
            <a:xfrm rot="0">
              <a:off x="2433170" y="3731813"/>
              <a:ext cx="24516134" cy="1138379"/>
              <a:chOff x="0" y="0"/>
              <a:chExt cx="4842693" cy="224865"/>
            </a:xfrm>
          </p:grpSpPr>
          <p:sp>
            <p:nvSpPr>
              <p:cNvPr id="25" name="Freeform 25"/>
              <p:cNvSpPr/>
              <p:nvPr/>
            </p:nvSpPr>
            <p:spPr>
              <a:xfrm>
                <a:off x="0" y="0"/>
                <a:ext cx="4842693" cy="224865"/>
              </a:xfrm>
              <a:custGeom>
                <a:avLst/>
                <a:gdLst/>
                <a:ahLst/>
                <a:cxnLst/>
                <a:rect l="l" t="t" r="r" b="b"/>
                <a:pathLst>
                  <a:path w="4842693" h="224865">
                    <a:moveTo>
                      <a:pt x="0" y="0"/>
                    </a:moveTo>
                    <a:lnTo>
                      <a:pt x="4842693" y="0"/>
                    </a:lnTo>
                    <a:lnTo>
                      <a:pt x="4842693" y="224865"/>
                    </a:lnTo>
                    <a:lnTo>
                      <a:pt x="0" y="224865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id="26" name="TextBox 26"/>
              <p:cNvSpPr txBox="1"/>
              <p:nvPr/>
            </p:nvSpPr>
            <p:spPr>
              <a:xfrm>
                <a:off x="0" y="-38100"/>
                <a:ext cx="4842693" cy="26296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</a:pPr>
              </a:p>
            </p:txBody>
          </p:sp>
        </p:grpSp>
        <p:sp>
          <p:nvSpPr>
            <p:cNvPr id="27" name="Freeform 27"/>
            <p:cNvSpPr/>
            <p:nvPr/>
          </p:nvSpPr>
          <p:spPr>
            <a:xfrm>
              <a:off x="21974767" y="4664469"/>
              <a:ext cx="3470804" cy="1952327"/>
            </a:xfrm>
            <a:custGeom>
              <a:avLst/>
              <a:gdLst/>
              <a:ahLst/>
              <a:cxnLst/>
              <a:rect l="l" t="t" r="r" b="b"/>
              <a:pathLst>
                <a:path w="3470804" h="1952327">
                  <a:moveTo>
                    <a:pt x="0" y="0"/>
                  </a:moveTo>
                  <a:lnTo>
                    <a:pt x="3470803" y="0"/>
                  </a:lnTo>
                  <a:lnTo>
                    <a:pt x="3470803" y="1952327"/>
                  </a:lnTo>
                  <a:lnTo>
                    <a:pt x="0" y="195232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"/>
              <a:stretch>
                <a:fillRect/>
              </a:stretch>
            </a:blipFill>
          </p:spPr>
        </p:sp>
      </p:grpSp>
      <p:sp>
        <p:nvSpPr>
          <p:cNvPr id="28" name="TextBox 28"/>
          <p:cNvSpPr txBox="1"/>
          <p:nvPr/>
        </p:nvSpPr>
        <p:spPr>
          <a:xfrm>
            <a:off x="2845038" y="2331174"/>
            <a:ext cx="12597924" cy="80115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00"/>
              </a:lnSpc>
              <a:spcBef>
                <a:spcPct val="0"/>
              </a:spcBef>
            </a:pPr>
            <a:r>
              <a:rPr lang="en-US" sz="2785" b="1">
                <a:solidFill>
                  <a:srgbClr val="000000"/>
                </a:solidFill>
                <a:latin typeface="Canva Sans Bold" panose="020B0803030501040103"/>
                <a:ea typeface="Canva Sans Bold" panose="020B0803030501040103"/>
                <a:cs typeface="Canva Sans Bold" panose="020B0803030501040103"/>
                <a:sym typeface="Canva Sans Bold" panose="020B0803030501040103"/>
              </a:rPr>
              <a:t>Long News Package</a:t>
            </a:r>
            <a:endParaRPr lang="en-US" sz="2785" b="1">
              <a:solidFill>
                <a:srgbClr val="000000"/>
              </a:solidFill>
              <a:latin typeface="Canva Sans Bold" panose="020B0803030501040103"/>
              <a:ea typeface="Canva Sans Bold" panose="020B0803030501040103"/>
              <a:cs typeface="Canva Sans Bold" panose="020B0803030501040103"/>
              <a:sym typeface="Canva Sans Bold" panose="020B0803030501040103"/>
            </a:endParaRPr>
          </a:p>
          <a:p>
            <a:pPr algn="l">
              <a:lnSpc>
                <a:spcPts val="3340"/>
              </a:lnSpc>
              <a:spcBef>
                <a:spcPct val="0"/>
              </a:spcBef>
            </a:pPr>
          </a:p>
          <a:p>
            <a:pPr algn="l">
              <a:lnSpc>
                <a:spcPts val="3340"/>
              </a:lnSpc>
              <a:spcBef>
                <a:spcPct val="0"/>
              </a:spcBef>
            </a:pPr>
            <a:r>
              <a:rPr lang="en-US" sz="2385">
                <a:solidFill>
                  <a:srgbClr val="000000"/>
                </a:solidFill>
                <a:latin typeface="Canva Sans" panose="020B0503030501040103"/>
                <a:ea typeface="Canva Sans" panose="020B0503030501040103"/>
                <a:cs typeface="Canva Sans" panose="020B0503030501040103"/>
                <a:sym typeface="Canva Sans" panose="020B0503030501040103"/>
              </a:rPr>
              <a:t>Meaning:</a:t>
            </a:r>
            <a:endParaRPr lang="en-US" sz="2385">
              <a:solidFill>
                <a:srgbClr val="000000"/>
              </a:solidFill>
              <a:latin typeface="Canva Sans" panose="020B0503030501040103"/>
              <a:ea typeface="Canva Sans" panose="020B0503030501040103"/>
              <a:cs typeface="Canva Sans" panose="020B0503030501040103"/>
              <a:sym typeface="Canva Sans" panose="020B0503030501040103"/>
            </a:endParaRPr>
          </a:p>
          <a:p>
            <a:pPr algn="l">
              <a:lnSpc>
                <a:spcPts val="3340"/>
              </a:lnSpc>
              <a:spcBef>
                <a:spcPct val="0"/>
              </a:spcBef>
            </a:pPr>
            <a:r>
              <a:rPr lang="en-US" sz="2385">
                <a:solidFill>
                  <a:srgbClr val="000000"/>
                </a:solidFill>
                <a:latin typeface="Canva Sans" panose="020B0503030501040103"/>
                <a:ea typeface="Canva Sans" panose="020B0503030501040103"/>
                <a:cs typeface="Canva Sans" panose="020B0503030501040103"/>
                <a:sym typeface="Canva Sans" panose="020B0503030501040103"/>
              </a:rPr>
              <a:t> A more detailed pre-recorded news report that usually lasts 1½ to 3 minutes or longer.</a:t>
            </a:r>
            <a:endParaRPr lang="en-US" sz="2385">
              <a:solidFill>
                <a:srgbClr val="000000"/>
              </a:solidFill>
              <a:latin typeface="Canva Sans" panose="020B0503030501040103"/>
              <a:ea typeface="Canva Sans" panose="020B0503030501040103"/>
              <a:cs typeface="Canva Sans" panose="020B0503030501040103"/>
              <a:sym typeface="Canva Sans" panose="020B0503030501040103"/>
            </a:endParaRPr>
          </a:p>
          <a:p>
            <a:pPr algn="l">
              <a:lnSpc>
                <a:spcPts val="3340"/>
              </a:lnSpc>
              <a:spcBef>
                <a:spcPct val="0"/>
              </a:spcBef>
            </a:pPr>
          </a:p>
          <a:p>
            <a:pPr algn="l">
              <a:lnSpc>
                <a:spcPts val="3340"/>
              </a:lnSpc>
              <a:spcBef>
                <a:spcPct val="0"/>
              </a:spcBef>
            </a:pPr>
            <a:r>
              <a:rPr lang="en-US" sz="2385">
                <a:solidFill>
                  <a:srgbClr val="000000"/>
                </a:solidFill>
                <a:latin typeface="Canva Sans" panose="020B0503030501040103"/>
                <a:ea typeface="Canva Sans" panose="020B0503030501040103"/>
                <a:cs typeface="Canva Sans" panose="020B0503030501040103"/>
                <a:sym typeface="Canva Sans" panose="020B0503030501040103"/>
              </a:rPr>
              <a:t>Purpose:</a:t>
            </a:r>
            <a:endParaRPr lang="en-US" sz="2385">
              <a:solidFill>
                <a:srgbClr val="000000"/>
              </a:solidFill>
              <a:latin typeface="Canva Sans" panose="020B0503030501040103"/>
              <a:ea typeface="Canva Sans" panose="020B0503030501040103"/>
              <a:cs typeface="Canva Sans" panose="020B0503030501040103"/>
              <a:sym typeface="Canva Sans" panose="020B0503030501040103"/>
            </a:endParaRPr>
          </a:p>
          <a:p>
            <a:pPr algn="l">
              <a:lnSpc>
                <a:spcPts val="3340"/>
              </a:lnSpc>
              <a:spcBef>
                <a:spcPct val="0"/>
              </a:spcBef>
            </a:pPr>
            <a:r>
              <a:rPr lang="en-US" sz="2385">
                <a:solidFill>
                  <a:srgbClr val="000000"/>
                </a:solidFill>
                <a:latin typeface="Canva Sans" panose="020B0503030501040103"/>
                <a:ea typeface="Canva Sans" panose="020B0503030501040103"/>
                <a:cs typeface="Canva Sans" panose="020B0503030501040103"/>
                <a:sym typeface="Canva Sans" panose="020B0503030501040103"/>
              </a:rPr>
              <a:t> To provide deeper information and more context about a story.</a:t>
            </a:r>
            <a:endParaRPr lang="en-US" sz="2385">
              <a:solidFill>
                <a:srgbClr val="000000"/>
              </a:solidFill>
              <a:latin typeface="Canva Sans" panose="020B0503030501040103"/>
              <a:ea typeface="Canva Sans" panose="020B0503030501040103"/>
              <a:cs typeface="Canva Sans" panose="020B0503030501040103"/>
              <a:sym typeface="Canva Sans" panose="020B0503030501040103"/>
            </a:endParaRPr>
          </a:p>
          <a:p>
            <a:pPr algn="l">
              <a:lnSpc>
                <a:spcPts val="3340"/>
              </a:lnSpc>
              <a:spcBef>
                <a:spcPct val="0"/>
              </a:spcBef>
            </a:pPr>
          </a:p>
          <a:p>
            <a:pPr algn="l">
              <a:lnSpc>
                <a:spcPts val="3340"/>
              </a:lnSpc>
              <a:spcBef>
                <a:spcPct val="0"/>
              </a:spcBef>
            </a:pPr>
            <a:r>
              <a:rPr lang="en-US" sz="2385">
                <a:solidFill>
                  <a:srgbClr val="000000"/>
                </a:solidFill>
                <a:latin typeface="Canva Sans" panose="020B0503030501040103"/>
                <a:ea typeface="Canva Sans" panose="020B0503030501040103"/>
                <a:cs typeface="Canva Sans" panose="020B0503030501040103"/>
                <a:sym typeface="Canva Sans" panose="020B0503030501040103"/>
              </a:rPr>
              <a:t>Typical Content:</a:t>
            </a:r>
            <a:endParaRPr lang="en-US" sz="2385">
              <a:solidFill>
                <a:srgbClr val="000000"/>
              </a:solidFill>
              <a:latin typeface="Canva Sans" panose="020B0503030501040103"/>
              <a:ea typeface="Canva Sans" panose="020B0503030501040103"/>
              <a:cs typeface="Canva Sans" panose="020B0503030501040103"/>
              <a:sym typeface="Canva Sans" panose="020B0503030501040103"/>
            </a:endParaRPr>
          </a:p>
          <a:p>
            <a:pPr marL="514985" lvl="1" indent="-257175" algn="l">
              <a:lnSpc>
                <a:spcPts val="3340"/>
              </a:lnSpc>
              <a:spcBef>
                <a:spcPct val="0"/>
              </a:spcBef>
              <a:buFont typeface="Arial" panose="020B0604020202020204"/>
              <a:buChar char="•"/>
            </a:pPr>
            <a:r>
              <a:rPr lang="en-US" sz="2385">
                <a:solidFill>
                  <a:srgbClr val="000000"/>
                </a:solidFill>
                <a:latin typeface="Canva Sans" panose="020B0503030501040103"/>
                <a:ea typeface="Canva Sans" panose="020B0503030501040103"/>
                <a:cs typeface="Canva Sans" panose="020B0503030501040103"/>
                <a:sym typeface="Canva Sans" panose="020B0503030501040103"/>
              </a:rPr>
              <a:t>Anchor introduction</a:t>
            </a:r>
            <a:endParaRPr lang="en-US" sz="2385">
              <a:solidFill>
                <a:srgbClr val="000000"/>
              </a:solidFill>
              <a:latin typeface="Canva Sans" panose="020B0503030501040103"/>
              <a:ea typeface="Canva Sans" panose="020B0503030501040103"/>
              <a:cs typeface="Canva Sans" panose="020B0503030501040103"/>
              <a:sym typeface="Canva Sans" panose="020B0503030501040103"/>
            </a:endParaRPr>
          </a:p>
          <a:p>
            <a:pPr marL="514985" lvl="1" indent="-257175" algn="l">
              <a:lnSpc>
                <a:spcPts val="3340"/>
              </a:lnSpc>
              <a:spcBef>
                <a:spcPct val="0"/>
              </a:spcBef>
              <a:buFont typeface="Arial" panose="020B0604020202020204"/>
              <a:buChar char="•"/>
            </a:pPr>
            <a:r>
              <a:rPr lang="en-US" sz="2385">
                <a:solidFill>
                  <a:srgbClr val="000000"/>
                </a:solidFill>
                <a:latin typeface="Canva Sans" panose="020B0503030501040103"/>
                <a:ea typeface="Canva Sans" panose="020B0503030501040103"/>
                <a:cs typeface="Canva Sans" panose="020B0503030501040103"/>
                <a:sym typeface="Canva Sans" panose="020B0503030501040103"/>
              </a:rPr>
              <a:t>Reporter narration</a:t>
            </a:r>
            <a:endParaRPr lang="en-US" sz="2385">
              <a:solidFill>
                <a:srgbClr val="000000"/>
              </a:solidFill>
              <a:latin typeface="Canva Sans" panose="020B0503030501040103"/>
              <a:ea typeface="Canva Sans" panose="020B0503030501040103"/>
              <a:cs typeface="Canva Sans" panose="020B0503030501040103"/>
              <a:sym typeface="Canva Sans" panose="020B0503030501040103"/>
            </a:endParaRPr>
          </a:p>
          <a:p>
            <a:pPr marL="514985" lvl="1" indent="-257175" algn="l">
              <a:lnSpc>
                <a:spcPts val="3340"/>
              </a:lnSpc>
              <a:spcBef>
                <a:spcPct val="0"/>
              </a:spcBef>
              <a:buFont typeface="Arial" panose="020B0604020202020204"/>
              <a:buChar char="•"/>
            </a:pPr>
            <a:r>
              <a:rPr lang="en-US" sz="2385">
                <a:solidFill>
                  <a:srgbClr val="000000"/>
                </a:solidFill>
                <a:latin typeface="Canva Sans" panose="020B0503030501040103"/>
                <a:ea typeface="Canva Sans" panose="020B0503030501040103"/>
                <a:cs typeface="Canva Sans" panose="020B0503030501040103"/>
                <a:sym typeface="Canva Sans" panose="020B0503030501040103"/>
              </a:rPr>
              <a:t>Multiple video clips</a:t>
            </a:r>
            <a:endParaRPr lang="en-US" sz="2385">
              <a:solidFill>
                <a:srgbClr val="000000"/>
              </a:solidFill>
              <a:latin typeface="Canva Sans" panose="020B0503030501040103"/>
              <a:ea typeface="Canva Sans" panose="020B0503030501040103"/>
              <a:cs typeface="Canva Sans" panose="020B0503030501040103"/>
              <a:sym typeface="Canva Sans" panose="020B0503030501040103"/>
            </a:endParaRPr>
          </a:p>
          <a:p>
            <a:pPr marL="514985" lvl="1" indent="-257175" algn="l">
              <a:lnSpc>
                <a:spcPts val="3340"/>
              </a:lnSpc>
              <a:spcBef>
                <a:spcPct val="0"/>
              </a:spcBef>
              <a:buFont typeface="Arial" panose="020B0604020202020204"/>
              <a:buChar char="•"/>
            </a:pPr>
            <a:r>
              <a:rPr lang="en-US" sz="2385">
                <a:solidFill>
                  <a:srgbClr val="000000"/>
                </a:solidFill>
                <a:latin typeface="Canva Sans" panose="020B0503030501040103"/>
                <a:ea typeface="Canva Sans" panose="020B0503030501040103"/>
                <a:cs typeface="Canva Sans" panose="020B0503030501040103"/>
                <a:sym typeface="Canva Sans" panose="020B0503030501040103"/>
              </a:rPr>
              <a:t>Several interviews (SOT)</a:t>
            </a:r>
            <a:endParaRPr lang="en-US" sz="2385">
              <a:solidFill>
                <a:srgbClr val="000000"/>
              </a:solidFill>
              <a:latin typeface="Canva Sans" panose="020B0503030501040103"/>
              <a:ea typeface="Canva Sans" panose="020B0503030501040103"/>
              <a:cs typeface="Canva Sans" panose="020B0503030501040103"/>
              <a:sym typeface="Canva Sans" panose="020B0503030501040103"/>
            </a:endParaRPr>
          </a:p>
          <a:p>
            <a:pPr marL="514985" lvl="1" indent="-257175" algn="l">
              <a:lnSpc>
                <a:spcPts val="3340"/>
              </a:lnSpc>
              <a:spcBef>
                <a:spcPct val="0"/>
              </a:spcBef>
              <a:buFont typeface="Arial" panose="020B0604020202020204"/>
              <a:buChar char="•"/>
            </a:pPr>
            <a:r>
              <a:rPr lang="en-US" sz="2385">
                <a:solidFill>
                  <a:srgbClr val="000000"/>
                </a:solidFill>
                <a:latin typeface="Canva Sans" panose="020B0503030501040103"/>
                <a:ea typeface="Canva Sans" panose="020B0503030501040103"/>
                <a:cs typeface="Canva Sans" panose="020B0503030501040103"/>
                <a:sym typeface="Canva Sans" panose="020B0503030501040103"/>
              </a:rPr>
              <a:t>Standupper / reporter on camera</a:t>
            </a:r>
            <a:endParaRPr lang="en-US" sz="2385">
              <a:solidFill>
                <a:srgbClr val="000000"/>
              </a:solidFill>
              <a:latin typeface="Canva Sans" panose="020B0503030501040103"/>
              <a:ea typeface="Canva Sans" panose="020B0503030501040103"/>
              <a:cs typeface="Canva Sans" panose="020B0503030501040103"/>
              <a:sym typeface="Canva Sans" panose="020B0503030501040103"/>
            </a:endParaRPr>
          </a:p>
          <a:p>
            <a:pPr marL="514985" lvl="1" indent="-257175" algn="l">
              <a:lnSpc>
                <a:spcPts val="3340"/>
              </a:lnSpc>
              <a:spcBef>
                <a:spcPct val="0"/>
              </a:spcBef>
              <a:buFont typeface="Arial" panose="020B0604020202020204"/>
              <a:buChar char="•"/>
            </a:pPr>
            <a:r>
              <a:rPr lang="en-US" sz="2385">
                <a:solidFill>
                  <a:srgbClr val="000000"/>
                </a:solidFill>
                <a:latin typeface="Canva Sans" panose="020B0503030501040103"/>
                <a:ea typeface="Canva Sans" panose="020B0503030501040103"/>
                <a:cs typeface="Canva Sans" panose="020B0503030501040103"/>
                <a:sym typeface="Canva Sans" panose="020B0503030501040103"/>
              </a:rPr>
              <a:t>Strong closing line</a:t>
            </a:r>
            <a:endParaRPr lang="en-US" sz="2385">
              <a:solidFill>
                <a:srgbClr val="000000"/>
              </a:solidFill>
              <a:latin typeface="Canva Sans" panose="020B0503030501040103"/>
              <a:ea typeface="Canva Sans" panose="020B0503030501040103"/>
              <a:cs typeface="Canva Sans" panose="020B0503030501040103"/>
              <a:sym typeface="Canva Sans" panose="020B0503030501040103"/>
            </a:endParaRPr>
          </a:p>
          <a:p>
            <a:pPr algn="l">
              <a:lnSpc>
                <a:spcPts val="3340"/>
              </a:lnSpc>
              <a:spcBef>
                <a:spcPct val="0"/>
              </a:spcBef>
            </a:pPr>
          </a:p>
          <a:p>
            <a:pPr algn="l">
              <a:lnSpc>
                <a:spcPts val="3340"/>
              </a:lnSpc>
              <a:spcBef>
                <a:spcPct val="0"/>
              </a:spcBef>
            </a:pPr>
            <a:r>
              <a:rPr lang="en-US" sz="2385">
                <a:solidFill>
                  <a:srgbClr val="000000"/>
                </a:solidFill>
                <a:latin typeface="Canva Sans" panose="020B0503030501040103"/>
                <a:ea typeface="Canva Sans" panose="020B0503030501040103"/>
                <a:cs typeface="Canva Sans" panose="020B0503030501040103"/>
                <a:sym typeface="Canva Sans" panose="020B0503030501040103"/>
              </a:rPr>
              <a:t>Example:</a:t>
            </a:r>
            <a:endParaRPr lang="en-US" sz="2385">
              <a:solidFill>
                <a:srgbClr val="000000"/>
              </a:solidFill>
              <a:latin typeface="Canva Sans" panose="020B0503030501040103"/>
              <a:ea typeface="Canva Sans" panose="020B0503030501040103"/>
              <a:cs typeface="Canva Sans" panose="020B0503030501040103"/>
              <a:sym typeface="Canva Sans" panose="020B0503030501040103"/>
            </a:endParaRPr>
          </a:p>
          <a:p>
            <a:pPr algn="l">
              <a:lnSpc>
                <a:spcPts val="3340"/>
              </a:lnSpc>
              <a:spcBef>
                <a:spcPct val="0"/>
              </a:spcBef>
            </a:pPr>
            <a:r>
              <a:rPr lang="en-US" sz="2385">
                <a:solidFill>
                  <a:srgbClr val="000000"/>
                </a:solidFill>
                <a:latin typeface="Canva Sans" panose="020B0503030501040103"/>
                <a:ea typeface="Canva Sans" panose="020B0503030501040103"/>
                <a:cs typeface="Canva Sans" panose="020B0503030501040103"/>
                <a:sym typeface="Canva Sans" panose="020B0503030501040103"/>
              </a:rPr>
              <a:t> A full report about a major event, community project, or special feature story.</a:t>
            </a:r>
            <a:endParaRPr lang="en-US" sz="2385">
              <a:solidFill>
                <a:srgbClr val="000000"/>
              </a:solidFill>
              <a:latin typeface="Canva Sans" panose="020B0503030501040103"/>
              <a:ea typeface="Canva Sans" panose="020B0503030501040103"/>
              <a:cs typeface="Canva Sans" panose="020B0503030501040103"/>
              <a:sym typeface="Canva Sans" panose="020B0503030501040103"/>
            </a:endParaRPr>
          </a:p>
          <a:p>
            <a:pPr algn="l">
              <a:lnSpc>
                <a:spcPts val="3340"/>
              </a:lnSpc>
              <a:spcBef>
                <a:spcPct val="0"/>
              </a:spcBef>
            </a:p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0">
            <a:off x="-1824878" y="-2798860"/>
            <a:ext cx="20211978" cy="13141573"/>
            <a:chOff x="0" y="0"/>
            <a:chExt cx="26949304" cy="17522097"/>
          </a:xfrm>
        </p:grpSpPr>
        <p:grpSp>
          <p:nvGrpSpPr>
            <p:cNvPr id="3" name="Group 3"/>
            <p:cNvGrpSpPr/>
            <p:nvPr/>
          </p:nvGrpSpPr>
          <p:grpSpPr>
            <a:xfrm rot="0">
              <a:off x="2433170" y="4870192"/>
              <a:ext cx="24384000" cy="1540881"/>
              <a:chOff x="0" y="0"/>
              <a:chExt cx="4816593" cy="304371"/>
            </a:xfrm>
          </p:grpSpPr>
          <p:sp>
            <p:nvSpPr>
              <p:cNvPr id="4" name="Freeform 4"/>
              <p:cNvSpPr/>
              <p:nvPr/>
            </p:nvSpPr>
            <p:spPr>
              <a:xfrm>
                <a:off x="0" y="0"/>
                <a:ext cx="4816592" cy="304371"/>
              </a:xfrm>
              <a:custGeom>
                <a:avLst/>
                <a:gdLst/>
                <a:ahLst/>
                <a:cxnLst/>
                <a:rect l="l" t="t" r="r" b="b"/>
                <a:pathLst>
                  <a:path w="4816592" h="304371">
                    <a:moveTo>
                      <a:pt x="0" y="0"/>
                    </a:moveTo>
                    <a:lnTo>
                      <a:pt x="4816592" y="0"/>
                    </a:lnTo>
                    <a:lnTo>
                      <a:pt x="4816592" y="304371"/>
                    </a:lnTo>
                    <a:lnTo>
                      <a:pt x="0" y="304371"/>
                    </a:lnTo>
                    <a:close/>
                  </a:path>
                </a:pathLst>
              </a:custGeom>
              <a:solidFill>
                <a:srgbClr val="3E7B27"/>
              </a:solidFill>
            </p:spPr>
          </p:sp>
          <p:sp>
            <p:nvSpPr>
              <p:cNvPr id="5" name="TextBox 5"/>
              <p:cNvSpPr txBox="1"/>
              <p:nvPr/>
            </p:nvSpPr>
            <p:spPr>
              <a:xfrm>
                <a:off x="0" y="-38100"/>
                <a:ext cx="4816593" cy="34247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  <a:spcBef>
                    <a:spcPct val="0"/>
                  </a:spcBef>
                </a:pPr>
              </a:p>
            </p:txBody>
          </p:sp>
        </p:grpSp>
        <p:grpSp>
          <p:nvGrpSpPr>
            <p:cNvPr id="6" name="Group 6"/>
            <p:cNvGrpSpPr/>
            <p:nvPr/>
          </p:nvGrpSpPr>
          <p:grpSpPr>
            <a:xfrm rot="0">
              <a:off x="0" y="0"/>
              <a:ext cx="13357659" cy="13357659"/>
              <a:chOff x="0" y="0"/>
              <a:chExt cx="812800" cy="812800"/>
            </a:xfrm>
          </p:grpSpPr>
          <p:sp>
            <p:nvSpPr>
              <p:cNvPr id="7" name="Freeform 7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ln w="952500" cap="sq">
                <a:solidFill>
                  <a:srgbClr val="FFFFFF"/>
                </a:solidFill>
                <a:prstDash val="solid"/>
                <a:miter/>
              </a:ln>
            </p:spPr>
          </p:sp>
          <p:sp>
            <p:nvSpPr>
              <p:cNvPr id="8" name="TextBox 8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</a:pPr>
              </a:p>
            </p:txBody>
          </p:sp>
        </p:grpSp>
        <p:grpSp>
          <p:nvGrpSpPr>
            <p:cNvPr id="9" name="Group 9"/>
            <p:cNvGrpSpPr/>
            <p:nvPr/>
          </p:nvGrpSpPr>
          <p:grpSpPr>
            <a:xfrm rot="0">
              <a:off x="2433170" y="2060298"/>
              <a:ext cx="8491319" cy="8491319"/>
              <a:chOff x="0" y="0"/>
              <a:chExt cx="812800" cy="812800"/>
            </a:xfrm>
          </p:grpSpPr>
          <p:sp>
            <p:nvSpPr>
              <p:cNvPr id="10" name="Freeform 10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ln w="400050" cap="sq">
                <a:solidFill>
                  <a:srgbClr val="FFFFFF"/>
                </a:solidFill>
                <a:prstDash val="solid"/>
                <a:miter/>
              </a:ln>
            </p:spPr>
          </p:sp>
          <p:sp>
            <p:nvSpPr>
              <p:cNvPr id="11" name="TextBox 11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</a:pPr>
              </a:p>
            </p:txBody>
          </p:sp>
        </p:grpSp>
        <p:grpSp>
          <p:nvGrpSpPr>
            <p:cNvPr id="12" name="Group 12"/>
            <p:cNvGrpSpPr/>
            <p:nvPr/>
          </p:nvGrpSpPr>
          <p:grpSpPr>
            <a:xfrm rot="0">
              <a:off x="3931744" y="3931744"/>
              <a:ext cx="5494171" cy="5494171"/>
              <a:chOff x="0" y="0"/>
              <a:chExt cx="812800" cy="812800"/>
            </a:xfrm>
          </p:grpSpPr>
          <p:sp>
            <p:nvSpPr>
              <p:cNvPr id="13" name="Freeform 13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ln w="361950" cap="sq">
                <a:solidFill>
                  <a:srgbClr val="FFFFFF"/>
                </a:solidFill>
                <a:prstDash val="solid"/>
                <a:miter/>
              </a:ln>
            </p:spPr>
          </p:sp>
          <p:sp>
            <p:nvSpPr>
              <p:cNvPr id="14" name="TextBox 14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</a:pPr>
              </a:p>
            </p:txBody>
          </p:sp>
        </p:grpSp>
        <p:grpSp>
          <p:nvGrpSpPr>
            <p:cNvPr id="15" name="Group 15"/>
            <p:cNvGrpSpPr/>
            <p:nvPr/>
          </p:nvGrpSpPr>
          <p:grpSpPr>
            <a:xfrm rot="0">
              <a:off x="5187174" y="5187174"/>
              <a:ext cx="2983312" cy="2983312"/>
              <a:chOff x="0" y="0"/>
              <a:chExt cx="812800" cy="812800"/>
            </a:xfrm>
          </p:grpSpPr>
          <p:sp>
            <p:nvSpPr>
              <p:cNvPr id="16" name="Freeform 16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ln w="257175" cap="sq">
                <a:solidFill>
                  <a:srgbClr val="FFFFFF"/>
                </a:solidFill>
                <a:prstDash val="solid"/>
                <a:miter/>
              </a:ln>
            </p:spPr>
          </p:sp>
          <p:sp>
            <p:nvSpPr>
              <p:cNvPr id="17" name="TextBox 17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</a:pPr>
              </a:p>
            </p:txBody>
          </p:sp>
        </p:grpSp>
        <p:grpSp>
          <p:nvGrpSpPr>
            <p:cNvPr id="18" name="Group 18"/>
            <p:cNvGrpSpPr/>
            <p:nvPr/>
          </p:nvGrpSpPr>
          <p:grpSpPr>
            <a:xfrm rot="0">
              <a:off x="5865203" y="5865203"/>
              <a:ext cx="1627254" cy="1627254"/>
              <a:chOff x="0" y="0"/>
              <a:chExt cx="812800" cy="812800"/>
            </a:xfrm>
          </p:grpSpPr>
          <p:sp>
            <p:nvSpPr>
              <p:cNvPr id="19" name="Freeform 19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ln w="114300" cap="sq">
                <a:solidFill>
                  <a:srgbClr val="FFFFFF"/>
                </a:solidFill>
                <a:prstDash val="solid"/>
                <a:miter/>
              </a:ln>
            </p:spPr>
          </p:sp>
          <p:sp>
            <p:nvSpPr>
              <p:cNvPr id="20" name="TextBox 20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</a:pPr>
              </a:p>
            </p:txBody>
          </p:sp>
        </p:grpSp>
        <p:grpSp>
          <p:nvGrpSpPr>
            <p:cNvPr id="21" name="Group 21"/>
            <p:cNvGrpSpPr/>
            <p:nvPr/>
          </p:nvGrpSpPr>
          <p:grpSpPr>
            <a:xfrm rot="0">
              <a:off x="2433170" y="6411073"/>
              <a:ext cx="24516134" cy="11111024"/>
              <a:chOff x="0" y="0"/>
              <a:chExt cx="4842693" cy="2194770"/>
            </a:xfrm>
          </p:grpSpPr>
          <p:sp>
            <p:nvSpPr>
              <p:cNvPr id="22" name="Freeform 22"/>
              <p:cNvSpPr/>
              <p:nvPr/>
            </p:nvSpPr>
            <p:spPr>
              <a:xfrm>
                <a:off x="0" y="0"/>
                <a:ext cx="4842693" cy="2194770"/>
              </a:xfrm>
              <a:custGeom>
                <a:avLst/>
                <a:gdLst/>
                <a:ahLst/>
                <a:cxnLst/>
                <a:rect l="l" t="t" r="r" b="b"/>
                <a:pathLst>
                  <a:path w="4842693" h="2194770">
                    <a:moveTo>
                      <a:pt x="0" y="0"/>
                    </a:moveTo>
                    <a:lnTo>
                      <a:pt x="4842693" y="0"/>
                    </a:lnTo>
                    <a:lnTo>
                      <a:pt x="4842693" y="2194770"/>
                    </a:lnTo>
                    <a:lnTo>
                      <a:pt x="0" y="219477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id="23" name="TextBox 23"/>
              <p:cNvSpPr txBox="1"/>
              <p:nvPr/>
            </p:nvSpPr>
            <p:spPr>
              <a:xfrm>
                <a:off x="0" y="-38100"/>
                <a:ext cx="4842693" cy="223287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</a:pPr>
              </a:p>
            </p:txBody>
          </p:sp>
        </p:grpSp>
        <p:grpSp>
          <p:nvGrpSpPr>
            <p:cNvPr id="24" name="Group 24"/>
            <p:cNvGrpSpPr/>
            <p:nvPr/>
          </p:nvGrpSpPr>
          <p:grpSpPr>
            <a:xfrm rot="0">
              <a:off x="2433170" y="3731813"/>
              <a:ext cx="24516134" cy="1138379"/>
              <a:chOff x="0" y="0"/>
              <a:chExt cx="4842693" cy="224865"/>
            </a:xfrm>
          </p:grpSpPr>
          <p:sp>
            <p:nvSpPr>
              <p:cNvPr id="25" name="Freeform 25"/>
              <p:cNvSpPr/>
              <p:nvPr/>
            </p:nvSpPr>
            <p:spPr>
              <a:xfrm>
                <a:off x="0" y="0"/>
                <a:ext cx="4842693" cy="224865"/>
              </a:xfrm>
              <a:custGeom>
                <a:avLst/>
                <a:gdLst/>
                <a:ahLst/>
                <a:cxnLst/>
                <a:rect l="l" t="t" r="r" b="b"/>
                <a:pathLst>
                  <a:path w="4842693" h="224865">
                    <a:moveTo>
                      <a:pt x="0" y="0"/>
                    </a:moveTo>
                    <a:lnTo>
                      <a:pt x="4842693" y="0"/>
                    </a:lnTo>
                    <a:lnTo>
                      <a:pt x="4842693" y="224865"/>
                    </a:lnTo>
                    <a:lnTo>
                      <a:pt x="0" y="224865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id="26" name="TextBox 26"/>
              <p:cNvSpPr txBox="1"/>
              <p:nvPr/>
            </p:nvSpPr>
            <p:spPr>
              <a:xfrm>
                <a:off x="0" y="-38100"/>
                <a:ext cx="4842693" cy="26296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</a:pPr>
              </a:p>
            </p:txBody>
          </p:sp>
        </p:grpSp>
        <p:sp>
          <p:nvSpPr>
            <p:cNvPr id="27" name="Freeform 27"/>
            <p:cNvSpPr/>
            <p:nvPr/>
          </p:nvSpPr>
          <p:spPr>
            <a:xfrm>
              <a:off x="21974767" y="4664469"/>
              <a:ext cx="3470804" cy="1952327"/>
            </a:xfrm>
            <a:custGeom>
              <a:avLst/>
              <a:gdLst/>
              <a:ahLst/>
              <a:cxnLst/>
              <a:rect l="l" t="t" r="r" b="b"/>
              <a:pathLst>
                <a:path w="3470804" h="1952327">
                  <a:moveTo>
                    <a:pt x="0" y="0"/>
                  </a:moveTo>
                  <a:lnTo>
                    <a:pt x="3470803" y="0"/>
                  </a:lnTo>
                  <a:lnTo>
                    <a:pt x="3470803" y="1952327"/>
                  </a:lnTo>
                  <a:lnTo>
                    <a:pt x="0" y="195232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"/>
              <a:stretch>
                <a:fillRect/>
              </a:stretch>
            </a:blipFill>
          </p:spPr>
        </p:sp>
      </p:grpSp>
      <p:sp>
        <p:nvSpPr>
          <p:cNvPr id="28" name="TextBox 28"/>
          <p:cNvSpPr txBox="1"/>
          <p:nvPr/>
        </p:nvSpPr>
        <p:spPr>
          <a:xfrm>
            <a:off x="5329052" y="2005148"/>
            <a:ext cx="7629895" cy="8786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945"/>
              </a:lnSpc>
              <a:spcBef>
                <a:spcPct val="0"/>
              </a:spcBef>
            </a:pPr>
            <a:r>
              <a:rPr lang="en-US" sz="4960" b="1">
                <a:solidFill>
                  <a:srgbClr val="000000"/>
                </a:solidFill>
                <a:latin typeface="Poppins Bold" panose="00000800000000000000"/>
                <a:ea typeface="Poppins Bold" panose="00000800000000000000"/>
                <a:cs typeface="Poppins Bold" panose="00000800000000000000"/>
                <a:sym typeface="Poppins Bold" panose="00000800000000000000"/>
              </a:rPr>
              <a:t>SAMPLE SCRIPT FORMAT</a:t>
            </a:r>
            <a:endParaRPr lang="en-US" sz="4960" b="1">
              <a:solidFill>
                <a:srgbClr val="000000"/>
              </a:solidFill>
              <a:latin typeface="Poppins Bold" panose="00000800000000000000"/>
              <a:ea typeface="Poppins Bold" panose="00000800000000000000"/>
              <a:cs typeface="Poppins Bold" panose="00000800000000000000"/>
              <a:sym typeface="Poppins Bold" panose="00000800000000000000"/>
            </a:endParaRPr>
          </a:p>
        </p:txBody>
      </p:sp>
      <p:sp>
        <p:nvSpPr>
          <p:cNvPr id="29" name="TextBox 29"/>
          <p:cNvSpPr txBox="1"/>
          <p:nvPr/>
        </p:nvSpPr>
        <p:spPr>
          <a:xfrm>
            <a:off x="4953213" y="3884132"/>
            <a:ext cx="2268301" cy="29647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85"/>
              </a:lnSpc>
            </a:pPr>
            <a:r>
              <a:rPr lang="en-US" sz="2420">
                <a:solidFill>
                  <a:srgbClr val="000000"/>
                </a:solidFill>
                <a:latin typeface="Canva Sans" panose="020B0503030501040103"/>
                <a:ea typeface="Canva Sans" panose="020B0503030501040103"/>
                <a:cs typeface="Canva Sans" panose="020B0503030501040103"/>
                <a:sym typeface="Canva Sans" panose="020B0503030501040103"/>
              </a:rPr>
              <a:t>Voice Over: </a:t>
            </a:r>
            <a:endParaRPr lang="en-US" sz="2420">
              <a:solidFill>
                <a:srgbClr val="000000"/>
              </a:solidFill>
              <a:latin typeface="Canva Sans" panose="020B0503030501040103"/>
              <a:ea typeface="Canva Sans" panose="020B0503030501040103"/>
              <a:cs typeface="Canva Sans" panose="020B0503030501040103"/>
              <a:sym typeface="Canva Sans" panose="020B0503030501040103"/>
            </a:endParaRPr>
          </a:p>
          <a:p>
            <a:pPr algn="l">
              <a:lnSpc>
                <a:spcPts val="3385"/>
              </a:lnSpc>
            </a:pPr>
          </a:p>
          <a:p>
            <a:pPr algn="l">
              <a:lnSpc>
                <a:spcPts val="3385"/>
              </a:lnSpc>
            </a:pPr>
            <a:r>
              <a:rPr lang="en-US" sz="2420">
                <a:solidFill>
                  <a:srgbClr val="000000"/>
                </a:solidFill>
                <a:latin typeface="Canva Sans" panose="020B0503030501040103"/>
                <a:ea typeface="Canva Sans" panose="020B0503030501040103"/>
                <a:cs typeface="Canva Sans" panose="020B0503030501040103"/>
                <a:sym typeface="Canva Sans" panose="020B0503030501040103"/>
              </a:rPr>
              <a:t>Voice Over:</a:t>
            </a:r>
            <a:endParaRPr lang="en-US" sz="2420">
              <a:solidFill>
                <a:srgbClr val="000000"/>
              </a:solidFill>
              <a:latin typeface="Canva Sans" panose="020B0503030501040103"/>
              <a:ea typeface="Canva Sans" panose="020B0503030501040103"/>
              <a:cs typeface="Canva Sans" panose="020B0503030501040103"/>
              <a:sym typeface="Canva Sans" panose="020B0503030501040103"/>
            </a:endParaRPr>
          </a:p>
          <a:p>
            <a:pPr algn="l">
              <a:lnSpc>
                <a:spcPts val="3385"/>
              </a:lnSpc>
            </a:pPr>
          </a:p>
          <a:p>
            <a:pPr algn="l">
              <a:lnSpc>
                <a:spcPts val="3385"/>
              </a:lnSpc>
            </a:pPr>
            <a:r>
              <a:rPr lang="en-US" sz="2420">
                <a:solidFill>
                  <a:srgbClr val="000000"/>
                </a:solidFill>
                <a:latin typeface="Canva Sans" panose="020B0503030501040103"/>
                <a:ea typeface="Canva Sans" panose="020B0503030501040103"/>
                <a:cs typeface="Canva Sans" panose="020B0503030501040103"/>
                <a:sym typeface="Canva Sans" panose="020B0503030501040103"/>
              </a:rPr>
              <a:t>Sound on Tape:</a:t>
            </a:r>
            <a:endParaRPr lang="en-US" sz="2420">
              <a:solidFill>
                <a:srgbClr val="000000"/>
              </a:solidFill>
              <a:latin typeface="Canva Sans" panose="020B0503030501040103"/>
              <a:ea typeface="Canva Sans" panose="020B0503030501040103"/>
              <a:cs typeface="Canva Sans" panose="020B0503030501040103"/>
              <a:sym typeface="Canva Sans" panose="020B0503030501040103"/>
            </a:endParaRPr>
          </a:p>
          <a:p>
            <a:pPr algn="l">
              <a:lnSpc>
                <a:spcPts val="3385"/>
              </a:lnSpc>
            </a:pPr>
          </a:p>
          <a:p>
            <a:pPr algn="l">
              <a:lnSpc>
                <a:spcPts val="3385"/>
              </a:lnSpc>
            </a:pPr>
            <a:r>
              <a:rPr lang="en-US" sz="2420">
                <a:solidFill>
                  <a:srgbClr val="000000"/>
                </a:solidFill>
                <a:latin typeface="Canva Sans" panose="020B0503030501040103"/>
                <a:ea typeface="Canva Sans" panose="020B0503030501040103"/>
                <a:cs typeface="Canva Sans" panose="020B0503030501040103"/>
                <a:sym typeface="Canva Sans" panose="020B0503030501040103"/>
              </a:rPr>
              <a:t>Stand upper:</a:t>
            </a:r>
            <a:endParaRPr lang="en-US" sz="2420">
              <a:solidFill>
                <a:srgbClr val="000000"/>
              </a:solidFill>
              <a:latin typeface="Canva Sans" panose="020B0503030501040103"/>
              <a:ea typeface="Canva Sans" panose="020B0503030501040103"/>
              <a:cs typeface="Canva Sans" panose="020B0503030501040103"/>
              <a:sym typeface="Canva Sans" panose="020B0503030501040103"/>
            </a:endParaRPr>
          </a:p>
        </p:txBody>
      </p:sp>
      <p:sp>
        <p:nvSpPr>
          <p:cNvPr id="30" name="TextBox 30"/>
          <p:cNvSpPr txBox="1"/>
          <p:nvPr/>
        </p:nvSpPr>
        <p:spPr>
          <a:xfrm>
            <a:off x="4652010" y="3164205"/>
            <a:ext cx="3582035" cy="60325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705"/>
              </a:lnSpc>
              <a:spcBef>
                <a:spcPct val="0"/>
              </a:spcBef>
            </a:pPr>
            <a:r>
              <a:rPr lang="en-US" sz="3360" b="1">
                <a:solidFill>
                  <a:srgbClr val="000000"/>
                </a:solidFill>
                <a:latin typeface="Poppins Bold" panose="00000800000000000000"/>
                <a:ea typeface="Poppins Bold" panose="00000800000000000000"/>
                <a:cs typeface="Poppins Bold" panose="00000800000000000000"/>
                <a:sym typeface="Poppins Bold" panose="00000800000000000000"/>
              </a:rPr>
              <a:t>Short Format</a:t>
            </a:r>
            <a:endParaRPr lang="en-US" sz="3360" b="1">
              <a:solidFill>
                <a:srgbClr val="000000"/>
              </a:solidFill>
              <a:latin typeface="Poppins Bold" panose="00000800000000000000"/>
              <a:ea typeface="Poppins Bold" panose="00000800000000000000"/>
              <a:cs typeface="Poppins Bold" panose="00000800000000000000"/>
              <a:sym typeface="Poppins Bold" panose="00000800000000000000"/>
            </a:endParaRPr>
          </a:p>
        </p:txBody>
      </p:sp>
      <p:sp>
        <p:nvSpPr>
          <p:cNvPr id="31" name="TextBox 31"/>
          <p:cNvSpPr txBox="1"/>
          <p:nvPr/>
        </p:nvSpPr>
        <p:spPr>
          <a:xfrm>
            <a:off x="10210536" y="3809412"/>
            <a:ext cx="2258011" cy="55011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70"/>
              </a:lnSpc>
            </a:pPr>
            <a:r>
              <a:rPr lang="en-US" sz="2405">
                <a:solidFill>
                  <a:srgbClr val="000000"/>
                </a:solidFill>
                <a:latin typeface="Canva Sans" panose="020B0503030501040103"/>
                <a:ea typeface="Canva Sans" panose="020B0503030501040103"/>
                <a:cs typeface="Canva Sans" panose="020B0503030501040103"/>
                <a:sym typeface="Canva Sans" panose="020B0503030501040103"/>
              </a:rPr>
              <a:t>Voice Over: </a:t>
            </a:r>
            <a:endParaRPr lang="en-US" sz="2405">
              <a:solidFill>
                <a:srgbClr val="000000"/>
              </a:solidFill>
              <a:latin typeface="Canva Sans" panose="020B0503030501040103"/>
              <a:ea typeface="Canva Sans" panose="020B0503030501040103"/>
              <a:cs typeface="Canva Sans" panose="020B0503030501040103"/>
              <a:sym typeface="Canva Sans" panose="020B0503030501040103"/>
            </a:endParaRPr>
          </a:p>
          <a:p>
            <a:pPr algn="l">
              <a:lnSpc>
                <a:spcPts val="3370"/>
              </a:lnSpc>
            </a:pPr>
          </a:p>
          <a:p>
            <a:pPr algn="l">
              <a:lnSpc>
                <a:spcPts val="3370"/>
              </a:lnSpc>
            </a:pPr>
            <a:r>
              <a:rPr lang="en-US" sz="2405">
                <a:solidFill>
                  <a:srgbClr val="000000"/>
                </a:solidFill>
                <a:latin typeface="Canva Sans" panose="020B0503030501040103"/>
                <a:ea typeface="Canva Sans" panose="020B0503030501040103"/>
                <a:cs typeface="Canva Sans" panose="020B0503030501040103"/>
                <a:sym typeface="Canva Sans" panose="020B0503030501040103"/>
              </a:rPr>
              <a:t>Voice Over:</a:t>
            </a:r>
            <a:endParaRPr lang="en-US" sz="2405">
              <a:solidFill>
                <a:srgbClr val="000000"/>
              </a:solidFill>
              <a:latin typeface="Canva Sans" panose="020B0503030501040103"/>
              <a:ea typeface="Canva Sans" panose="020B0503030501040103"/>
              <a:cs typeface="Canva Sans" panose="020B0503030501040103"/>
              <a:sym typeface="Canva Sans" panose="020B0503030501040103"/>
            </a:endParaRPr>
          </a:p>
          <a:p>
            <a:pPr algn="l">
              <a:lnSpc>
                <a:spcPts val="3370"/>
              </a:lnSpc>
            </a:pPr>
          </a:p>
          <a:p>
            <a:pPr algn="l">
              <a:lnSpc>
                <a:spcPts val="3370"/>
              </a:lnSpc>
            </a:pPr>
            <a:r>
              <a:rPr lang="en-US" sz="2405">
                <a:solidFill>
                  <a:srgbClr val="000000"/>
                </a:solidFill>
                <a:latin typeface="Canva Sans" panose="020B0503030501040103"/>
                <a:ea typeface="Canva Sans" panose="020B0503030501040103"/>
                <a:cs typeface="Canva Sans" panose="020B0503030501040103"/>
                <a:sym typeface="Canva Sans" panose="020B0503030501040103"/>
              </a:rPr>
              <a:t>Sound on Tape:</a:t>
            </a:r>
            <a:endParaRPr lang="en-US" sz="2405">
              <a:solidFill>
                <a:srgbClr val="000000"/>
              </a:solidFill>
              <a:latin typeface="Canva Sans" panose="020B0503030501040103"/>
              <a:ea typeface="Canva Sans" panose="020B0503030501040103"/>
              <a:cs typeface="Canva Sans" panose="020B0503030501040103"/>
              <a:sym typeface="Canva Sans" panose="020B0503030501040103"/>
            </a:endParaRPr>
          </a:p>
          <a:p>
            <a:pPr algn="l">
              <a:lnSpc>
                <a:spcPts val="3370"/>
              </a:lnSpc>
            </a:pPr>
          </a:p>
          <a:p>
            <a:pPr algn="l">
              <a:lnSpc>
                <a:spcPts val="3370"/>
              </a:lnSpc>
            </a:pPr>
            <a:r>
              <a:rPr lang="en-US" sz="2405">
                <a:solidFill>
                  <a:srgbClr val="000000"/>
                </a:solidFill>
                <a:latin typeface="Canva Sans" panose="020B0503030501040103"/>
                <a:ea typeface="Canva Sans" panose="020B0503030501040103"/>
                <a:cs typeface="Canva Sans" panose="020B0503030501040103"/>
                <a:sym typeface="Canva Sans" panose="020B0503030501040103"/>
              </a:rPr>
              <a:t>Voice Over:</a:t>
            </a:r>
            <a:endParaRPr lang="en-US" sz="2405">
              <a:solidFill>
                <a:srgbClr val="000000"/>
              </a:solidFill>
              <a:latin typeface="Canva Sans" panose="020B0503030501040103"/>
              <a:ea typeface="Canva Sans" panose="020B0503030501040103"/>
              <a:cs typeface="Canva Sans" panose="020B0503030501040103"/>
              <a:sym typeface="Canva Sans" panose="020B0503030501040103"/>
            </a:endParaRPr>
          </a:p>
          <a:p>
            <a:pPr algn="l">
              <a:lnSpc>
                <a:spcPts val="3370"/>
              </a:lnSpc>
            </a:pPr>
          </a:p>
          <a:p>
            <a:pPr algn="l">
              <a:lnSpc>
                <a:spcPts val="3370"/>
              </a:lnSpc>
            </a:pPr>
            <a:r>
              <a:rPr lang="en-US" sz="2405">
                <a:solidFill>
                  <a:srgbClr val="000000"/>
                </a:solidFill>
                <a:latin typeface="Canva Sans" panose="020B0503030501040103"/>
                <a:ea typeface="Canva Sans" panose="020B0503030501040103"/>
                <a:cs typeface="Canva Sans" panose="020B0503030501040103"/>
                <a:sym typeface="Canva Sans" panose="020B0503030501040103"/>
              </a:rPr>
              <a:t>Sound on Tape:</a:t>
            </a:r>
            <a:endParaRPr lang="en-US" sz="2405">
              <a:solidFill>
                <a:srgbClr val="000000"/>
              </a:solidFill>
              <a:latin typeface="Canva Sans" panose="020B0503030501040103"/>
              <a:ea typeface="Canva Sans" panose="020B0503030501040103"/>
              <a:cs typeface="Canva Sans" panose="020B0503030501040103"/>
              <a:sym typeface="Canva Sans" panose="020B0503030501040103"/>
            </a:endParaRPr>
          </a:p>
          <a:p>
            <a:pPr algn="l">
              <a:lnSpc>
                <a:spcPts val="3370"/>
              </a:lnSpc>
            </a:pPr>
          </a:p>
          <a:p>
            <a:pPr algn="l">
              <a:lnSpc>
                <a:spcPts val="3370"/>
              </a:lnSpc>
            </a:pPr>
            <a:r>
              <a:rPr lang="en-US" sz="2405">
                <a:solidFill>
                  <a:srgbClr val="000000"/>
                </a:solidFill>
                <a:latin typeface="Canva Sans" panose="020B0503030501040103"/>
                <a:ea typeface="Canva Sans" panose="020B0503030501040103"/>
                <a:cs typeface="Canva Sans" panose="020B0503030501040103"/>
                <a:sym typeface="Canva Sans" panose="020B0503030501040103"/>
              </a:rPr>
              <a:t>Voice Over:</a:t>
            </a:r>
            <a:endParaRPr lang="en-US" sz="2405">
              <a:solidFill>
                <a:srgbClr val="000000"/>
              </a:solidFill>
              <a:latin typeface="Canva Sans" panose="020B0503030501040103"/>
              <a:ea typeface="Canva Sans" panose="020B0503030501040103"/>
              <a:cs typeface="Canva Sans" panose="020B0503030501040103"/>
              <a:sym typeface="Canva Sans" panose="020B0503030501040103"/>
            </a:endParaRPr>
          </a:p>
          <a:p>
            <a:pPr algn="l">
              <a:lnSpc>
                <a:spcPts val="3370"/>
              </a:lnSpc>
            </a:pPr>
          </a:p>
          <a:p>
            <a:pPr algn="l">
              <a:lnSpc>
                <a:spcPts val="3370"/>
              </a:lnSpc>
            </a:pPr>
            <a:r>
              <a:rPr lang="en-US" sz="2405">
                <a:solidFill>
                  <a:srgbClr val="000000"/>
                </a:solidFill>
                <a:latin typeface="Canva Sans" panose="020B0503030501040103"/>
                <a:ea typeface="Canva Sans" panose="020B0503030501040103"/>
                <a:cs typeface="Canva Sans" panose="020B0503030501040103"/>
                <a:sym typeface="Canva Sans" panose="020B0503030501040103"/>
              </a:rPr>
              <a:t>Stand upper:</a:t>
            </a:r>
            <a:endParaRPr lang="en-US" sz="2405">
              <a:solidFill>
                <a:srgbClr val="000000"/>
              </a:solidFill>
              <a:latin typeface="Canva Sans" panose="020B0503030501040103"/>
              <a:ea typeface="Canva Sans" panose="020B0503030501040103"/>
              <a:cs typeface="Canva Sans" panose="020B0503030501040103"/>
              <a:sym typeface="Canva Sans" panose="020B0503030501040103"/>
            </a:endParaRPr>
          </a:p>
        </p:txBody>
      </p:sp>
      <p:sp>
        <p:nvSpPr>
          <p:cNvPr id="32" name="TextBox 32"/>
          <p:cNvSpPr txBox="1"/>
          <p:nvPr/>
        </p:nvSpPr>
        <p:spPr>
          <a:xfrm>
            <a:off x="9500870" y="3094355"/>
            <a:ext cx="3885565" cy="60007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680"/>
              </a:lnSpc>
              <a:spcBef>
                <a:spcPct val="0"/>
              </a:spcBef>
            </a:pPr>
            <a:r>
              <a:rPr lang="en-US" sz="3345" b="1">
                <a:solidFill>
                  <a:srgbClr val="000000"/>
                </a:solidFill>
                <a:latin typeface="Poppins Bold" panose="00000800000000000000"/>
                <a:ea typeface="Poppins Bold" panose="00000800000000000000"/>
                <a:cs typeface="Poppins Bold" panose="00000800000000000000"/>
                <a:sym typeface="Poppins Bold" panose="00000800000000000000"/>
              </a:rPr>
              <a:t>Long Format</a:t>
            </a:r>
            <a:endParaRPr lang="en-US" sz="3345" b="1">
              <a:solidFill>
                <a:srgbClr val="000000"/>
              </a:solidFill>
              <a:latin typeface="Poppins Bold" panose="00000800000000000000"/>
              <a:ea typeface="Poppins Bold" panose="00000800000000000000"/>
              <a:cs typeface="Poppins Bold" panose="00000800000000000000"/>
              <a:sym typeface="Poppins Bold" panose="0000080000000000000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0">
            <a:off x="-1824878" y="-2798860"/>
            <a:ext cx="20211978" cy="13141573"/>
            <a:chOff x="0" y="0"/>
            <a:chExt cx="26949304" cy="17522097"/>
          </a:xfrm>
        </p:grpSpPr>
        <p:grpSp>
          <p:nvGrpSpPr>
            <p:cNvPr id="3" name="Group 3"/>
            <p:cNvGrpSpPr/>
            <p:nvPr/>
          </p:nvGrpSpPr>
          <p:grpSpPr>
            <a:xfrm rot="0">
              <a:off x="2433170" y="4870192"/>
              <a:ext cx="24384000" cy="1540881"/>
              <a:chOff x="0" y="0"/>
              <a:chExt cx="4816593" cy="304371"/>
            </a:xfrm>
          </p:grpSpPr>
          <p:sp>
            <p:nvSpPr>
              <p:cNvPr id="4" name="Freeform 4"/>
              <p:cNvSpPr/>
              <p:nvPr/>
            </p:nvSpPr>
            <p:spPr>
              <a:xfrm>
                <a:off x="0" y="0"/>
                <a:ext cx="4816592" cy="304371"/>
              </a:xfrm>
              <a:custGeom>
                <a:avLst/>
                <a:gdLst/>
                <a:ahLst/>
                <a:cxnLst/>
                <a:rect l="l" t="t" r="r" b="b"/>
                <a:pathLst>
                  <a:path w="4816592" h="304371">
                    <a:moveTo>
                      <a:pt x="0" y="0"/>
                    </a:moveTo>
                    <a:lnTo>
                      <a:pt x="4816592" y="0"/>
                    </a:lnTo>
                    <a:lnTo>
                      <a:pt x="4816592" y="304371"/>
                    </a:lnTo>
                    <a:lnTo>
                      <a:pt x="0" y="304371"/>
                    </a:lnTo>
                    <a:close/>
                  </a:path>
                </a:pathLst>
              </a:custGeom>
              <a:solidFill>
                <a:srgbClr val="3E7B27"/>
              </a:solidFill>
            </p:spPr>
          </p:sp>
          <p:sp>
            <p:nvSpPr>
              <p:cNvPr id="5" name="TextBox 5"/>
              <p:cNvSpPr txBox="1"/>
              <p:nvPr/>
            </p:nvSpPr>
            <p:spPr>
              <a:xfrm>
                <a:off x="0" y="-38100"/>
                <a:ext cx="4816593" cy="34247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  <a:spcBef>
                    <a:spcPct val="0"/>
                  </a:spcBef>
                </a:pPr>
              </a:p>
            </p:txBody>
          </p:sp>
        </p:grpSp>
        <p:grpSp>
          <p:nvGrpSpPr>
            <p:cNvPr id="6" name="Group 6"/>
            <p:cNvGrpSpPr/>
            <p:nvPr/>
          </p:nvGrpSpPr>
          <p:grpSpPr>
            <a:xfrm rot="0">
              <a:off x="0" y="0"/>
              <a:ext cx="13357659" cy="13357659"/>
              <a:chOff x="0" y="0"/>
              <a:chExt cx="812800" cy="812800"/>
            </a:xfrm>
          </p:grpSpPr>
          <p:sp>
            <p:nvSpPr>
              <p:cNvPr id="7" name="Freeform 7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ln w="952500" cap="sq">
                <a:solidFill>
                  <a:srgbClr val="FFFFFF"/>
                </a:solidFill>
                <a:prstDash val="solid"/>
                <a:miter/>
              </a:ln>
            </p:spPr>
          </p:sp>
          <p:sp>
            <p:nvSpPr>
              <p:cNvPr id="8" name="TextBox 8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</a:pPr>
              </a:p>
            </p:txBody>
          </p:sp>
        </p:grpSp>
        <p:grpSp>
          <p:nvGrpSpPr>
            <p:cNvPr id="9" name="Group 9"/>
            <p:cNvGrpSpPr/>
            <p:nvPr/>
          </p:nvGrpSpPr>
          <p:grpSpPr>
            <a:xfrm rot="0">
              <a:off x="2433170" y="2060298"/>
              <a:ext cx="8491319" cy="8491319"/>
              <a:chOff x="0" y="0"/>
              <a:chExt cx="812800" cy="812800"/>
            </a:xfrm>
          </p:grpSpPr>
          <p:sp>
            <p:nvSpPr>
              <p:cNvPr id="10" name="Freeform 10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ln w="400050" cap="sq">
                <a:solidFill>
                  <a:srgbClr val="FFFFFF"/>
                </a:solidFill>
                <a:prstDash val="solid"/>
                <a:miter/>
              </a:ln>
            </p:spPr>
          </p:sp>
          <p:sp>
            <p:nvSpPr>
              <p:cNvPr id="11" name="TextBox 11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</a:pPr>
              </a:p>
            </p:txBody>
          </p:sp>
        </p:grpSp>
        <p:grpSp>
          <p:nvGrpSpPr>
            <p:cNvPr id="12" name="Group 12"/>
            <p:cNvGrpSpPr/>
            <p:nvPr/>
          </p:nvGrpSpPr>
          <p:grpSpPr>
            <a:xfrm rot="0">
              <a:off x="3931744" y="3931744"/>
              <a:ext cx="5494171" cy="5494171"/>
              <a:chOff x="0" y="0"/>
              <a:chExt cx="812800" cy="812800"/>
            </a:xfrm>
          </p:grpSpPr>
          <p:sp>
            <p:nvSpPr>
              <p:cNvPr id="13" name="Freeform 13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ln w="361950" cap="sq">
                <a:solidFill>
                  <a:srgbClr val="FFFFFF"/>
                </a:solidFill>
                <a:prstDash val="solid"/>
                <a:miter/>
              </a:ln>
            </p:spPr>
          </p:sp>
          <p:sp>
            <p:nvSpPr>
              <p:cNvPr id="14" name="TextBox 14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</a:pPr>
              </a:p>
            </p:txBody>
          </p:sp>
        </p:grpSp>
        <p:grpSp>
          <p:nvGrpSpPr>
            <p:cNvPr id="15" name="Group 15"/>
            <p:cNvGrpSpPr/>
            <p:nvPr/>
          </p:nvGrpSpPr>
          <p:grpSpPr>
            <a:xfrm rot="0">
              <a:off x="5187174" y="5187174"/>
              <a:ext cx="2983312" cy="2983312"/>
              <a:chOff x="0" y="0"/>
              <a:chExt cx="812800" cy="812800"/>
            </a:xfrm>
          </p:grpSpPr>
          <p:sp>
            <p:nvSpPr>
              <p:cNvPr id="16" name="Freeform 16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ln w="257175" cap="sq">
                <a:solidFill>
                  <a:srgbClr val="FFFFFF"/>
                </a:solidFill>
                <a:prstDash val="solid"/>
                <a:miter/>
              </a:ln>
            </p:spPr>
          </p:sp>
          <p:sp>
            <p:nvSpPr>
              <p:cNvPr id="17" name="TextBox 17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</a:pPr>
              </a:p>
            </p:txBody>
          </p:sp>
        </p:grpSp>
        <p:grpSp>
          <p:nvGrpSpPr>
            <p:cNvPr id="18" name="Group 18"/>
            <p:cNvGrpSpPr/>
            <p:nvPr/>
          </p:nvGrpSpPr>
          <p:grpSpPr>
            <a:xfrm rot="0">
              <a:off x="5865203" y="5865203"/>
              <a:ext cx="1627254" cy="1627254"/>
              <a:chOff x="0" y="0"/>
              <a:chExt cx="812800" cy="812800"/>
            </a:xfrm>
          </p:grpSpPr>
          <p:sp>
            <p:nvSpPr>
              <p:cNvPr id="19" name="Freeform 19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ln w="114300" cap="sq">
                <a:solidFill>
                  <a:srgbClr val="FFFFFF"/>
                </a:solidFill>
                <a:prstDash val="solid"/>
                <a:miter/>
              </a:ln>
            </p:spPr>
          </p:sp>
          <p:sp>
            <p:nvSpPr>
              <p:cNvPr id="20" name="TextBox 20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</a:pPr>
              </a:p>
            </p:txBody>
          </p:sp>
        </p:grpSp>
        <p:grpSp>
          <p:nvGrpSpPr>
            <p:cNvPr id="21" name="Group 21"/>
            <p:cNvGrpSpPr/>
            <p:nvPr/>
          </p:nvGrpSpPr>
          <p:grpSpPr>
            <a:xfrm rot="0">
              <a:off x="2433170" y="6411073"/>
              <a:ext cx="24516134" cy="11111024"/>
              <a:chOff x="0" y="0"/>
              <a:chExt cx="4842693" cy="2194770"/>
            </a:xfrm>
          </p:grpSpPr>
          <p:sp>
            <p:nvSpPr>
              <p:cNvPr id="22" name="Freeform 22"/>
              <p:cNvSpPr/>
              <p:nvPr/>
            </p:nvSpPr>
            <p:spPr>
              <a:xfrm>
                <a:off x="0" y="0"/>
                <a:ext cx="4842693" cy="2194770"/>
              </a:xfrm>
              <a:custGeom>
                <a:avLst/>
                <a:gdLst/>
                <a:ahLst/>
                <a:cxnLst/>
                <a:rect l="l" t="t" r="r" b="b"/>
                <a:pathLst>
                  <a:path w="4842693" h="2194770">
                    <a:moveTo>
                      <a:pt x="0" y="0"/>
                    </a:moveTo>
                    <a:lnTo>
                      <a:pt x="4842693" y="0"/>
                    </a:lnTo>
                    <a:lnTo>
                      <a:pt x="4842693" y="2194770"/>
                    </a:lnTo>
                    <a:lnTo>
                      <a:pt x="0" y="219477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id="23" name="TextBox 23"/>
              <p:cNvSpPr txBox="1"/>
              <p:nvPr/>
            </p:nvSpPr>
            <p:spPr>
              <a:xfrm>
                <a:off x="0" y="-38100"/>
                <a:ext cx="4842693" cy="223287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</a:pPr>
              </a:p>
            </p:txBody>
          </p:sp>
        </p:grpSp>
        <p:grpSp>
          <p:nvGrpSpPr>
            <p:cNvPr id="24" name="Group 24"/>
            <p:cNvGrpSpPr/>
            <p:nvPr/>
          </p:nvGrpSpPr>
          <p:grpSpPr>
            <a:xfrm rot="0">
              <a:off x="2433170" y="3731813"/>
              <a:ext cx="24516134" cy="1138379"/>
              <a:chOff x="0" y="0"/>
              <a:chExt cx="4842693" cy="224865"/>
            </a:xfrm>
          </p:grpSpPr>
          <p:sp>
            <p:nvSpPr>
              <p:cNvPr id="25" name="Freeform 25"/>
              <p:cNvSpPr/>
              <p:nvPr/>
            </p:nvSpPr>
            <p:spPr>
              <a:xfrm>
                <a:off x="0" y="0"/>
                <a:ext cx="4842693" cy="224865"/>
              </a:xfrm>
              <a:custGeom>
                <a:avLst/>
                <a:gdLst/>
                <a:ahLst/>
                <a:cxnLst/>
                <a:rect l="l" t="t" r="r" b="b"/>
                <a:pathLst>
                  <a:path w="4842693" h="224865">
                    <a:moveTo>
                      <a:pt x="0" y="0"/>
                    </a:moveTo>
                    <a:lnTo>
                      <a:pt x="4842693" y="0"/>
                    </a:lnTo>
                    <a:lnTo>
                      <a:pt x="4842693" y="224865"/>
                    </a:lnTo>
                    <a:lnTo>
                      <a:pt x="0" y="224865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id="26" name="TextBox 26"/>
              <p:cNvSpPr txBox="1"/>
              <p:nvPr/>
            </p:nvSpPr>
            <p:spPr>
              <a:xfrm>
                <a:off x="0" y="-38100"/>
                <a:ext cx="4842693" cy="26296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</a:pPr>
              </a:p>
            </p:txBody>
          </p:sp>
        </p:grpSp>
        <p:sp>
          <p:nvSpPr>
            <p:cNvPr id="27" name="Freeform 27"/>
            <p:cNvSpPr/>
            <p:nvPr/>
          </p:nvSpPr>
          <p:spPr>
            <a:xfrm>
              <a:off x="21974767" y="4664469"/>
              <a:ext cx="3470804" cy="1952327"/>
            </a:xfrm>
            <a:custGeom>
              <a:avLst/>
              <a:gdLst/>
              <a:ahLst/>
              <a:cxnLst/>
              <a:rect l="l" t="t" r="r" b="b"/>
              <a:pathLst>
                <a:path w="3470804" h="1952327">
                  <a:moveTo>
                    <a:pt x="0" y="0"/>
                  </a:moveTo>
                  <a:lnTo>
                    <a:pt x="3470803" y="0"/>
                  </a:lnTo>
                  <a:lnTo>
                    <a:pt x="3470803" y="1952327"/>
                  </a:lnTo>
                  <a:lnTo>
                    <a:pt x="0" y="195232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"/>
              <a:stretch>
                <a:fillRect/>
              </a:stretch>
            </a:blipFill>
          </p:spPr>
        </p:sp>
      </p:grpSp>
      <p:sp>
        <p:nvSpPr>
          <p:cNvPr id="28" name="TextBox 28"/>
          <p:cNvSpPr txBox="1"/>
          <p:nvPr/>
        </p:nvSpPr>
        <p:spPr>
          <a:xfrm>
            <a:off x="3856957" y="4453665"/>
            <a:ext cx="10574087" cy="42499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60"/>
              </a:lnSpc>
              <a:spcBef>
                <a:spcPct val="0"/>
              </a:spcBef>
            </a:pPr>
            <a:r>
              <a:rPr lang="en-US" sz="3040">
                <a:solidFill>
                  <a:srgbClr val="000000"/>
                </a:solidFill>
                <a:latin typeface="Canva Sans" panose="020B0503030501040103"/>
                <a:ea typeface="Canva Sans" panose="020B0503030501040103"/>
                <a:cs typeface="Canva Sans" panose="020B0503030501040103"/>
                <a:sym typeface="Canva Sans" panose="020B0503030501040103"/>
              </a:rPr>
              <a:t>Decide what the story is really about.</a:t>
            </a:r>
            <a:endParaRPr lang="en-US" sz="3040">
              <a:solidFill>
                <a:srgbClr val="000000"/>
              </a:solidFill>
              <a:latin typeface="Canva Sans" panose="020B0503030501040103"/>
              <a:ea typeface="Canva Sans" panose="020B0503030501040103"/>
              <a:cs typeface="Canva Sans" panose="020B0503030501040103"/>
              <a:sym typeface="Canva Sans" panose="020B0503030501040103"/>
            </a:endParaRPr>
          </a:p>
          <a:p>
            <a:pPr algn="l">
              <a:lnSpc>
                <a:spcPts val="4260"/>
              </a:lnSpc>
              <a:spcBef>
                <a:spcPct val="0"/>
              </a:spcBef>
            </a:pPr>
          </a:p>
          <a:p>
            <a:pPr algn="l">
              <a:lnSpc>
                <a:spcPts val="4260"/>
              </a:lnSpc>
              <a:spcBef>
                <a:spcPct val="0"/>
              </a:spcBef>
            </a:pPr>
            <a:r>
              <a:rPr lang="en-US" sz="3040">
                <a:solidFill>
                  <a:srgbClr val="000000"/>
                </a:solidFill>
                <a:latin typeface="Canva Sans" panose="020B0503030501040103"/>
                <a:ea typeface="Canva Sans" panose="020B0503030501040103"/>
                <a:cs typeface="Canva Sans" panose="020B0503030501040103"/>
                <a:sym typeface="Canva Sans" panose="020B0503030501040103"/>
              </a:rPr>
              <a:t>Example:</a:t>
            </a:r>
            <a:endParaRPr lang="en-US" sz="3040">
              <a:solidFill>
                <a:srgbClr val="000000"/>
              </a:solidFill>
              <a:latin typeface="Canva Sans" panose="020B0503030501040103"/>
              <a:ea typeface="Canva Sans" panose="020B0503030501040103"/>
              <a:cs typeface="Canva Sans" panose="020B0503030501040103"/>
              <a:sym typeface="Canva Sans" panose="020B0503030501040103"/>
            </a:endParaRPr>
          </a:p>
          <a:p>
            <a:pPr algn="l">
              <a:lnSpc>
                <a:spcPts val="4260"/>
              </a:lnSpc>
              <a:spcBef>
                <a:spcPct val="0"/>
              </a:spcBef>
            </a:pPr>
          </a:p>
          <a:p>
            <a:pPr algn="l">
              <a:lnSpc>
                <a:spcPts val="4260"/>
              </a:lnSpc>
              <a:spcBef>
                <a:spcPct val="0"/>
              </a:spcBef>
            </a:pPr>
            <a:r>
              <a:rPr lang="en-US" sz="3040">
                <a:solidFill>
                  <a:srgbClr val="000000"/>
                </a:solidFill>
                <a:latin typeface="Canva Sans" panose="020B0503030501040103"/>
                <a:ea typeface="Canva Sans" panose="020B0503030501040103"/>
                <a:cs typeface="Canva Sans" panose="020B0503030501040103"/>
                <a:sym typeface="Canva Sans" panose="020B0503030501040103"/>
              </a:rPr>
              <a:t> Not just “There was a seminar”</a:t>
            </a:r>
            <a:endParaRPr lang="en-US" sz="3040">
              <a:solidFill>
                <a:srgbClr val="000000"/>
              </a:solidFill>
              <a:latin typeface="Canva Sans" panose="020B0503030501040103"/>
              <a:ea typeface="Canva Sans" panose="020B0503030501040103"/>
              <a:cs typeface="Canva Sans" panose="020B0503030501040103"/>
              <a:sym typeface="Canva Sans" panose="020B0503030501040103"/>
            </a:endParaRPr>
          </a:p>
          <a:p>
            <a:pPr algn="l">
              <a:lnSpc>
                <a:spcPts val="4260"/>
              </a:lnSpc>
              <a:spcBef>
                <a:spcPct val="0"/>
              </a:spcBef>
            </a:pPr>
            <a:r>
              <a:rPr lang="en-US" sz="3040">
                <a:solidFill>
                  <a:srgbClr val="000000"/>
                </a:solidFill>
                <a:latin typeface="Canva Sans" panose="020B0503030501040103"/>
                <a:ea typeface="Canva Sans" panose="020B0503030501040103"/>
                <a:cs typeface="Canva Sans" panose="020B0503030501040103"/>
                <a:sym typeface="Canva Sans" panose="020B0503030501040103"/>
              </a:rPr>
              <a:t> But → “Students trained in media ministry broadcasting.”</a:t>
            </a:r>
            <a:endParaRPr lang="en-US" sz="3040">
              <a:solidFill>
                <a:srgbClr val="000000"/>
              </a:solidFill>
              <a:latin typeface="Canva Sans" panose="020B0503030501040103"/>
              <a:ea typeface="Canva Sans" panose="020B0503030501040103"/>
              <a:cs typeface="Canva Sans" panose="020B0503030501040103"/>
              <a:sym typeface="Canva Sans" panose="020B0503030501040103"/>
            </a:endParaRPr>
          </a:p>
          <a:p>
            <a:pPr algn="l">
              <a:lnSpc>
                <a:spcPts val="4260"/>
              </a:lnSpc>
              <a:spcBef>
                <a:spcPct val="0"/>
              </a:spcBef>
            </a:pPr>
          </a:p>
          <a:p>
            <a:pPr algn="l">
              <a:lnSpc>
                <a:spcPts val="4260"/>
              </a:lnSpc>
              <a:spcBef>
                <a:spcPct val="0"/>
              </a:spcBef>
            </a:pPr>
            <a:r>
              <a:rPr lang="en-US" sz="3040">
                <a:solidFill>
                  <a:srgbClr val="000000"/>
                </a:solidFill>
                <a:latin typeface="Canva Sans" panose="020B0503030501040103"/>
                <a:ea typeface="Canva Sans" panose="020B0503030501040103"/>
                <a:cs typeface="Canva Sans" panose="020B0503030501040103"/>
                <a:sym typeface="Canva Sans" panose="020B0503030501040103"/>
              </a:rPr>
              <a:t>✔ Focus on the most important message of the story.</a:t>
            </a:r>
            <a:endParaRPr lang="en-US" sz="3040">
              <a:solidFill>
                <a:srgbClr val="000000"/>
              </a:solidFill>
              <a:latin typeface="Canva Sans" panose="020B0503030501040103"/>
              <a:ea typeface="Canva Sans" panose="020B0503030501040103"/>
              <a:cs typeface="Canva Sans" panose="020B0503030501040103"/>
              <a:sym typeface="Canva Sans" panose="020B0503030501040103"/>
            </a:endParaRPr>
          </a:p>
        </p:txBody>
      </p:sp>
      <p:sp>
        <p:nvSpPr>
          <p:cNvPr id="29" name="TextBox 29"/>
          <p:cNvSpPr txBox="1"/>
          <p:nvPr/>
        </p:nvSpPr>
        <p:spPr>
          <a:xfrm>
            <a:off x="3856990" y="3533775"/>
            <a:ext cx="6276340" cy="50228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3920"/>
              </a:lnSpc>
              <a:spcBef>
                <a:spcPct val="0"/>
              </a:spcBef>
            </a:pPr>
            <a:r>
              <a:rPr lang="en-US" sz="2800" b="1">
                <a:solidFill>
                  <a:srgbClr val="000000"/>
                </a:solidFill>
                <a:latin typeface="Canva Sans Bold" panose="020B0803030501040103"/>
                <a:ea typeface="Canva Sans Bold" panose="020B0803030501040103"/>
                <a:cs typeface="Canva Sans Bold" panose="020B0803030501040103"/>
                <a:sym typeface="Canva Sans Bold" panose="020B0803030501040103"/>
              </a:rPr>
              <a:t>IDENTIFY THE MAIN ANGLE</a:t>
            </a:r>
            <a:endParaRPr lang="en-US" sz="2800" b="1">
              <a:solidFill>
                <a:srgbClr val="000000"/>
              </a:solidFill>
              <a:latin typeface="Canva Sans Bold" panose="020B0803030501040103"/>
              <a:ea typeface="Canva Sans Bold" panose="020B0803030501040103"/>
              <a:cs typeface="Canva Sans Bold" panose="020B0803030501040103"/>
              <a:sym typeface="Canva Sans Bold" panose="020B0803030501040103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0">
            <a:off x="-1824878" y="-2798860"/>
            <a:ext cx="20211978" cy="13141573"/>
            <a:chOff x="0" y="0"/>
            <a:chExt cx="26949304" cy="17522097"/>
          </a:xfrm>
        </p:grpSpPr>
        <p:grpSp>
          <p:nvGrpSpPr>
            <p:cNvPr id="3" name="Group 3"/>
            <p:cNvGrpSpPr/>
            <p:nvPr/>
          </p:nvGrpSpPr>
          <p:grpSpPr>
            <a:xfrm rot="0">
              <a:off x="2433170" y="4870192"/>
              <a:ext cx="24384000" cy="1540881"/>
              <a:chOff x="0" y="0"/>
              <a:chExt cx="4816593" cy="304371"/>
            </a:xfrm>
          </p:grpSpPr>
          <p:sp>
            <p:nvSpPr>
              <p:cNvPr id="4" name="Freeform 4"/>
              <p:cNvSpPr/>
              <p:nvPr/>
            </p:nvSpPr>
            <p:spPr>
              <a:xfrm>
                <a:off x="0" y="0"/>
                <a:ext cx="4816592" cy="304371"/>
              </a:xfrm>
              <a:custGeom>
                <a:avLst/>
                <a:gdLst/>
                <a:ahLst/>
                <a:cxnLst/>
                <a:rect l="l" t="t" r="r" b="b"/>
                <a:pathLst>
                  <a:path w="4816592" h="304371">
                    <a:moveTo>
                      <a:pt x="0" y="0"/>
                    </a:moveTo>
                    <a:lnTo>
                      <a:pt x="4816592" y="0"/>
                    </a:lnTo>
                    <a:lnTo>
                      <a:pt x="4816592" y="304371"/>
                    </a:lnTo>
                    <a:lnTo>
                      <a:pt x="0" y="304371"/>
                    </a:lnTo>
                    <a:close/>
                  </a:path>
                </a:pathLst>
              </a:custGeom>
              <a:solidFill>
                <a:srgbClr val="3E7B27"/>
              </a:solidFill>
            </p:spPr>
          </p:sp>
          <p:sp>
            <p:nvSpPr>
              <p:cNvPr id="5" name="TextBox 5"/>
              <p:cNvSpPr txBox="1"/>
              <p:nvPr/>
            </p:nvSpPr>
            <p:spPr>
              <a:xfrm>
                <a:off x="0" y="-38100"/>
                <a:ext cx="4816593" cy="34247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  <a:spcBef>
                    <a:spcPct val="0"/>
                  </a:spcBef>
                </a:pPr>
              </a:p>
            </p:txBody>
          </p:sp>
        </p:grpSp>
        <p:grpSp>
          <p:nvGrpSpPr>
            <p:cNvPr id="6" name="Group 6"/>
            <p:cNvGrpSpPr/>
            <p:nvPr/>
          </p:nvGrpSpPr>
          <p:grpSpPr>
            <a:xfrm rot="0">
              <a:off x="0" y="0"/>
              <a:ext cx="13357659" cy="13357659"/>
              <a:chOff x="0" y="0"/>
              <a:chExt cx="812800" cy="812800"/>
            </a:xfrm>
          </p:grpSpPr>
          <p:sp>
            <p:nvSpPr>
              <p:cNvPr id="7" name="Freeform 7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ln w="952500" cap="sq">
                <a:solidFill>
                  <a:srgbClr val="FFFFFF"/>
                </a:solidFill>
                <a:prstDash val="solid"/>
                <a:miter/>
              </a:ln>
            </p:spPr>
          </p:sp>
          <p:sp>
            <p:nvSpPr>
              <p:cNvPr id="8" name="TextBox 8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</a:pPr>
              </a:p>
            </p:txBody>
          </p:sp>
        </p:grpSp>
        <p:grpSp>
          <p:nvGrpSpPr>
            <p:cNvPr id="9" name="Group 9"/>
            <p:cNvGrpSpPr/>
            <p:nvPr/>
          </p:nvGrpSpPr>
          <p:grpSpPr>
            <a:xfrm rot="0">
              <a:off x="2433170" y="2060298"/>
              <a:ext cx="8491319" cy="8491319"/>
              <a:chOff x="0" y="0"/>
              <a:chExt cx="812800" cy="812800"/>
            </a:xfrm>
          </p:grpSpPr>
          <p:sp>
            <p:nvSpPr>
              <p:cNvPr id="10" name="Freeform 10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ln w="400050" cap="sq">
                <a:solidFill>
                  <a:srgbClr val="FFFFFF"/>
                </a:solidFill>
                <a:prstDash val="solid"/>
                <a:miter/>
              </a:ln>
            </p:spPr>
          </p:sp>
          <p:sp>
            <p:nvSpPr>
              <p:cNvPr id="11" name="TextBox 11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</a:pPr>
              </a:p>
            </p:txBody>
          </p:sp>
        </p:grpSp>
        <p:grpSp>
          <p:nvGrpSpPr>
            <p:cNvPr id="12" name="Group 12"/>
            <p:cNvGrpSpPr/>
            <p:nvPr/>
          </p:nvGrpSpPr>
          <p:grpSpPr>
            <a:xfrm rot="0">
              <a:off x="3931744" y="3931744"/>
              <a:ext cx="5494171" cy="5494171"/>
              <a:chOff x="0" y="0"/>
              <a:chExt cx="812800" cy="812800"/>
            </a:xfrm>
          </p:grpSpPr>
          <p:sp>
            <p:nvSpPr>
              <p:cNvPr id="13" name="Freeform 13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ln w="361950" cap="sq">
                <a:solidFill>
                  <a:srgbClr val="FFFFFF"/>
                </a:solidFill>
                <a:prstDash val="solid"/>
                <a:miter/>
              </a:ln>
            </p:spPr>
          </p:sp>
          <p:sp>
            <p:nvSpPr>
              <p:cNvPr id="14" name="TextBox 14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</a:pPr>
              </a:p>
            </p:txBody>
          </p:sp>
        </p:grpSp>
        <p:grpSp>
          <p:nvGrpSpPr>
            <p:cNvPr id="15" name="Group 15"/>
            <p:cNvGrpSpPr/>
            <p:nvPr/>
          </p:nvGrpSpPr>
          <p:grpSpPr>
            <a:xfrm rot="0">
              <a:off x="5187174" y="5187174"/>
              <a:ext cx="2983312" cy="2983312"/>
              <a:chOff x="0" y="0"/>
              <a:chExt cx="812800" cy="812800"/>
            </a:xfrm>
          </p:grpSpPr>
          <p:sp>
            <p:nvSpPr>
              <p:cNvPr id="16" name="Freeform 16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ln w="257175" cap="sq">
                <a:solidFill>
                  <a:srgbClr val="FFFFFF"/>
                </a:solidFill>
                <a:prstDash val="solid"/>
                <a:miter/>
              </a:ln>
            </p:spPr>
          </p:sp>
          <p:sp>
            <p:nvSpPr>
              <p:cNvPr id="17" name="TextBox 17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</a:pPr>
              </a:p>
            </p:txBody>
          </p:sp>
        </p:grpSp>
        <p:grpSp>
          <p:nvGrpSpPr>
            <p:cNvPr id="18" name="Group 18"/>
            <p:cNvGrpSpPr/>
            <p:nvPr/>
          </p:nvGrpSpPr>
          <p:grpSpPr>
            <a:xfrm rot="0">
              <a:off x="5865203" y="5865203"/>
              <a:ext cx="1627254" cy="1627254"/>
              <a:chOff x="0" y="0"/>
              <a:chExt cx="812800" cy="812800"/>
            </a:xfrm>
          </p:grpSpPr>
          <p:sp>
            <p:nvSpPr>
              <p:cNvPr id="19" name="Freeform 19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ln w="114300" cap="sq">
                <a:solidFill>
                  <a:srgbClr val="FFFFFF"/>
                </a:solidFill>
                <a:prstDash val="solid"/>
                <a:miter/>
              </a:ln>
            </p:spPr>
          </p:sp>
          <p:sp>
            <p:nvSpPr>
              <p:cNvPr id="20" name="TextBox 20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</a:pPr>
              </a:p>
            </p:txBody>
          </p:sp>
        </p:grpSp>
        <p:grpSp>
          <p:nvGrpSpPr>
            <p:cNvPr id="21" name="Group 21"/>
            <p:cNvGrpSpPr/>
            <p:nvPr/>
          </p:nvGrpSpPr>
          <p:grpSpPr>
            <a:xfrm rot="0">
              <a:off x="2433170" y="6411073"/>
              <a:ext cx="24516134" cy="11111024"/>
              <a:chOff x="0" y="0"/>
              <a:chExt cx="4842693" cy="2194770"/>
            </a:xfrm>
          </p:grpSpPr>
          <p:sp>
            <p:nvSpPr>
              <p:cNvPr id="22" name="Freeform 22"/>
              <p:cNvSpPr/>
              <p:nvPr/>
            </p:nvSpPr>
            <p:spPr>
              <a:xfrm>
                <a:off x="0" y="0"/>
                <a:ext cx="4842693" cy="2194770"/>
              </a:xfrm>
              <a:custGeom>
                <a:avLst/>
                <a:gdLst/>
                <a:ahLst/>
                <a:cxnLst/>
                <a:rect l="l" t="t" r="r" b="b"/>
                <a:pathLst>
                  <a:path w="4842693" h="2194770">
                    <a:moveTo>
                      <a:pt x="0" y="0"/>
                    </a:moveTo>
                    <a:lnTo>
                      <a:pt x="4842693" y="0"/>
                    </a:lnTo>
                    <a:lnTo>
                      <a:pt x="4842693" y="2194770"/>
                    </a:lnTo>
                    <a:lnTo>
                      <a:pt x="0" y="219477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id="23" name="TextBox 23"/>
              <p:cNvSpPr txBox="1"/>
              <p:nvPr/>
            </p:nvSpPr>
            <p:spPr>
              <a:xfrm>
                <a:off x="0" y="-38100"/>
                <a:ext cx="4842693" cy="223287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</a:pPr>
              </a:p>
            </p:txBody>
          </p:sp>
        </p:grpSp>
        <p:grpSp>
          <p:nvGrpSpPr>
            <p:cNvPr id="24" name="Group 24"/>
            <p:cNvGrpSpPr/>
            <p:nvPr/>
          </p:nvGrpSpPr>
          <p:grpSpPr>
            <a:xfrm rot="0">
              <a:off x="2433170" y="3731813"/>
              <a:ext cx="24516134" cy="1138379"/>
              <a:chOff x="0" y="0"/>
              <a:chExt cx="4842693" cy="224865"/>
            </a:xfrm>
          </p:grpSpPr>
          <p:sp>
            <p:nvSpPr>
              <p:cNvPr id="25" name="Freeform 25"/>
              <p:cNvSpPr/>
              <p:nvPr/>
            </p:nvSpPr>
            <p:spPr>
              <a:xfrm>
                <a:off x="0" y="0"/>
                <a:ext cx="4842693" cy="224865"/>
              </a:xfrm>
              <a:custGeom>
                <a:avLst/>
                <a:gdLst/>
                <a:ahLst/>
                <a:cxnLst/>
                <a:rect l="l" t="t" r="r" b="b"/>
                <a:pathLst>
                  <a:path w="4842693" h="224865">
                    <a:moveTo>
                      <a:pt x="0" y="0"/>
                    </a:moveTo>
                    <a:lnTo>
                      <a:pt x="4842693" y="0"/>
                    </a:lnTo>
                    <a:lnTo>
                      <a:pt x="4842693" y="224865"/>
                    </a:lnTo>
                    <a:lnTo>
                      <a:pt x="0" y="224865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id="26" name="TextBox 26"/>
              <p:cNvSpPr txBox="1"/>
              <p:nvPr/>
            </p:nvSpPr>
            <p:spPr>
              <a:xfrm>
                <a:off x="0" y="-38100"/>
                <a:ext cx="4842693" cy="26296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</a:pPr>
              </a:p>
            </p:txBody>
          </p:sp>
        </p:grpSp>
        <p:sp>
          <p:nvSpPr>
            <p:cNvPr id="27" name="Freeform 27"/>
            <p:cNvSpPr/>
            <p:nvPr/>
          </p:nvSpPr>
          <p:spPr>
            <a:xfrm>
              <a:off x="21974767" y="4664469"/>
              <a:ext cx="3470804" cy="1952327"/>
            </a:xfrm>
            <a:custGeom>
              <a:avLst/>
              <a:gdLst/>
              <a:ahLst/>
              <a:cxnLst/>
              <a:rect l="l" t="t" r="r" b="b"/>
              <a:pathLst>
                <a:path w="3470804" h="1952327">
                  <a:moveTo>
                    <a:pt x="0" y="0"/>
                  </a:moveTo>
                  <a:lnTo>
                    <a:pt x="3470803" y="0"/>
                  </a:lnTo>
                  <a:lnTo>
                    <a:pt x="3470803" y="1952327"/>
                  </a:lnTo>
                  <a:lnTo>
                    <a:pt x="0" y="195232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"/>
              <a:stretch>
                <a:fillRect/>
              </a:stretch>
            </a:blipFill>
          </p:spPr>
        </p:sp>
      </p:grpSp>
      <p:sp>
        <p:nvSpPr>
          <p:cNvPr id="28" name="TextBox 28"/>
          <p:cNvSpPr txBox="1"/>
          <p:nvPr/>
        </p:nvSpPr>
        <p:spPr>
          <a:xfrm>
            <a:off x="3856957" y="4453665"/>
            <a:ext cx="11145077" cy="53175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60"/>
              </a:lnSpc>
              <a:spcBef>
                <a:spcPct val="0"/>
              </a:spcBef>
            </a:pPr>
            <a:r>
              <a:rPr lang="en-US" sz="3040">
                <a:solidFill>
                  <a:srgbClr val="000000"/>
                </a:solidFill>
                <a:latin typeface="Canva Sans" panose="020B0503030501040103"/>
                <a:ea typeface="Canva Sans" panose="020B0503030501040103"/>
                <a:cs typeface="Canva Sans" panose="020B0503030501040103"/>
                <a:sym typeface="Canva Sans" panose="020B0503030501040103"/>
              </a:rPr>
              <a:t>The l</a:t>
            </a:r>
            <a:r>
              <a:rPr lang="en-US" sz="3040">
                <a:solidFill>
                  <a:srgbClr val="000000"/>
                </a:solidFill>
                <a:latin typeface="Canva Sans" panose="020B0503030501040103"/>
                <a:ea typeface="Canva Sans" panose="020B0503030501040103"/>
                <a:cs typeface="Canva Sans" panose="020B0503030501040103"/>
                <a:sym typeface="Canva Sans" panose="020B0503030501040103"/>
              </a:rPr>
              <a:t>ead is the first sentence that summarizes the news.</a:t>
            </a:r>
            <a:endParaRPr lang="en-US" sz="3040">
              <a:solidFill>
                <a:srgbClr val="000000"/>
              </a:solidFill>
              <a:latin typeface="Canva Sans" panose="020B0503030501040103"/>
              <a:ea typeface="Canva Sans" panose="020B0503030501040103"/>
              <a:cs typeface="Canva Sans" panose="020B0503030501040103"/>
              <a:sym typeface="Canva Sans" panose="020B0503030501040103"/>
            </a:endParaRPr>
          </a:p>
          <a:p>
            <a:pPr algn="l">
              <a:lnSpc>
                <a:spcPts val="4260"/>
              </a:lnSpc>
              <a:spcBef>
                <a:spcPct val="0"/>
              </a:spcBef>
            </a:pPr>
            <a:r>
              <a:rPr lang="en-US" sz="3040">
                <a:solidFill>
                  <a:srgbClr val="000000"/>
                </a:solidFill>
                <a:latin typeface="Canva Sans" panose="020B0503030501040103"/>
                <a:ea typeface="Canva Sans" panose="020B0503030501040103"/>
                <a:cs typeface="Canva Sans" panose="020B0503030501040103"/>
                <a:sym typeface="Canva Sans" panose="020B0503030501040103"/>
              </a:rPr>
              <a:t>It should answer the most important information first.</a:t>
            </a:r>
            <a:endParaRPr lang="en-US" sz="3040">
              <a:solidFill>
                <a:srgbClr val="000000"/>
              </a:solidFill>
              <a:latin typeface="Canva Sans" panose="020B0503030501040103"/>
              <a:ea typeface="Canva Sans" panose="020B0503030501040103"/>
              <a:cs typeface="Canva Sans" panose="020B0503030501040103"/>
              <a:sym typeface="Canva Sans" panose="020B0503030501040103"/>
            </a:endParaRPr>
          </a:p>
          <a:p>
            <a:pPr algn="l">
              <a:lnSpc>
                <a:spcPts val="4260"/>
              </a:lnSpc>
              <a:spcBef>
                <a:spcPct val="0"/>
              </a:spcBef>
            </a:pPr>
          </a:p>
          <a:p>
            <a:pPr algn="l">
              <a:lnSpc>
                <a:spcPts val="4260"/>
              </a:lnSpc>
              <a:spcBef>
                <a:spcPct val="0"/>
              </a:spcBef>
            </a:pPr>
            <a:r>
              <a:rPr lang="en-US" sz="3040">
                <a:solidFill>
                  <a:srgbClr val="000000"/>
                </a:solidFill>
                <a:latin typeface="Canva Sans" panose="020B0503030501040103"/>
                <a:ea typeface="Canva Sans" panose="020B0503030501040103"/>
                <a:cs typeface="Canva Sans" panose="020B0503030501040103"/>
                <a:sym typeface="Canva Sans" panose="020B0503030501040103"/>
              </a:rPr>
              <a:t>Example:</a:t>
            </a:r>
            <a:endParaRPr lang="en-US" sz="3040">
              <a:solidFill>
                <a:srgbClr val="000000"/>
              </a:solidFill>
              <a:latin typeface="Canva Sans" panose="020B0503030501040103"/>
              <a:ea typeface="Canva Sans" panose="020B0503030501040103"/>
              <a:cs typeface="Canva Sans" panose="020B0503030501040103"/>
              <a:sym typeface="Canva Sans" panose="020B0503030501040103"/>
            </a:endParaRPr>
          </a:p>
          <a:p>
            <a:pPr algn="l">
              <a:lnSpc>
                <a:spcPts val="4260"/>
              </a:lnSpc>
              <a:spcBef>
                <a:spcPct val="0"/>
              </a:spcBef>
            </a:pPr>
            <a:r>
              <a:rPr lang="en-US" sz="3040">
                <a:solidFill>
                  <a:srgbClr val="000000"/>
                </a:solidFill>
                <a:latin typeface="Canva Sans" panose="020B0503030501040103"/>
                <a:ea typeface="Canva Sans" panose="020B0503030501040103"/>
                <a:cs typeface="Canva Sans" panose="020B0503030501040103"/>
                <a:sym typeface="Canva Sans" panose="020B0503030501040103"/>
              </a:rPr>
              <a:t> “Students and media volunteers gathered at Balibago Adventist Church today for a seminar on television broadcasting and news reporting.”</a:t>
            </a:r>
            <a:endParaRPr lang="en-US" sz="3040">
              <a:solidFill>
                <a:srgbClr val="000000"/>
              </a:solidFill>
              <a:latin typeface="Canva Sans" panose="020B0503030501040103"/>
              <a:ea typeface="Canva Sans" panose="020B0503030501040103"/>
              <a:cs typeface="Canva Sans" panose="020B0503030501040103"/>
              <a:sym typeface="Canva Sans" panose="020B0503030501040103"/>
            </a:endParaRPr>
          </a:p>
          <a:p>
            <a:pPr algn="l">
              <a:lnSpc>
                <a:spcPts val="4260"/>
              </a:lnSpc>
              <a:spcBef>
                <a:spcPct val="0"/>
              </a:spcBef>
            </a:pPr>
          </a:p>
          <a:p>
            <a:pPr algn="l">
              <a:lnSpc>
                <a:spcPts val="4260"/>
              </a:lnSpc>
              <a:spcBef>
                <a:spcPct val="0"/>
              </a:spcBef>
            </a:pPr>
            <a:r>
              <a:rPr lang="en-US" sz="3040">
                <a:solidFill>
                  <a:srgbClr val="000000"/>
                </a:solidFill>
                <a:latin typeface="Canva Sans" panose="020B0503030501040103"/>
                <a:ea typeface="Canva Sans" panose="020B0503030501040103"/>
                <a:cs typeface="Canva Sans" panose="020B0503030501040103"/>
                <a:sym typeface="Canva Sans" panose="020B0503030501040103"/>
              </a:rPr>
              <a:t>✔ Keep it short and clear.</a:t>
            </a:r>
            <a:endParaRPr lang="en-US" sz="3040">
              <a:solidFill>
                <a:srgbClr val="000000"/>
              </a:solidFill>
              <a:latin typeface="Canva Sans" panose="020B0503030501040103"/>
              <a:ea typeface="Canva Sans" panose="020B0503030501040103"/>
              <a:cs typeface="Canva Sans" panose="020B0503030501040103"/>
              <a:sym typeface="Canva Sans" panose="020B0503030501040103"/>
            </a:endParaRPr>
          </a:p>
          <a:p>
            <a:pPr algn="l">
              <a:lnSpc>
                <a:spcPts val="4260"/>
              </a:lnSpc>
              <a:spcBef>
                <a:spcPct val="0"/>
              </a:spcBef>
            </a:pPr>
          </a:p>
        </p:txBody>
      </p:sp>
      <p:sp>
        <p:nvSpPr>
          <p:cNvPr id="29" name="TextBox 29"/>
          <p:cNvSpPr txBox="1"/>
          <p:nvPr/>
        </p:nvSpPr>
        <p:spPr>
          <a:xfrm>
            <a:off x="3856990" y="3496945"/>
            <a:ext cx="7169785" cy="50228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3920"/>
              </a:lnSpc>
              <a:spcBef>
                <a:spcPct val="0"/>
              </a:spcBef>
            </a:pPr>
            <a:r>
              <a:rPr lang="en-US" sz="2800" b="1">
                <a:solidFill>
                  <a:srgbClr val="000000"/>
                </a:solidFill>
                <a:latin typeface="Canva Sans Bold" panose="020B0803030501040103"/>
                <a:ea typeface="Canva Sans Bold" panose="020B0803030501040103"/>
                <a:cs typeface="Canva Sans Bold" panose="020B0803030501040103"/>
                <a:sym typeface="Canva Sans Bold" panose="020B0803030501040103"/>
              </a:rPr>
              <a:t>WRIT</a:t>
            </a:r>
            <a:r>
              <a:rPr lang="en-US" sz="2800" b="1">
                <a:solidFill>
                  <a:srgbClr val="000000"/>
                </a:solidFill>
                <a:latin typeface="Canva Sans Bold" panose="020B0803030501040103"/>
                <a:ea typeface="Canva Sans Bold" panose="020B0803030501040103"/>
                <a:cs typeface="Canva Sans Bold" panose="020B0803030501040103"/>
                <a:sym typeface="Canva Sans Bold" panose="020B0803030501040103"/>
              </a:rPr>
              <a:t>E THE LEAD (INTRODUCTION)</a:t>
            </a:r>
            <a:endParaRPr lang="en-US" sz="2800" b="1">
              <a:solidFill>
                <a:srgbClr val="000000"/>
              </a:solidFill>
              <a:latin typeface="Canva Sans Bold" panose="020B0803030501040103"/>
              <a:ea typeface="Canva Sans Bold" panose="020B0803030501040103"/>
              <a:cs typeface="Canva Sans Bold" panose="020B0803030501040103"/>
              <a:sym typeface="Canva Sans Bold" panose="020B0803030501040103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0">
            <a:off x="-1824878" y="-2798860"/>
            <a:ext cx="20211978" cy="13141573"/>
            <a:chOff x="0" y="0"/>
            <a:chExt cx="26949304" cy="17522097"/>
          </a:xfrm>
        </p:grpSpPr>
        <p:grpSp>
          <p:nvGrpSpPr>
            <p:cNvPr id="3" name="Group 3"/>
            <p:cNvGrpSpPr/>
            <p:nvPr/>
          </p:nvGrpSpPr>
          <p:grpSpPr>
            <a:xfrm rot="0">
              <a:off x="2433170" y="4870192"/>
              <a:ext cx="24384000" cy="1540881"/>
              <a:chOff x="0" y="0"/>
              <a:chExt cx="4816593" cy="304371"/>
            </a:xfrm>
          </p:grpSpPr>
          <p:sp>
            <p:nvSpPr>
              <p:cNvPr id="4" name="Freeform 4"/>
              <p:cNvSpPr/>
              <p:nvPr/>
            </p:nvSpPr>
            <p:spPr>
              <a:xfrm>
                <a:off x="0" y="0"/>
                <a:ext cx="4816592" cy="304371"/>
              </a:xfrm>
              <a:custGeom>
                <a:avLst/>
                <a:gdLst/>
                <a:ahLst/>
                <a:cxnLst/>
                <a:rect l="l" t="t" r="r" b="b"/>
                <a:pathLst>
                  <a:path w="4816592" h="304371">
                    <a:moveTo>
                      <a:pt x="0" y="0"/>
                    </a:moveTo>
                    <a:lnTo>
                      <a:pt x="4816592" y="0"/>
                    </a:lnTo>
                    <a:lnTo>
                      <a:pt x="4816592" y="304371"/>
                    </a:lnTo>
                    <a:lnTo>
                      <a:pt x="0" y="304371"/>
                    </a:lnTo>
                    <a:close/>
                  </a:path>
                </a:pathLst>
              </a:custGeom>
              <a:solidFill>
                <a:srgbClr val="3E7B27"/>
              </a:solidFill>
            </p:spPr>
          </p:sp>
          <p:sp>
            <p:nvSpPr>
              <p:cNvPr id="5" name="TextBox 5"/>
              <p:cNvSpPr txBox="1"/>
              <p:nvPr/>
            </p:nvSpPr>
            <p:spPr>
              <a:xfrm>
                <a:off x="0" y="-38100"/>
                <a:ext cx="4816593" cy="34247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  <a:spcBef>
                    <a:spcPct val="0"/>
                  </a:spcBef>
                </a:pPr>
              </a:p>
            </p:txBody>
          </p:sp>
        </p:grpSp>
        <p:grpSp>
          <p:nvGrpSpPr>
            <p:cNvPr id="6" name="Group 6"/>
            <p:cNvGrpSpPr/>
            <p:nvPr/>
          </p:nvGrpSpPr>
          <p:grpSpPr>
            <a:xfrm rot="0">
              <a:off x="0" y="0"/>
              <a:ext cx="13357659" cy="13357659"/>
              <a:chOff x="0" y="0"/>
              <a:chExt cx="812800" cy="812800"/>
            </a:xfrm>
          </p:grpSpPr>
          <p:sp>
            <p:nvSpPr>
              <p:cNvPr id="7" name="Freeform 7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ln w="952500" cap="sq">
                <a:solidFill>
                  <a:srgbClr val="FFFFFF"/>
                </a:solidFill>
                <a:prstDash val="solid"/>
                <a:miter/>
              </a:ln>
            </p:spPr>
          </p:sp>
          <p:sp>
            <p:nvSpPr>
              <p:cNvPr id="8" name="TextBox 8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</a:pPr>
              </a:p>
            </p:txBody>
          </p:sp>
        </p:grpSp>
        <p:grpSp>
          <p:nvGrpSpPr>
            <p:cNvPr id="9" name="Group 9"/>
            <p:cNvGrpSpPr/>
            <p:nvPr/>
          </p:nvGrpSpPr>
          <p:grpSpPr>
            <a:xfrm rot="0">
              <a:off x="2433170" y="2060298"/>
              <a:ext cx="8491319" cy="8491319"/>
              <a:chOff x="0" y="0"/>
              <a:chExt cx="812800" cy="812800"/>
            </a:xfrm>
          </p:grpSpPr>
          <p:sp>
            <p:nvSpPr>
              <p:cNvPr id="10" name="Freeform 10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ln w="400050" cap="sq">
                <a:solidFill>
                  <a:srgbClr val="FFFFFF"/>
                </a:solidFill>
                <a:prstDash val="solid"/>
                <a:miter/>
              </a:ln>
            </p:spPr>
          </p:sp>
          <p:sp>
            <p:nvSpPr>
              <p:cNvPr id="11" name="TextBox 11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</a:pPr>
              </a:p>
            </p:txBody>
          </p:sp>
        </p:grpSp>
        <p:grpSp>
          <p:nvGrpSpPr>
            <p:cNvPr id="12" name="Group 12"/>
            <p:cNvGrpSpPr/>
            <p:nvPr/>
          </p:nvGrpSpPr>
          <p:grpSpPr>
            <a:xfrm rot="0">
              <a:off x="3931744" y="3931744"/>
              <a:ext cx="5494171" cy="5494171"/>
              <a:chOff x="0" y="0"/>
              <a:chExt cx="812800" cy="812800"/>
            </a:xfrm>
          </p:grpSpPr>
          <p:sp>
            <p:nvSpPr>
              <p:cNvPr id="13" name="Freeform 13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ln w="361950" cap="sq">
                <a:solidFill>
                  <a:srgbClr val="FFFFFF"/>
                </a:solidFill>
                <a:prstDash val="solid"/>
                <a:miter/>
              </a:ln>
            </p:spPr>
          </p:sp>
          <p:sp>
            <p:nvSpPr>
              <p:cNvPr id="14" name="TextBox 14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</a:pPr>
              </a:p>
            </p:txBody>
          </p:sp>
        </p:grpSp>
        <p:grpSp>
          <p:nvGrpSpPr>
            <p:cNvPr id="15" name="Group 15"/>
            <p:cNvGrpSpPr/>
            <p:nvPr/>
          </p:nvGrpSpPr>
          <p:grpSpPr>
            <a:xfrm rot="0">
              <a:off x="5187174" y="5187174"/>
              <a:ext cx="2983312" cy="2983312"/>
              <a:chOff x="0" y="0"/>
              <a:chExt cx="812800" cy="812800"/>
            </a:xfrm>
          </p:grpSpPr>
          <p:sp>
            <p:nvSpPr>
              <p:cNvPr id="16" name="Freeform 16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ln w="257175" cap="sq">
                <a:solidFill>
                  <a:srgbClr val="FFFFFF"/>
                </a:solidFill>
                <a:prstDash val="solid"/>
                <a:miter/>
              </a:ln>
            </p:spPr>
          </p:sp>
          <p:sp>
            <p:nvSpPr>
              <p:cNvPr id="17" name="TextBox 17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</a:pPr>
              </a:p>
            </p:txBody>
          </p:sp>
        </p:grpSp>
        <p:grpSp>
          <p:nvGrpSpPr>
            <p:cNvPr id="18" name="Group 18"/>
            <p:cNvGrpSpPr/>
            <p:nvPr/>
          </p:nvGrpSpPr>
          <p:grpSpPr>
            <a:xfrm rot="0">
              <a:off x="5865203" y="5865203"/>
              <a:ext cx="1627254" cy="1627254"/>
              <a:chOff x="0" y="0"/>
              <a:chExt cx="812800" cy="812800"/>
            </a:xfrm>
          </p:grpSpPr>
          <p:sp>
            <p:nvSpPr>
              <p:cNvPr id="19" name="Freeform 19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ln w="114300" cap="sq">
                <a:solidFill>
                  <a:srgbClr val="FFFFFF"/>
                </a:solidFill>
                <a:prstDash val="solid"/>
                <a:miter/>
              </a:ln>
            </p:spPr>
          </p:sp>
          <p:sp>
            <p:nvSpPr>
              <p:cNvPr id="20" name="TextBox 20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</a:pPr>
              </a:p>
            </p:txBody>
          </p:sp>
        </p:grpSp>
        <p:grpSp>
          <p:nvGrpSpPr>
            <p:cNvPr id="21" name="Group 21"/>
            <p:cNvGrpSpPr/>
            <p:nvPr/>
          </p:nvGrpSpPr>
          <p:grpSpPr>
            <a:xfrm rot="0">
              <a:off x="2433170" y="6411073"/>
              <a:ext cx="24516134" cy="11111024"/>
              <a:chOff x="0" y="0"/>
              <a:chExt cx="4842693" cy="2194770"/>
            </a:xfrm>
          </p:grpSpPr>
          <p:sp>
            <p:nvSpPr>
              <p:cNvPr id="22" name="Freeform 22"/>
              <p:cNvSpPr/>
              <p:nvPr/>
            </p:nvSpPr>
            <p:spPr>
              <a:xfrm>
                <a:off x="0" y="0"/>
                <a:ext cx="4842693" cy="2194770"/>
              </a:xfrm>
              <a:custGeom>
                <a:avLst/>
                <a:gdLst/>
                <a:ahLst/>
                <a:cxnLst/>
                <a:rect l="l" t="t" r="r" b="b"/>
                <a:pathLst>
                  <a:path w="4842693" h="2194770">
                    <a:moveTo>
                      <a:pt x="0" y="0"/>
                    </a:moveTo>
                    <a:lnTo>
                      <a:pt x="4842693" y="0"/>
                    </a:lnTo>
                    <a:lnTo>
                      <a:pt x="4842693" y="2194770"/>
                    </a:lnTo>
                    <a:lnTo>
                      <a:pt x="0" y="219477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id="23" name="TextBox 23"/>
              <p:cNvSpPr txBox="1"/>
              <p:nvPr/>
            </p:nvSpPr>
            <p:spPr>
              <a:xfrm>
                <a:off x="0" y="-38100"/>
                <a:ext cx="4842693" cy="223287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</a:pPr>
              </a:p>
            </p:txBody>
          </p:sp>
        </p:grpSp>
        <p:grpSp>
          <p:nvGrpSpPr>
            <p:cNvPr id="24" name="Group 24"/>
            <p:cNvGrpSpPr/>
            <p:nvPr/>
          </p:nvGrpSpPr>
          <p:grpSpPr>
            <a:xfrm rot="0">
              <a:off x="2433170" y="3731813"/>
              <a:ext cx="24516134" cy="1138379"/>
              <a:chOff x="0" y="0"/>
              <a:chExt cx="4842693" cy="224865"/>
            </a:xfrm>
          </p:grpSpPr>
          <p:sp>
            <p:nvSpPr>
              <p:cNvPr id="25" name="Freeform 25"/>
              <p:cNvSpPr/>
              <p:nvPr/>
            </p:nvSpPr>
            <p:spPr>
              <a:xfrm>
                <a:off x="0" y="0"/>
                <a:ext cx="4842693" cy="224865"/>
              </a:xfrm>
              <a:custGeom>
                <a:avLst/>
                <a:gdLst/>
                <a:ahLst/>
                <a:cxnLst/>
                <a:rect l="l" t="t" r="r" b="b"/>
                <a:pathLst>
                  <a:path w="4842693" h="224865">
                    <a:moveTo>
                      <a:pt x="0" y="0"/>
                    </a:moveTo>
                    <a:lnTo>
                      <a:pt x="4842693" y="0"/>
                    </a:lnTo>
                    <a:lnTo>
                      <a:pt x="4842693" y="224865"/>
                    </a:lnTo>
                    <a:lnTo>
                      <a:pt x="0" y="224865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id="26" name="TextBox 26"/>
              <p:cNvSpPr txBox="1"/>
              <p:nvPr/>
            </p:nvSpPr>
            <p:spPr>
              <a:xfrm>
                <a:off x="0" y="-38100"/>
                <a:ext cx="4842693" cy="26296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</a:pPr>
              </a:p>
            </p:txBody>
          </p:sp>
        </p:grpSp>
        <p:sp>
          <p:nvSpPr>
            <p:cNvPr id="27" name="Freeform 27"/>
            <p:cNvSpPr/>
            <p:nvPr/>
          </p:nvSpPr>
          <p:spPr>
            <a:xfrm>
              <a:off x="21974767" y="4664469"/>
              <a:ext cx="3470804" cy="1952327"/>
            </a:xfrm>
            <a:custGeom>
              <a:avLst/>
              <a:gdLst/>
              <a:ahLst/>
              <a:cxnLst/>
              <a:rect l="l" t="t" r="r" b="b"/>
              <a:pathLst>
                <a:path w="3470804" h="1952327">
                  <a:moveTo>
                    <a:pt x="0" y="0"/>
                  </a:moveTo>
                  <a:lnTo>
                    <a:pt x="3470803" y="0"/>
                  </a:lnTo>
                  <a:lnTo>
                    <a:pt x="3470803" y="1952327"/>
                  </a:lnTo>
                  <a:lnTo>
                    <a:pt x="0" y="195232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"/>
              <a:stretch>
                <a:fillRect/>
              </a:stretch>
            </a:blipFill>
          </p:spPr>
        </p:sp>
      </p:grpSp>
      <p:sp>
        <p:nvSpPr>
          <p:cNvPr id="28" name="TextBox 28"/>
          <p:cNvSpPr txBox="1"/>
          <p:nvPr/>
        </p:nvSpPr>
        <p:spPr>
          <a:xfrm>
            <a:off x="3571462" y="3987744"/>
            <a:ext cx="11145077" cy="58512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60"/>
              </a:lnSpc>
              <a:spcBef>
                <a:spcPct val="0"/>
              </a:spcBef>
            </a:pPr>
            <a:r>
              <a:rPr lang="en-US" sz="3040">
                <a:solidFill>
                  <a:srgbClr val="000000"/>
                </a:solidFill>
                <a:latin typeface="Canva Sans" panose="020B0503030501040103"/>
                <a:ea typeface="Canva Sans" panose="020B0503030501040103"/>
                <a:cs typeface="Canva Sans" panose="020B0503030501040103"/>
                <a:sym typeface="Canva Sans" panose="020B0503030501040103"/>
              </a:rPr>
              <a:t>After the l</a:t>
            </a:r>
            <a:r>
              <a:rPr lang="en-US" sz="3040">
                <a:solidFill>
                  <a:srgbClr val="000000"/>
                </a:solidFill>
                <a:latin typeface="Canva Sans" panose="020B0503030501040103"/>
                <a:ea typeface="Canva Sans" panose="020B0503030501040103"/>
                <a:cs typeface="Canva Sans" panose="020B0503030501040103"/>
                <a:sym typeface="Canva Sans" panose="020B0503030501040103"/>
              </a:rPr>
              <a:t>ead, add supporting details.</a:t>
            </a:r>
            <a:endParaRPr lang="en-US" sz="3040">
              <a:solidFill>
                <a:srgbClr val="000000"/>
              </a:solidFill>
              <a:latin typeface="Canva Sans" panose="020B0503030501040103"/>
              <a:ea typeface="Canva Sans" panose="020B0503030501040103"/>
              <a:cs typeface="Canva Sans" panose="020B0503030501040103"/>
              <a:sym typeface="Canva Sans" panose="020B0503030501040103"/>
            </a:endParaRPr>
          </a:p>
          <a:p>
            <a:pPr algn="l">
              <a:lnSpc>
                <a:spcPts val="4260"/>
              </a:lnSpc>
              <a:spcBef>
                <a:spcPct val="0"/>
              </a:spcBef>
            </a:pPr>
          </a:p>
          <a:p>
            <a:pPr algn="l">
              <a:lnSpc>
                <a:spcPts val="4260"/>
              </a:lnSpc>
              <a:spcBef>
                <a:spcPct val="0"/>
              </a:spcBef>
            </a:pPr>
            <a:r>
              <a:rPr lang="en-US" sz="3040">
                <a:solidFill>
                  <a:srgbClr val="000000"/>
                </a:solidFill>
                <a:latin typeface="Canva Sans" panose="020B0503030501040103"/>
                <a:ea typeface="Canva Sans" panose="020B0503030501040103"/>
                <a:cs typeface="Canva Sans" panose="020B0503030501040103"/>
                <a:sym typeface="Canva Sans" panose="020B0503030501040103"/>
              </a:rPr>
              <a:t>Include:</a:t>
            </a:r>
            <a:endParaRPr lang="en-US" sz="3040">
              <a:solidFill>
                <a:srgbClr val="000000"/>
              </a:solidFill>
              <a:latin typeface="Canva Sans" panose="020B0503030501040103"/>
              <a:ea typeface="Canva Sans" panose="020B0503030501040103"/>
              <a:cs typeface="Canva Sans" panose="020B0503030501040103"/>
              <a:sym typeface="Canva Sans" panose="020B0503030501040103"/>
            </a:endParaRPr>
          </a:p>
          <a:p>
            <a:pPr marL="656590" lvl="1" indent="-328295" algn="l">
              <a:lnSpc>
                <a:spcPts val="4260"/>
              </a:lnSpc>
              <a:spcBef>
                <a:spcPct val="0"/>
              </a:spcBef>
              <a:buFont typeface="Arial" panose="020B0604020202020204"/>
              <a:buChar char="•"/>
            </a:pPr>
            <a:r>
              <a:rPr lang="en-US" sz="3040">
                <a:solidFill>
                  <a:srgbClr val="000000"/>
                </a:solidFill>
                <a:latin typeface="Canva Sans" panose="020B0503030501040103"/>
                <a:ea typeface="Canva Sans" panose="020B0503030501040103"/>
                <a:cs typeface="Canva Sans" panose="020B0503030501040103"/>
                <a:sym typeface="Canva Sans" panose="020B0503030501040103"/>
              </a:rPr>
              <a:t>Background information</a:t>
            </a:r>
            <a:endParaRPr lang="en-US" sz="3040">
              <a:solidFill>
                <a:srgbClr val="000000"/>
              </a:solidFill>
              <a:latin typeface="Canva Sans" panose="020B0503030501040103"/>
              <a:ea typeface="Canva Sans" panose="020B0503030501040103"/>
              <a:cs typeface="Canva Sans" panose="020B0503030501040103"/>
              <a:sym typeface="Canva Sans" panose="020B0503030501040103"/>
            </a:endParaRPr>
          </a:p>
          <a:p>
            <a:pPr marL="656590" lvl="1" indent="-328295" algn="l">
              <a:lnSpc>
                <a:spcPts val="4260"/>
              </a:lnSpc>
              <a:spcBef>
                <a:spcPct val="0"/>
              </a:spcBef>
              <a:buFont typeface="Arial" panose="020B0604020202020204"/>
              <a:buChar char="•"/>
            </a:pPr>
            <a:r>
              <a:rPr lang="en-US" sz="3040">
                <a:solidFill>
                  <a:srgbClr val="000000"/>
                </a:solidFill>
                <a:latin typeface="Canva Sans" panose="020B0503030501040103"/>
                <a:ea typeface="Canva Sans" panose="020B0503030501040103"/>
                <a:cs typeface="Canva Sans" panose="020B0503030501040103"/>
                <a:sym typeface="Canva Sans" panose="020B0503030501040103"/>
              </a:rPr>
              <a:t>Description of the event</a:t>
            </a:r>
            <a:endParaRPr lang="en-US" sz="3040">
              <a:solidFill>
                <a:srgbClr val="000000"/>
              </a:solidFill>
              <a:latin typeface="Canva Sans" panose="020B0503030501040103"/>
              <a:ea typeface="Canva Sans" panose="020B0503030501040103"/>
              <a:cs typeface="Canva Sans" panose="020B0503030501040103"/>
              <a:sym typeface="Canva Sans" panose="020B0503030501040103"/>
            </a:endParaRPr>
          </a:p>
          <a:p>
            <a:pPr marL="656590" lvl="1" indent="-328295" algn="l">
              <a:lnSpc>
                <a:spcPts val="4260"/>
              </a:lnSpc>
              <a:spcBef>
                <a:spcPct val="0"/>
              </a:spcBef>
              <a:buFont typeface="Arial" panose="020B0604020202020204"/>
              <a:buChar char="•"/>
            </a:pPr>
            <a:r>
              <a:rPr lang="en-US" sz="3040">
                <a:solidFill>
                  <a:srgbClr val="000000"/>
                </a:solidFill>
                <a:latin typeface="Canva Sans" panose="020B0503030501040103"/>
                <a:ea typeface="Canva Sans" panose="020B0503030501040103"/>
                <a:cs typeface="Canva Sans" panose="020B0503030501040103"/>
                <a:sym typeface="Canva Sans" panose="020B0503030501040103"/>
              </a:rPr>
              <a:t>Important facts</a:t>
            </a:r>
            <a:endParaRPr lang="en-US" sz="3040">
              <a:solidFill>
                <a:srgbClr val="000000"/>
              </a:solidFill>
              <a:latin typeface="Canva Sans" panose="020B0503030501040103"/>
              <a:ea typeface="Canva Sans" panose="020B0503030501040103"/>
              <a:cs typeface="Canva Sans" panose="020B0503030501040103"/>
              <a:sym typeface="Canva Sans" panose="020B0503030501040103"/>
            </a:endParaRPr>
          </a:p>
          <a:p>
            <a:pPr marL="656590" lvl="1" indent="-328295" algn="l">
              <a:lnSpc>
                <a:spcPts val="4260"/>
              </a:lnSpc>
              <a:spcBef>
                <a:spcPct val="0"/>
              </a:spcBef>
              <a:buFont typeface="Arial" panose="020B0604020202020204"/>
              <a:buChar char="•"/>
            </a:pPr>
            <a:r>
              <a:rPr lang="en-US" sz="3040">
                <a:solidFill>
                  <a:srgbClr val="000000"/>
                </a:solidFill>
                <a:latin typeface="Canva Sans" panose="020B0503030501040103"/>
                <a:ea typeface="Canva Sans" panose="020B0503030501040103"/>
                <a:cs typeface="Canva Sans" panose="020B0503030501040103"/>
                <a:sym typeface="Canva Sans" panose="020B0503030501040103"/>
              </a:rPr>
              <a:t>Key highlights</a:t>
            </a:r>
            <a:endParaRPr lang="en-US" sz="3040">
              <a:solidFill>
                <a:srgbClr val="000000"/>
              </a:solidFill>
              <a:latin typeface="Canva Sans" panose="020B0503030501040103"/>
              <a:ea typeface="Canva Sans" panose="020B0503030501040103"/>
              <a:cs typeface="Canva Sans" panose="020B0503030501040103"/>
              <a:sym typeface="Canva Sans" panose="020B0503030501040103"/>
            </a:endParaRPr>
          </a:p>
          <a:p>
            <a:pPr algn="l">
              <a:lnSpc>
                <a:spcPts val="4260"/>
              </a:lnSpc>
              <a:spcBef>
                <a:spcPct val="0"/>
              </a:spcBef>
            </a:pPr>
          </a:p>
          <a:p>
            <a:pPr algn="l">
              <a:lnSpc>
                <a:spcPts val="4260"/>
              </a:lnSpc>
              <a:spcBef>
                <a:spcPct val="0"/>
              </a:spcBef>
            </a:pPr>
            <a:r>
              <a:rPr lang="en-US" sz="3040">
                <a:solidFill>
                  <a:srgbClr val="000000"/>
                </a:solidFill>
                <a:latin typeface="Canva Sans" panose="020B0503030501040103"/>
                <a:ea typeface="Canva Sans" panose="020B0503030501040103"/>
                <a:cs typeface="Canva Sans" panose="020B0503030501040103"/>
                <a:sym typeface="Canva Sans" panose="020B0503030501040103"/>
              </a:rPr>
              <a:t>✔ Write in simple and conversational language since TV news is spoken.</a:t>
            </a:r>
            <a:endParaRPr lang="en-US" sz="3040">
              <a:solidFill>
                <a:srgbClr val="000000"/>
              </a:solidFill>
              <a:latin typeface="Canva Sans" panose="020B0503030501040103"/>
              <a:ea typeface="Canva Sans" panose="020B0503030501040103"/>
              <a:cs typeface="Canva Sans" panose="020B0503030501040103"/>
              <a:sym typeface="Canva Sans" panose="020B0503030501040103"/>
            </a:endParaRPr>
          </a:p>
          <a:p>
            <a:pPr algn="l">
              <a:lnSpc>
                <a:spcPts val="4260"/>
              </a:lnSpc>
              <a:spcBef>
                <a:spcPct val="0"/>
              </a:spcBef>
            </a:pPr>
          </a:p>
        </p:txBody>
      </p:sp>
      <p:sp>
        <p:nvSpPr>
          <p:cNvPr id="29" name="TextBox 29"/>
          <p:cNvSpPr txBox="1"/>
          <p:nvPr/>
        </p:nvSpPr>
        <p:spPr>
          <a:xfrm>
            <a:off x="3571240" y="2933065"/>
            <a:ext cx="6061075" cy="50228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3920"/>
              </a:lnSpc>
              <a:spcBef>
                <a:spcPct val="0"/>
              </a:spcBef>
            </a:pPr>
            <a:r>
              <a:rPr lang="en-US" sz="2800" b="1">
                <a:solidFill>
                  <a:srgbClr val="000000"/>
                </a:solidFill>
                <a:latin typeface="Canva Sans Bold" panose="020B0803030501040103"/>
                <a:ea typeface="Canva Sans Bold" panose="020B0803030501040103"/>
                <a:cs typeface="Canva Sans Bold" panose="020B0803030501040103"/>
                <a:sym typeface="Canva Sans Bold" panose="020B0803030501040103"/>
              </a:rPr>
              <a:t>WRIT</a:t>
            </a:r>
            <a:r>
              <a:rPr lang="en-US" sz="2800" b="1">
                <a:solidFill>
                  <a:srgbClr val="000000"/>
                </a:solidFill>
                <a:latin typeface="Canva Sans Bold" panose="020B0803030501040103"/>
                <a:ea typeface="Canva Sans Bold" panose="020B0803030501040103"/>
                <a:cs typeface="Canva Sans Bold" panose="020B0803030501040103"/>
                <a:sym typeface="Canva Sans Bold" panose="020B0803030501040103"/>
              </a:rPr>
              <a:t>E THE BODY</a:t>
            </a:r>
            <a:endParaRPr lang="en-US" sz="2800" b="1">
              <a:solidFill>
                <a:srgbClr val="000000"/>
              </a:solidFill>
              <a:latin typeface="Canva Sans Bold" panose="020B0803030501040103"/>
              <a:ea typeface="Canva Sans Bold" panose="020B0803030501040103"/>
              <a:cs typeface="Canva Sans Bold" panose="020B0803030501040103"/>
              <a:sym typeface="Canva Sans Bold" panose="020B0803030501040103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0">
            <a:off x="-1824878" y="-2798860"/>
            <a:ext cx="20211978" cy="13141573"/>
            <a:chOff x="0" y="0"/>
            <a:chExt cx="26949304" cy="17522097"/>
          </a:xfrm>
        </p:grpSpPr>
        <p:grpSp>
          <p:nvGrpSpPr>
            <p:cNvPr id="3" name="Group 3"/>
            <p:cNvGrpSpPr/>
            <p:nvPr/>
          </p:nvGrpSpPr>
          <p:grpSpPr>
            <a:xfrm rot="0">
              <a:off x="2433170" y="4870192"/>
              <a:ext cx="24384000" cy="1540881"/>
              <a:chOff x="0" y="0"/>
              <a:chExt cx="4816593" cy="304371"/>
            </a:xfrm>
          </p:grpSpPr>
          <p:sp>
            <p:nvSpPr>
              <p:cNvPr id="4" name="Freeform 4"/>
              <p:cNvSpPr/>
              <p:nvPr/>
            </p:nvSpPr>
            <p:spPr>
              <a:xfrm>
                <a:off x="0" y="0"/>
                <a:ext cx="4816592" cy="304371"/>
              </a:xfrm>
              <a:custGeom>
                <a:avLst/>
                <a:gdLst/>
                <a:ahLst/>
                <a:cxnLst/>
                <a:rect l="l" t="t" r="r" b="b"/>
                <a:pathLst>
                  <a:path w="4816592" h="304371">
                    <a:moveTo>
                      <a:pt x="0" y="0"/>
                    </a:moveTo>
                    <a:lnTo>
                      <a:pt x="4816592" y="0"/>
                    </a:lnTo>
                    <a:lnTo>
                      <a:pt x="4816592" y="304371"/>
                    </a:lnTo>
                    <a:lnTo>
                      <a:pt x="0" y="304371"/>
                    </a:lnTo>
                    <a:close/>
                  </a:path>
                </a:pathLst>
              </a:custGeom>
              <a:solidFill>
                <a:srgbClr val="3E7B27"/>
              </a:solidFill>
            </p:spPr>
          </p:sp>
          <p:sp>
            <p:nvSpPr>
              <p:cNvPr id="5" name="TextBox 5"/>
              <p:cNvSpPr txBox="1"/>
              <p:nvPr/>
            </p:nvSpPr>
            <p:spPr>
              <a:xfrm>
                <a:off x="0" y="-38100"/>
                <a:ext cx="4816593" cy="34247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  <a:spcBef>
                    <a:spcPct val="0"/>
                  </a:spcBef>
                </a:pPr>
              </a:p>
            </p:txBody>
          </p:sp>
        </p:grpSp>
        <p:grpSp>
          <p:nvGrpSpPr>
            <p:cNvPr id="6" name="Group 6"/>
            <p:cNvGrpSpPr/>
            <p:nvPr/>
          </p:nvGrpSpPr>
          <p:grpSpPr>
            <a:xfrm rot="0">
              <a:off x="0" y="0"/>
              <a:ext cx="13357659" cy="13357659"/>
              <a:chOff x="0" y="0"/>
              <a:chExt cx="812800" cy="812800"/>
            </a:xfrm>
          </p:grpSpPr>
          <p:sp>
            <p:nvSpPr>
              <p:cNvPr id="7" name="Freeform 7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ln w="952500" cap="sq">
                <a:solidFill>
                  <a:srgbClr val="FFFFFF"/>
                </a:solidFill>
                <a:prstDash val="solid"/>
                <a:miter/>
              </a:ln>
            </p:spPr>
          </p:sp>
          <p:sp>
            <p:nvSpPr>
              <p:cNvPr id="8" name="TextBox 8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</a:pPr>
              </a:p>
            </p:txBody>
          </p:sp>
        </p:grpSp>
        <p:grpSp>
          <p:nvGrpSpPr>
            <p:cNvPr id="9" name="Group 9"/>
            <p:cNvGrpSpPr/>
            <p:nvPr/>
          </p:nvGrpSpPr>
          <p:grpSpPr>
            <a:xfrm rot="0">
              <a:off x="2433170" y="2060298"/>
              <a:ext cx="8491319" cy="8491319"/>
              <a:chOff x="0" y="0"/>
              <a:chExt cx="812800" cy="812800"/>
            </a:xfrm>
          </p:grpSpPr>
          <p:sp>
            <p:nvSpPr>
              <p:cNvPr id="10" name="Freeform 10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ln w="400050" cap="sq">
                <a:solidFill>
                  <a:srgbClr val="FFFFFF"/>
                </a:solidFill>
                <a:prstDash val="solid"/>
                <a:miter/>
              </a:ln>
            </p:spPr>
          </p:sp>
          <p:sp>
            <p:nvSpPr>
              <p:cNvPr id="11" name="TextBox 11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</a:pPr>
              </a:p>
            </p:txBody>
          </p:sp>
        </p:grpSp>
        <p:grpSp>
          <p:nvGrpSpPr>
            <p:cNvPr id="12" name="Group 12"/>
            <p:cNvGrpSpPr/>
            <p:nvPr/>
          </p:nvGrpSpPr>
          <p:grpSpPr>
            <a:xfrm rot="0">
              <a:off x="3931744" y="3931744"/>
              <a:ext cx="5494171" cy="5494171"/>
              <a:chOff x="0" y="0"/>
              <a:chExt cx="812800" cy="812800"/>
            </a:xfrm>
          </p:grpSpPr>
          <p:sp>
            <p:nvSpPr>
              <p:cNvPr id="13" name="Freeform 13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ln w="361950" cap="sq">
                <a:solidFill>
                  <a:srgbClr val="FFFFFF"/>
                </a:solidFill>
                <a:prstDash val="solid"/>
                <a:miter/>
              </a:ln>
            </p:spPr>
          </p:sp>
          <p:sp>
            <p:nvSpPr>
              <p:cNvPr id="14" name="TextBox 14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</a:pPr>
              </a:p>
            </p:txBody>
          </p:sp>
        </p:grpSp>
        <p:grpSp>
          <p:nvGrpSpPr>
            <p:cNvPr id="15" name="Group 15"/>
            <p:cNvGrpSpPr/>
            <p:nvPr/>
          </p:nvGrpSpPr>
          <p:grpSpPr>
            <a:xfrm rot="0">
              <a:off x="5187174" y="5187174"/>
              <a:ext cx="2983312" cy="2983312"/>
              <a:chOff x="0" y="0"/>
              <a:chExt cx="812800" cy="812800"/>
            </a:xfrm>
          </p:grpSpPr>
          <p:sp>
            <p:nvSpPr>
              <p:cNvPr id="16" name="Freeform 16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ln w="257175" cap="sq">
                <a:solidFill>
                  <a:srgbClr val="FFFFFF"/>
                </a:solidFill>
                <a:prstDash val="solid"/>
                <a:miter/>
              </a:ln>
            </p:spPr>
          </p:sp>
          <p:sp>
            <p:nvSpPr>
              <p:cNvPr id="17" name="TextBox 17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</a:pPr>
              </a:p>
            </p:txBody>
          </p:sp>
        </p:grpSp>
        <p:grpSp>
          <p:nvGrpSpPr>
            <p:cNvPr id="18" name="Group 18"/>
            <p:cNvGrpSpPr/>
            <p:nvPr/>
          </p:nvGrpSpPr>
          <p:grpSpPr>
            <a:xfrm rot="0">
              <a:off x="5865203" y="5865203"/>
              <a:ext cx="1627254" cy="1627254"/>
              <a:chOff x="0" y="0"/>
              <a:chExt cx="812800" cy="812800"/>
            </a:xfrm>
          </p:grpSpPr>
          <p:sp>
            <p:nvSpPr>
              <p:cNvPr id="19" name="Freeform 19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ln w="114300" cap="sq">
                <a:solidFill>
                  <a:srgbClr val="FFFFFF"/>
                </a:solidFill>
                <a:prstDash val="solid"/>
                <a:miter/>
              </a:ln>
            </p:spPr>
          </p:sp>
          <p:sp>
            <p:nvSpPr>
              <p:cNvPr id="20" name="TextBox 20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</a:pPr>
              </a:p>
            </p:txBody>
          </p:sp>
        </p:grpSp>
        <p:grpSp>
          <p:nvGrpSpPr>
            <p:cNvPr id="21" name="Group 21"/>
            <p:cNvGrpSpPr/>
            <p:nvPr/>
          </p:nvGrpSpPr>
          <p:grpSpPr>
            <a:xfrm rot="0">
              <a:off x="2433170" y="6411073"/>
              <a:ext cx="24516134" cy="11111024"/>
              <a:chOff x="0" y="0"/>
              <a:chExt cx="4842693" cy="2194770"/>
            </a:xfrm>
          </p:grpSpPr>
          <p:sp>
            <p:nvSpPr>
              <p:cNvPr id="22" name="Freeform 22"/>
              <p:cNvSpPr/>
              <p:nvPr/>
            </p:nvSpPr>
            <p:spPr>
              <a:xfrm>
                <a:off x="0" y="0"/>
                <a:ext cx="4842693" cy="2194770"/>
              </a:xfrm>
              <a:custGeom>
                <a:avLst/>
                <a:gdLst/>
                <a:ahLst/>
                <a:cxnLst/>
                <a:rect l="l" t="t" r="r" b="b"/>
                <a:pathLst>
                  <a:path w="4842693" h="2194770">
                    <a:moveTo>
                      <a:pt x="0" y="0"/>
                    </a:moveTo>
                    <a:lnTo>
                      <a:pt x="4842693" y="0"/>
                    </a:lnTo>
                    <a:lnTo>
                      <a:pt x="4842693" y="2194770"/>
                    </a:lnTo>
                    <a:lnTo>
                      <a:pt x="0" y="219477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id="23" name="TextBox 23"/>
              <p:cNvSpPr txBox="1"/>
              <p:nvPr/>
            </p:nvSpPr>
            <p:spPr>
              <a:xfrm>
                <a:off x="0" y="-38100"/>
                <a:ext cx="4842693" cy="223287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</a:pPr>
              </a:p>
            </p:txBody>
          </p:sp>
        </p:grpSp>
        <p:grpSp>
          <p:nvGrpSpPr>
            <p:cNvPr id="24" name="Group 24"/>
            <p:cNvGrpSpPr/>
            <p:nvPr/>
          </p:nvGrpSpPr>
          <p:grpSpPr>
            <a:xfrm rot="0">
              <a:off x="2433170" y="3731813"/>
              <a:ext cx="24516134" cy="1138379"/>
              <a:chOff x="0" y="0"/>
              <a:chExt cx="4842693" cy="224865"/>
            </a:xfrm>
          </p:grpSpPr>
          <p:sp>
            <p:nvSpPr>
              <p:cNvPr id="25" name="Freeform 25"/>
              <p:cNvSpPr/>
              <p:nvPr/>
            </p:nvSpPr>
            <p:spPr>
              <a:xfrm>
                <a:off x="0" y="0"/>
                <a:ext cx="4842693" cy="224865"/>
              </a:xfrm>
              <a:custGeom>
                <a:avLst/>
                <a:gdLst/>
                <a:ahLst/>
                <a:cxnLst/>
                <a:rect l="l" t="t" r="r" b="b"/>
                <a:pathLst>
                  <a:path w="4842693" h="224865">
                    <a:moveTo>
                      <a:pt x="0" y="0"/>
                    </a:moveTo>
                    <a:lnTo>
                      <a:pt x="4842693" y="0"/>
                    </a:lnTo>
                    <a:lnTo>
                      <a:pt x="4842693" y="224865"/>
                    </a:lnTo>
                    <a:lnTo>
                      <a:pt x="0" y="224865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id="26" name="TextBox 26"/>
              <p:cNvSpPr txBox="1"/>
              <p:nvPr/>
            </p:nvSpPr>
            <p:spPr>
              <a:xfrm>
                <a:off x="0" y="-38100"/>
                <a:ext cx="4842693" cy="26296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</a:pPr>
              </a:p>
            </p:txBody>
          </p:sp>
        </p:grpSp>
        <p:sp>
          <p:nvSpPr>
            <p:cNvPr id="27" name="Freeform 27"/>
            <p:cNvSpPr/>
            <p:nvPr/>
          </p:nvSpPr>
          <p:spPr>
            <a:xfrm>
              <a:off x="21974767" y="4664469"/>
              <a:ext cx="3470804" cy="1952327"/>
            </a:xfrm>
            <a:custGeom>
              <a:avLst/>
              <a:gdLst/>
              <a:ahLst/>
              <a:cxnLst/>
              <a:rect l="l" t="t" r="r" b="b"/>
              <a:pathLst>
                <a:path w="3470804" h="1952327">
                  <a:moveTo>
                    <a:pt x="0" y="0"/>
                  </a:moveTo>
                  <a:lnTo>
                    <a:pt x="3470803" y="0"/>
                  </a:lnTo>
                  <a:lnTo>
                    <a:pt x="3470803" y="1952327"/>
                  </a:lnTo>
                  <a:lnTo>
                    <a:pt x="0" y="195232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"/>
              <a:stretch>
                <a:fillRect/>
              </a:stretch>
            </a:blipFill>
          </p:spPr>
        </p:sp>
      </p:grpSp>
      <p:sp>
        <p:nvSpPr>
          <p:cNvPr id="28" name="TextBox 28"/>
          <p:cNvSpPr txBox="1"/>
          <p:nvPr/>
        </p:nvSpPr>
        <p:spPr>
          <a:xfrm>
            <a:off x="3571462" y="3987744"/>
            <a:ext cx="11145077" cy="53175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60"/>
              </a:lnSpc>
              <a:spcBef>
                <a:spcPct val="0"/>
              </a:spcBef>
            </a:pPr>
            <a:r>
              <a:rPr lang="en-US" sz="3040">
                <a:solidFill>
                  <a:srgbClr val="000000"/>
                </a:solidFill>
                <a:latin typeface="Canva Sans" panose="020B0503030501040103"/>
                <a:ea typeface="Canva Sans" panose="020B0503030501040103"/>
                <a:cs typeface="Canva Sans" panose="020B0503030501040103"/>
                <a:sym typeface="Canva Sans" panose="020B0503030501040103"/>
              </a:rPr>
              <a:t>Add statements from peopl</a:t>
            </a:r>
            <a:r>
              <a:rPr lang="en-US" sz="3040">
                <a:solidFill>
                  <a:srgbClr val="000000"/>
                </a:solidFill>
                <a:latin typeface="Canva Sans" panose="020B0503030501040103"/>
                <a:ea typeface="Canva Sans" panose="020B0503030501040103"/>
                <a:cs typeface="Canva Sans" panose="020B0503030501040103"/>
                <a:sym typeface="Canva Sans" panose="020B0503030501040103"/>
              </a:rPr>
              <a:t>e involved in the story.</a:t>
            </a:r>
            <a:endParaRPr lang="en-US" sz="3040">
              <a:solidFill>
                <a:srgbClr val="000000"/>
              </a:solidFill>
              <a:latin typeface="Canva Sans" panose="020B0503030501040103"/>
              <a:ea typeface="Canva Sans" panose="020B0503030501040103"/>
              <a:cs typeface="Canva Sans" panose="020B0503030501040103"/>
              <a:sym typeface="Canva Sans" panose="020B0503030501040103"/>
            </a:endParaRPr>
          </a:p>
          <a:p>
            <a:pPr algn="l">
              <a:lnSpc>
                <a:spcPts val="4260"/>
              </a:lnSpc>
              <a:spcBef>
                <a:spcPct val="0"/>
              </a:spcBef>
            </a:pPr>
          </a:p>
          <a:p>
            <a:pPr algn="l">
              <a:lnSpc>
                <a:spcPts val="4260"/>
              </a:lnSpc>
              <a:spcBef>
                <a:spcPct val="0"/>
              </a:spcBef>
            </a:pPr>
            <a:r>
              <a:rPr lang="en-US" sz="3040">
                <a:solidFill>
                  <a:srgbClr val="000000"/>
                </a:solidFill>
                <a:latin typeface="Canva Sans" panose="020B0503030501040103"/>
                <a:ea typeface="Canva Sans" panose="020B0503030501040103"/>
                <a:cs typeface="Canva Sans" panose="020B0503030501040103"/>
                <a:sym typeface="Canva Sans" panose="020B0503030501040103"/>
              </a:rPr>
              <a:t>Examples:</a:t>
            </a:r>
            <a:endParaRPr lang="en-US" sz="3040">
              <a:solidFill>
                <a:srgbClr val="000000"/>
              </a:solidFill>
              <a:latin typeface="Canva Sans" panose="020B0503030501040103"/>
              <a:ea typeface="Canva Sans" panose="020B0503030501040103"/>
              <a:cs typeface="Canva Sans" panose="020B0503030501040103"/>
              <a:sym typeface="Canva Sans" panose="020B0503030501040103"/>
            </a:endParaRPr>
          </a:p>
          <a:p>
            <a:pPr marL="656590" lvl="1" indent="-328295" algn="l">
              <a:lnSpc>
                <a:spcPts val="4260"/>
              </a:lnSpc>
              <a:spcBef>
                <a:spcPct val="0"/>
              </a:spcBef>
              <a:buFont typeface="Arial" panose="020B0604020202020204"/>
              <a:buChar char="•"/>
            </a:pPr>
            <a:r>
              <a:rPr lang="en-US" sz="3040">
                <a:solidFill>
                  <a:srgbClr val="000000"/>
                </a:solidFill>
                <a:latin typeface="Canva Sans" panose="020B0503030501040103"/>
                <a:ea typeface="Canva Sans" panose="020B0503030501040103"/>
                <a:cs typeface="Canva Sans" panose="020B0503030501040103"/>
                <a:sym typeface="Canva Sans" panose="020B0503030501040103"/>
              </a:rPr>
              <a:t>Organizer</a:t>
            </a:r>
            <a:endParaRPr lang="en-US" sz="3040">
              <a:solidFill>
                <a:srgbClr val="000000"/>
              </a:solidFill>
              <a:latin typeface="Canva Sans" panose="020B0503030501040103"/>
              <a:ea typeface="Canva Sans" panose="020B0503030501040103"/>
              <a:cs typeface="Canva Sans" panose="020B0503030501040103"/>
              <a:sym typeface="Canva Sans" panose="020B0503030501040103"/>
            </a:endParaRPr>
          </a:p>
          <a:p>
            <a:pPr marL="656590" lvl="1" indent="-328295" algn="l">
              <a:lnSpc>
                <a:spcPts val="4260"/>
              </a:lnSpc>
              <a:spcBef>
                <a:spcPct val="0"/>
              </a:spcBef>
              <a:buFont typeface="Arial" panose="020B0604020202020204"/>
              <a:buChar char="•"/>
            </a:pPr>
            <a:r>
              <a:rPr lang="en-US" sz="3040">
                <a:solidFill>
                  <a:srgbClr val="000000"/>
                </a:solidFill>
                <a:latin typeface="Canva Sans" panose="020B0503030501040103"/>
                <a:ea typeface="Canva Sans" panose="020B0503030501040103"/>
                <a:cs typeface="Canva Sans" panose="020B0503030501040103"/>
                <a:sym typeface="Canva Sans" panose="020B0503030501040103"/>
              </a:rPr>
              <a:t>Participant</a:t>
            </a:r>
            <a:endParaRPr lang="en-US" sz="3040">
              <a:solidFill>
                <a:srgbClr val="000000"/>
              </a:solidFill>
              <a:latin typeface="Canva Sans" panose="020B0503030501040103"/>
              <a:ea typeface="Canva Sans" panose="020B0503030501040103"/>
              <a:cs typeface="Canva Sans" panose="020B0503030501040103"/>
              <a:sym typeface="Canva Sans" panose="020B0503030501040103"/>
            </a:endParaRPr>
          </a:p>
          <a:p>
            <a:pPr marL="656590" lvl="1" indent="-328295" algn="l">
              <a:lnSpc>
                <a:spcPts val="4260"/>
              </a:lnSpc>
              <a:spcBef>
                <a:spcPct val="0"/>
              </a:spcBef>
              <a:buFont typeface="Arial" panose="020B0604020202020204"/>
              <a:buChar char="•"/>
            </a:pPr>
            <a:r>
              <a:rPr lang="en-US" sz="3040">
                <a:solidFill>
                  <a:srgbClr val="000000"/>
                </a:solidFill>
                <a:latin typeface="Canva Sans" panose="020B0503030501040103"/>
                <a:ea typeface="Canva Sans" panose="020B0503030501040103"/>
                <a:cs typeface="Canva Sans" panose="020B0503030501040103"/>
                <a:sym typeface="Canva Sans" panose="020B0503030501040103"/>
              </a:rPr>
              <a:t>Speaker</a:t>
            </a:r>
            <a:endParaRPr lang="en-US" sz="3040">
              <a:solidFill>
                <a:srgbClr val="000000"/>
              </a:solidFill>
              <a:latin typeface="Canva Sans" panose="020B0503030501040103"/>
              <a:ea typeface="Canva Sans" panose="020B0503030501040103"/>
              <a:cs typeface="Canva Sans" panose="020B0503030501040103"/>
              <a:sym typeface="Canva Sans" panose="020B0503030501040103"/>
            </a:endParaRPr>
          </a:p>
          <a:p>
            <a:pPr marL="656590" lvl="1" indent="-328295" algn="l">
              <a:lnSpc>
                <a:spcPts val="4260"/>
              </a:lnSpc>
              <a:spcBef>
                <a:spcPct val="0"/>
              </a:spcBef>
              <a:buFont typeface="Arial" panose="020B0604020202020204"/>
              <a:buChar char="•"/>
            </a:pPr>
            <a:r>
              <a:rPr lang="en-US" sz="3040">
                <a:solidFill>
                  <a:srgbClr val="000000"/>
                </a:solidFill>
                <a:latin typeface="Canva Sans" panose="020B0503030501040103"/>
                <a:ea typeface="Canva Sans" panose="020B0503030501040103"/>
                <a:cs typeface="Canva Sans" panose="020B0503030501040103"/>
                <a:sym typeface="Canva Sans" panose="020B0503030501040103"/>
              </a:rPr>
              <a:t>C</a:t>
            </a:r>
            <a:r>
              <a:rPr lang="en-US" sz="3040">
                <a:solidFill>
                  <a:srgbClr val="000000"/>
                </a:solidFill>
                <a:latin typeface="Canva Sans" panose="020B0503030501040103"/>
                <a:ea typeface="Canva Sans" panose="020B0503030501040103"/>
                <a:cs typeface="Canva Sans" panose="020B0503030501040103"/>
                <a:sym typeface="Canva Sans" panose="020B0503030501040103"/>
              </a:rPr>
              <a:t>ommunity member</a:t>
            </a:r>
            <a:endParaRPr lang="en-US" sz="3040">
              <a:solidFill>
                <a:srgbClr val="000000"/>
              </a:solidFill>
              <a:latin typeface="Canva Sans" panose="020B0503030501040103"/>
              <a:ea typeface="Canva Sans" panose="020B0503030501040103"/>
              <a:cs typeface="Canva Sans" panose="020B0503030501040103"/>
              <a:sym typeface="Canva Sans" panose="020B0503030501040103"/>
            </a:endParaRPr>
          </a:p>
          <a:p>
            <a:pPr algn="l">
              <a:lnSpc>
                <a:spcPts val="4260"/>
              </a:lnSpc>
              <a:spcBef>
                <a:spcPct val="0"/>
              </a:spcBef>
            </a:pPr>
          </a:p>
          <a:p>
            <a:pPr algn="l">
              <a:lnSpc>
                <a:spcPts val="4260"/>
              </a:lnSpc>
              <a:spcBef>
                <a:spcPct val="0"/>
              </a:spcBef>
            </a:pPr>
            <a:r>
              <a:rPr lang="en-US" sz="3040">
                <a:solidFill>
                  <a:srgbClr val="000000"/>
                </a:solidFill>
                <a:latin typeface="Canva Sans" panose="020B0503030501040103"/>
                <a:ea typeface="Canva Sans" panose="020B0503030501040103"/>
                <a:cs typeface="Canva Sans" panose="020B0503030501040103"/>
                <a:sym typeface="Canva Sans" panose="020B0503030501040103"/>
              </a:rPr>
              <a:t>✔</a:t>
            </a:r>
            <a:r>
              <a:rPr lang="en-US" sz="3040">
                <a:solidFill>
                  <a:srgbClr val="000000"/>
                </a:solidFill>
                <a:latin typeface="Canva Sans" panose="020B0503030501040103"/>
                <a:ea typeface="Canva Sans" panose="020B0503030501040103"/>
                <a:cs typeface="Canva Sans" panose="020B0503030501040103"/>
                <a:sym typeface="Canva Sans" panose="020B0503030501040103"/>
              </a:rPr>
              <a:t> This gives credibility and authenticity to the report.</a:t>
            </a:r>
            <a:endParaRPr lang="en-US" sz="3040">
              <a:solidFill>
                <a:srgbClr val="000000"/>
              </a:solidFill>
              <a:latin typeface="Canva Sans" panose="020B0503030501040103"/>
              <a:ea typeface="Canva Sans" panose="020B0503030501040103"/>
              <a:cs typeface="Canva Sans" panose="020B0503030501040103"/>
              <a:sym typeface="Canva Sans" panose="020B0503030501040103"/>
            </a:endParaRPr>
          </a:p>
          <a:p>
            <a:pPr algn="l">
              <a:lnSpc>
                <a:spcPts val="4260"/>
              </a:lnSpc>
              <a:spcBef>
                <a:spcPct val="0"/>
              </a:spcBef>
            </a:pPr>
          </a:p>
        </p:txBody>
      </p:sp>
      <p:sp>
        <p:nvSpPr>
          <p:cNvPr id="29" name="TextBox 29"/>
          <p:cNvSpPr txBox="1"/>
          <p:nvPr/>
        </p:nvSpPr>
        <p:spPr>
          <a:xfrm>
            <a:off x="3571462" y="2945238"/>
            <a:ext cx="4578350" cy="4813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20"/>
              </a:lnSpc>
              <a:spcBef>
                <a:spcPct val="0"/>
              </a:spcBef>
            </a:pPr>
            <a:r>
              <a:rPr lang="en-US" sz="2800" b="1">
                <a:solidFill>
                  <a:srgbClr val="000000"/>
                </a:solidFill>
                <a:latin typeface="Canva Sans Bold" panose="020B0803030501040103"/>
                <a:ea typeface="Canva Sans Bold" panose="020B0803030501040103"/>
                <a:cs typeface="Canva Sans Bold" panose="020B0803030501040103"/>
                <a:sym typeface="Canva Sans Bold" panose="020B0803030501040103"/>
              </a:rPr>
              <a:t>INSERT</a:t>
            </a:r>
            <a:r>
              <a:rPr lang="en-US" sz="2800" b="1">
                <a:solidFill>
                  <a:srgbClr val="000000"/>
                </a:solidFill>
                <a:latin typeface="Canva Sans Bold" panose="020B0803030501040103"/>
                <a:ea typeface="Canva Sans Bold" panose="020B0803030501040103"/>
                <a:cs typeface="Canva Sans Bold" panose="020B0803030501040103"/>
                <a:sym typeface="Canva Sans Bold" panose="020B0803030501040103"/>
              </a:rPr>
              <a:t> INTERVIEWS (SOT)</a:t>
            </a:r>
            <a:endParaRPr lang="en-US" sz="2800" b="1">
              <a:solidFill>
                <a:srgbClr val="000000"/>
              </a:solidFill>
              <a:latin typeface="Canva Sans Bold" panose="020B0803030501040103"/>
              <a:ea typeface="Canva Sans Bold" panose="020B0803030501040103"/>
              <a:cs typeface="Canva Sans Bold" panose="020B0803030501040103"/>
              <a:sym typeface="Canva Sans Bold" panose="020B0803030501040103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0">
            <a:off x="-1824878" y="-2798860"/>
            <a:ext cx="20211978" cy="13141573"/>
            <a:chOff x="0" y="0"/>
            <a:chExt cx="26949304" cy="17522097"/>
          </a:xfrm>
        </p:grpSpPr>
        <p:grpSp>
          <p:nvGrpSpPr>
            <p:cNvPr id="3" name="Group 3"/>
            <p:cNvGrpSpPr/>
            <p:nvPr/>
          </p:nvGrpSpPr>
          <p:grpSpPr>
            <a:xfrm rot="0">
              <a:off x="2433170" y="4870192"/>
              <a:ext cx="24384000" cy="1540881"/>
              <a:chOff x="0" y="0"/>
              <a:chExt cx="4816593" cy="304371"/>
            </a:xfrm>
          </p:grpSpPr>
          <p:sp>
            <p:nvSpPr>
              <p:cNvPr id="4" name="Freeform 4"/>
              <p:cNvSpPr/>
              <p:nvPr/>
            </p:nvSpPr>
            <p:spPr>
              <a:xfrm>
                <a:off x="0" y="0"/>
                <a:ext cx="4816592" cy="304371"/>
              </a:xfrm>
              <a:custGeom>
                <a:avLst/>
                <a:gdLst/>
                <a:ahLst/>
                <a:cxnLst/>
                <a:rect l="l" t="t" r="r" b="b"/>
                <a:pathLst>
                  <a:path w="4816592" h="304371">
                    <a:moveTo>
                      <a:pt x="0" y="0"/>
                    </a:moveTo>
                    <a:lnTo>
                      <a:pt x="4816592" y="0"/>
                    </a:lnTo>
                    <a:lnTo>
                      <a:pt x="4816592" y="304371"/>
                    </a:lnTo>
                    <a:lnTo>
                      <a:pt x="0" y="304371"/>
                    </a:lnTo>
                    <a:close/>
                  </a:path>
                </a:pathLst>
              </a:custGeom>
              <a:solidFill>
                <a:srgbClr val="3E7B27"/>
              </a:solidFill>
            </p:spPr>
          </p:sp>
          <p:sp>
            <p:nvSpPr>
              <p:cNvPr id="5" name="TextBox 5"/>
              <p:cNvSpPr txBox="1"/>
              <p:nvPr/>
            </p:nvSpPr>
            <p:spPr>
              <a:xfrm>
                <a:off x="0" y="-38100"/>
                <a:ext cx="4816593" cy="34247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  <a:spcBef>
                    <a:spcPct val="0"/>
                  </a:spcBef>
                </a:pPr>
              </a:p>
            </p:txBody>
          </p:sp>
        </p:grpSp>
        <p:grpSp>
          <p:nvGrpSpPr>
            <p:cNvPr id="6" name="Group 6"/>
            <p:cNvGrpSpPr/>
            <p:nvPr/>
          </p:nvGrpSpPr>
          <p:grpSpPr>
            <a:xfrm rot="0">
              <a:off x="0" y="0"/>
              <a:ext cx="13357659" cy="13357659"/>
              <a:chOff x="0" y="0"/>
              <a:chExt cx="812800" cy="812800"/>
            </a:xfrm>
          </p:grpSpPr>
          <p:sp>
            <p:nvSpPr>
              <p:cNvPr id="7" name="Freeform 7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ln w="952500" cap="sq">
                <a:solidFill>
                  <a:srgbClr val="FFFFFF"/>
                </a:solidFill>
                <a:prstDash val="solid"/>
                <a:miter/>
              </a:ln>
            </p:spPr>
          </p:sp>
          <p:sp>
            <p:nvSpPr>
              <p:cNvPr id="8" name="TextBox 8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</a:pPr>
              </a:p>
            </p:txBody>
          </p:sp>
        </p:grpSp>
        <p:grpSp>
          <p:nvGrpSpPr>
            <p:cNvPr id="9" name="Group 9"/>
            <p:cNvGrpSpPr/>
            <p:nvPr/>
          </p:nvGrpSpPr>
          <p:grpSpPr>
            <a:xfrm rot="0">
              <a:off x="2433170" y="2060298"/>
              <a:ext cx="8491319" cy="8491319"/>
              <a:chOff x="0" y="0"/>
              <a:chExt cx="812800" cy="812800"/>
            </a:xfrm>
          </p:grpSpPr>
          <p:sp>
            <p:nvSpPr>
              <p:cNvPr id="10" name="Freeform 10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ln w="400050" cap="sq">
                <a:solidFill>
                  <a:srgbClr val="FFFFFF"/>
                </a:solidFill>
                <a:prstDash val="solid"/>
                <a:miter/>
              </a:ln>
            </p:spPr>
          </p:sp>
          <p:sp>
            <p:nvSpPr>
              <p:cNvPr id="11" name="TextBox 11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</a:pPr>
              </a:p>
            </p:txBody>
          </p:sp>
        </p:grpSp>
        <p:grpSp>
          <p:nvGrpSpPr>
            <p:cNvPr id="12" name="Group 12"/>
            <p:cNvGrpSpPr/>
            <p:nvPr/>
          </p:nvGrpSpPr>
          <p:grpSpPr>
            <a:xfrm rot="0">
              <a:off x="3931744" y="3931744"/>
              <a:ext cx="5494171" cy="5494171"/>
              <a:chOff x="0" y="0"/>
              <a:chExt cx="812800" cy="812800"/>
            </a:xfrm>
          </p:grpSpPr>
          <p:sp>
            <p:nvSpPr>
              <p:cNvPr id="13" name="Freeform 13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ln w="361950" cap="sq">
                <a:solidFill>
                  <a:srgbClr val="FFFFFF"/>
                </a:solidFill>
                <a:prstDash val="solid"/>
                <a:miter/>
              </a:ln>
            </p:spPr>
          </p:sp>
          <p:sp>
            <p:nvSpPr>
              <p:cNvPr id="14" name="TextBox 14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</a:pPr>
              </a:p>
            </p:txBody>
          </p:sp>
        </p:grpSp>
        <p:grpSp>
          <p:nvGrpSpPr>
            <p:cNvPr id="15" name="Group 15"/>
            <p:cNvGrpSpPr/>
            <p:nvPr/>
          </p:nvGrpSpPr>
          <p:grpSpPr>
            <a:xfrm rot="0">
              <a:off x="5187174" y="5187174"/>
              <a:ext cx="2983312" cy="2983312"/>
              <a:chOff x="0" y="0"/>
              <a:chExt cx="812800" cy="812800"/>
            </a:xfrm>
          </p:grpSpPr>
          <p:sp>
            <p:nvSpPr>
              <p:cNvPr id="16" name="Freeform 16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ln w="257175" cap="sq">
                <a:solidFill>
                  <a:srgbClr val="FFFFFF"/>
                </a:solidFill>
                <a:prstDash val="solid"/>
                <a:miter/>
              </a:ln>
            </p:spPr>
          </p:sp>
          <p:sp>
            <p:nvSpPr>
              <p:cNvPr id="17" name="TextBox 17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</a:pPr>
              </a:p>
            </p:txBody>
          </p:sp>
        </p:grpSp>
        <p:grpSp>
          <p:nvGrpSpPr>
            <p:cNvPr id="18" name="Group 18"/>
            <p:cNvGrpSpPr/>
            <p:nvPr/>
          </p:nvGrpSpPr>
          <p:grpSpPr>
            <a:xfrm rot="0">
              <a:off x="5865203" y="5865203"/>
              <a:ext cx="1627254" cy="1627254"/>
              <a:chOff x="0" y="0"/>
              <a:chExt cx="812800" cy="812800"/>
            </a:xfrm>
          </p:grpSpPr>
          <p:sp>
            <p:nvSpPr>
              <p:cNvPr id="19" name="Freeform 19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ln w="114300" cap="sq">
                <a:solidFill>
                  <a:srgbClr val="FFFFFF"/>
                </a:solidFill>
                <a:prstDash val="solid"/>
                <a:miter/>
              </a:ln>
            </p:spPr>
          </p:sp>
          <p:sp>
            <p:nvSpPr>
              <p:cNvPr id="20" name="TextBox 20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</a:pPr>
              </a:p>
            </p:txBody>
          </p:sp>
        </p:grpSp>
        <p:grpSp>
          <p:nvGrpSpPr>
            <p:cNvPr id="21" name="Group 21"/>
            <p:cNvGrpSpPr/>
            <p:nvPr/>
          </p:nvGrpSpPr>
          <p:grpSpPr>
            <a:xfrm rot="0">
              <a:off x="2433170" y="6411073"/>
              <a:ext cx="24516134" cy="11111024"/>
              <a:chOff x="0" y="0"/>
              <a:chExt cx="4842693" cy="2194770"/>
            </a:xfrm>
          </p:grpSpPr>
          <p:sp>
            <p:nvSpPr>
              <p:cNvPr id="22" name="Freeform 22"/>
              <p:cNvSpPr/>
              <p:nvPr/>
            </p:nvSpPr>
            <p:spPr>
              <a:xfrm>
                <a:off x="0" y="0"/>
                <a:ext cx="4842693" cy="2194770"/>
              </a:xfrm>
              <a:custGeom>
                <a:avLst/>
                <a:gdLst/>
                <a:ahLst/>
                <a:cxnLst/>
                <a:rect l="l" t="t" r="r" b="b"/>
                <a:pathLst>
                  <a:path w="4842693" h="2194770">
                    <a:moveTo>
                      <a:pt x="0" y="0"/>
                    </a:moveTo>
                    <a:lnTo>
                      <a:pt x="4842693" y="0"/>
                    </a:lnTo>
                    <a:lnTo>
                      <a:pt x="4842693" y="2194770"/>
                    </a:lnTo>
                    <a:lnTo>
                      <a:pt x="0" y="219477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id="23" name="TextBox 23"/>
              <p:cNvSpPr txBox="1"/>
              <p:nvPr/>
            </p:nvSpPr>
            <p:spPr>
              <a:xfrm>
                <a:off x="0" y="-38100"/>
                <a:ext cx="4842693" cy="223287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</a:pPr>
              </a:p>
            </p:txBody>
          </p:sp>
        </p:grpSp>
        <p:grpSp>
          <p:nvGrpSpPr>
            <p:cNvPr id="24" name="Group 24"/>
            <p:cNvGrpSpPr/>
            <p:nvPr/>
          </p:nvGrpSpPr>
          <p:grpSpPr>
            <a:xfrm rot="0">
              <a:off x="2433170" y="3731813"/>
              <a:ext cx="24516134" cy="1138379"/>
              <a:chOff x="0" y="0"/>
              <a:chExt cx="4842693" cy="224865"/>
            </a:xfrm>
          </p:grpSpPr>
          <p:sp>
            <p:nvSpPr>
              <p:cNvPr id="25" name="Freeform 25"/>
              <p:cNvSpPr/>
              <p:nvPr/>
            </p:nvSpPr>
            <p:spPr>
              <a:xfrm>
                <a:off x="0" y="0"/>
                <a:ext cx="4842693" cy="224865"/>
              </a:xfrm>
              <a:custGeom>
                <a:avLst/>
                <a:gdLst/>
                <a:ahLst/>
                <a:cxnLst/>
                <a:rect l="l" t="t" r="r" b="b"/>
                <a:pathLst>
                  <a:path w="4842693" h="224865">
                    <a:moveTo>
                      <a:pt x="0" y="0"/>
                    </a:moveTo>
                    <a:lnTo>
                      <a:pt x="4842693" y="0"/>
                    </a:lnTo>
                    <a:lnTo>
                      <a:pt x="4842693" y="224865"/>
                    </a:lnTo>
                    <a:lnTo>
                      <a:pt x="0" y="224865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id="26" name="TextBox 26"/>
              <p:cNvSpPr txBox="1"/>
              <p:nvPr/>
            </p:nvSpPr>
            <p:spPr>
              <a:xfrm>
                <a:off x="0" y="-38100"/>
                <a:ext cx="4842693" cy="26296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</a:pPr>
              </a:p>
            </p:txBody>
          </p:sp>
        </p:grpSp>
        <p:sp>
          <p:nvSpPr>
            <p:cNvPr id="27" name="Freeform 27"/>
            <p:cNvSpPr/>
            <p:nvPr/>
          </p:nvSpPr>
          <p:spPr>
            <a:xfrm>
              <a:off x="21974767" y="4664469"/>
              <a:ext cx="3470804" cy="1952327"/>
            </a:xfrm>
            <a:custGeom>
              <a:avLst/>
              <a:gdLst/>
              <a:ahLst/>
              <a:cxnLst/>
              <a:rect l="l" t="t" r="r" b="b"/>
              <a:pathLst>
                <a:path w="3470804" h="1952327">
                  <a:moveTo>
                    <a:pt x="0" y="0"/>
                  </a:moveTo>
                  <a:lnTo>
                    <a:pt x="3470803" y="0"/>
                  </a:lnTo>
                  <a:lnTo>
                    <a:pt x="3470803" y="1952327"/>
                  </a:lnTo>
                  <a:lnTo>
                    <a:pt x="0" y="195232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"/>
              <a:stretch>
                <a:fillRect/>
              </a:stretch>
            </a:blipFill>
          </p:spPr>
        </p:sp>
      </p:grpSp>
      <p:sp>
        <p:nvSpPr>
          <p:cNvPr id="28" name="TextBox 28"/>
          <p:cNvSpPr txBox="1"/>
          <p:nvPr/>
        </p:nvSpPr>
        <p:spPr>
          <a:xfrm>
            <a:off x="3571462" y="3987744"/>
            <a:ext cx="11145077" cy="53175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60"/>
              </a:lnSpc>
            </a:pPr>
            <a:r>
              <a:rPr lang="en-US" sz="3040">
                <a:solidFill>
                  <a:srgbClr val="000000"/>
                </a:solidFill>
                <a:latin typeface="Canva Sans" panose="020B0503030501040103"/>
                <a:ea typeface="Canva Sans" panose="020B0503030501040103"/>
                <a:cs typeface="Canva Sans" panose="020B0503030501040103"/>
                <a:sym typeface="Canva Sans" panose="020B0503030501040103"/>
              </a:rPr>
              <a:t>Indicate where the visuals will appear.</a:t>
            </a:r>
            <a:endParaRPr lang="en-US" sz="3040">
              <a:solidFill>
                <a:srgbClr val="000000"/>
              </a:solidFill>
              <a:latin typeface="Canva Sans" panose="020B0503030501040103"/>
              <a:ea typeface="Canva Sans" panose="020B0503030501040103"/>
              <a:cs typeface="Canva Sans" panose="020B0503030501040103"/>
              <a:sym typeface="Canva Sans" panose="020B0503030501040103"/>
            </a:endParaRPr>
          </a:p>
          <a:p>
            <a:pPr algn="l">
              <a:lnSpc>
                <a:spcPts val="4260"/>
              </a:lnSpc>
            </a:pPr>
          </a:p>
          <a:p>
            <a:pPr algn="l">
              <a:lnSpc>
                <a:spcPts val="4260"/>
              </a:lnSpc>
              <a:spcBef>
                <a:spcPct val="0"/>
              </a:spcBef>
            </a:pPr>
            <a:r>
              <a:rPr lang="en-US" sz="3040">
                <a:solidFill>
                  <a:srgbClr val="000000"/>
                </a:solidFill>
                <a:latin typeface="Canva Sans" panose="020B0503030501040103"/>
                <a:ea typeface="Canva Sans" panose="020B0503030501040103"/>
                <a:cs typeface="Canva Sans" panose="020B0503030501040103"/>
                <a:sym typeface="Canva Sans" panose="020B0503030501040103"/>
              </a:rPr>
              <a:t>Common broadcast el</a:t>
            </a:r>
            <a:r>
              <a:rPr lang="en-US" sz="3040">
                <a:solidFill>
                  <a:srgbClr val="000000"/>
                </a:solidFill>
                <a:latin typeface="Canva Sans" panose="020B0503030501040103"/>
                <a:ea typeface="Canva Sans" panose="020B0503030501040103"/>
                <a:cs typeface="Canva Sans" panose="020B0503030501040103"/>
                <a:sym typeface="Canva Sans" panose="020B0503030501040103"/>
              </a:rPr>
              <a:t>ements:</a:t>
            </a:r>
            <a:endParaRPr lang="en-US" sz="3040">
              <a:solidFill>
                <a:srgbClr val="000000"/>
              </a:solidFill>
              <a:latin typeface="Canva Sans" panose="020B0503030501040103"/>
              <a:ea typeface="Canva Sans" panose="020B0503030501040103"/>
              <a:cs typeface="Canva Sans" panose="020B0503030501040103"/>
              <a:sym typeface="Canva Sans" panose="020B0503030501040103"/>
            </a:endParaRPr>
          </a:p>
          <a:p>
            <a:pPr marL="656590" lvl="1" indent="-328295" algn="l">
              <a:lnSpc>
                <a:spcPts val="4260"/>
              </a:lnSpc>
              <a:spcBef>
                <a:spcPct val="0"/>
              </a:spcBef>
              <a:buFont typeface="Arial" panose="020B0604020202020204"/>
              <a:buChar char="•"/>
            </a:pPr>
            <a:r>
              <a:rPr lang="en-US" sz="3040">
                <a:solidFill>
                  <a:srgbClr val="000000"/>
                </a:solidFill>
                <a:latin typeface="Canva Sans" panose="020B0503030501040103"/>
                <a:ea typeface="Canva Sans" panose="020B0503030501040103"/>
                <a:cs typeface="Canva Sans" panose="020B0503030501040103"/>
                <a:sym typeface="Canva Sans" panose="020B0503030501040103"/>
              </a:rPr>
              <a:t>VTR SIL – silent footage</a:t>
            </a:r>
            <a:endParaRPr lang="en-US" sz="3040">
              <a:solidFill>
                <a:srgbClr val="000000"/>
              </a:solidFill>
              <a:latin typeface="Canva Sans" panose="020B0503030501040103"/>
              <a:ea typeface="Canva Sans" panose="020B0503030501040103"/>
              <a:cs typeface="Canva Sans" panose="020B0503030501040103"/>
              <a:sym typeface="Canva Sans" panose="020B0503030501040103"/>
            </a:endParaRPr>
          </a:p>
          <a:p>
            <a:pPr marL="656590" lvl="1" indent="-328295" algn="l">
              <a:lnSpc>
                <a:spcPts val="4260"/>
              </a:lnSpc>
              <a:spcBef>
                <a:spcPct val="0"/>
              </a:spcBef>
              <a:buFont typeface="Arial" panose="020B0604020202020204"/>
              <a:buChar char="•"/>
            </a:pPr>
            <a:r>
              <a:rPr lang="en-US" sz="3040">
                <a:solidFill>
                  <a:srgbClr val="000000"/>
                </a:solidFill>
                <a:latin typeface="Canva Sans" panose="020B0503030501040103"/>
                <a:ea typeface="Canva Sans" panose="020B0503030501040103"/>
                <a:cs typeface="Canva Sans" panose="020B0503030501040103"/>
                <a:sym typeface="Canva Sans" panose="020B0503030501040103"/>
              </a:rPr>
              <a:t>SOT – interview clip</a:t>
            </a:r>
            <a:endParaRPr lang="en-US" sz="3040">
              <a:solidFill>
                <a:srgbClr val="000000"/>
              </a:solidFill>
              <a:latin typeface="Canva Sans" panose="020B0503030501040103"/>
              <a:ea typeface="Canva Sans" panose="020B0503030501040103"/>
              <a:cs typeface="Canva Sans" panose="020B0503030501040103"/>
              <a:sym typeface="Canva Sans" panose="020B0503030501040103"/>
            </a:endParaRPr>
          </a:p>
          <a:p>
            <a:pPr marL="656590" lvl="1" indent="-328295" algn="l">
              <a:lnSpc>
                <a:spcPts val="4260"/>
              </a:lnSpc>
              <a:spcBef>
                <a:spcPct val="0"/>
              </a:spcBef>
              <a:buFont typeface="Arial" panose="020B0604020202020204"/>
              <a:buChar char="•"/>
            </a:pPr>
            <a:r>
              <a:rPr lang="en-US" sz="3040">
                <a:solidFill>
                  <a:srgbClr val="000000"/>
                </a:solidFill>
                <a:latin typeface="Canva Sans" panose="020B0503030501040103"/>
                <a:ea typeface="Canva Sans" panose="020B0503030501040103"/>
                <a:cs typeface="Canva Sans" panose="020B0503030501040103"/>
                <a:sym typeface="Canva Sans" panose="020B0503030501040103"/>
              </a:rPr>
              <a:t>VO – reporter narration over video</a:t>
            </a:r>
            <a:endParaRPr lang="en-US" sz="3040">
              <a:solidFill>
                <a:srgbClr val="000000"/>
              </a:solidFill>
              <a:latin typeface="Canva Sans" panose="020B0503030501040103"/>
              <a:ea typeface="Canva Sans" panose="020B0503030501040103"/>
              <a:cs typeface="Canva Sans" panose="020B0503030501040103"/>
              <a:sym typeface="Canva Sans" panose="020B0503030501040103"/>
            </a:endParaRPr>
          </a:p>
          <a:p>
            <a:pPr marL="656590" lvl="1" indent="-328295" algn="l">
              <a:lnSpc>
                <a:spcPts val="4260"/>
              </a:lnSpc>
              <a:spcBef>
                <a:spcPct val="0"/>
              </a:spcBef>
              <a:buFont typeface="Arial" panose="020B0604020202020204"/>
              <a:buChar char="•"/>
            </a:pPr>
            <a:r>
              <a:rPr lang="en-US" sz="3040">
                <a:solidFill>
                  <a:srgbClr val="000000"/>
                </a:solidFill>
                <a:latin typeface="Canva Sans" panose="020B0503030501040103"/>
                <a:ea typeface="Canva Sans" panose="020B0503030501040103"/>
                <a:cs typeface="Canva Sans" panose="020B0503030501040103"/>
                <a:sym typeface="Canva Sans" panose="020B0503030501040103"/>
              </a:rPr>
              <a:t>Standupper – reporter on camera</a:t>
            </a:r>
            <a:endParaRPr lang="en-US" sz="3040">
              <a:solidFill>
                <a:srgbClr val="000000"/>
              </a:solidFill>
              <a:latin typeface="Canva Sans" panose="020B0503030501040103"/>
              <a:ea typeface="Canva Sans" panose="020B0503030501040103"/>
              <a:cs typeface="Canva Sans" panose="020B0503030501040103"/>
              <a:sym typeface="Canva Sans" panose="020B0503030501040103"/>
            </a:endParaRPr>
          </a:p>
          <a:p>
            <a:pPr algn="l">
              <a:lnSpc>
                <a:spcPts val="4260"/>
              </a:lnSpc>
              <a:spcBef>
                <a:spcPct val="0"/>
              </a:spcBef>
            </a:pPr>
          </a:p>
          <a:p>
            <a:pPr algn="l">
              <a:lnSpc>
                <a:spcPts val="4260"/>
              </a:lnSpc>
              <a:spcBef>
                <a:spcPct val="0"/>
              </a:spcBef>
            </a:pPr>
            <a:r>
              <a:rPr lang="en-US" sz="3040">
                <a:solidFill>
                  <a:srgbClr val="000000"/>
                </a:solidFill>
                <a:latin typeface="Canva Sans" panose="020B0503030501040103"/>
                <a:ea typeface="Canva Sans" panose="020B0503030501040103"/>
                <a:cs typeface="Canva Sans" panose="020B0503030501040103"/>
                <a:sym typeface="Canva Sans" panose="020B0503030501040103"/>
              </a:rPr>
              <a:t>✔</a:t>
            </a:r>
            <a:r>
              <a:rPr lang="en-US" sz="3040">
                <a:solidFill>
                  <a:srgbClr val="000000"/>
                </a:solidFill>
                <a:latin typeface="Canva Sans" panose="020B0503030501040103"/>
                <a:ea typeface="Canva Sans" panose="020B0503030501040103"/>
                <a:cs typeface="Canva Sans" panose="020B0503030501040103"/>
                <a:sym typeface="Canva Sans" panose="020B0503030501040103"/>
              </a:rPr>
              <a:t> Television news is visual storytelling.</a:t>
            </a:r>
            <a:endParaRPr lang="en-US" sz="3040">
              <a:solidFill>
                <a:srgbClr val="000000"/>
              </a:solidFill>
              <a:latin typeface="Canva Sans" panose="020B0503030501040103"/>
              <a:ea typeface="Canva Sans" panose="020B0503030501040103"/>
              <a:cs typeface="Canva Sans" panose="020B0503030501040103"/>
              <a:sym typeface="Canva Sans" panose="020B0503030501040103"/>
            </a:endParaRPr>
          </a:p>
          <a:p>
            <a:pPr algn="l">
              <a:lnSpc>
                <a:spcPts val="4260"/>
              </a:lnSpc>
              <a:spcBef>
                <a:spcPct val="0"/>
              </a:spcBef>
            </a:pPr>
          </a:p>
        </p:txBody>
      </p:sp>
      <p:sp>
        <p:nvSpPr>
          <p:cNvPr id="29" name="TextBox 29"/>
          <p:cNvSpPr txBox="1"/>
          <p:nvPr/>
        </p:nvSpPr>
        <p:spPr>
          <a:xfrm>
            <a:off x="3571240" y="2945130"/>
            <a:ext cx="6380480" cy="50228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3920"/>
              </a:lnSpc>
              <a:spcBef>
                <a:spcPct val="0"/>
              </a:spcBef>
            </a:pPr>
            <a:r>
              <a:rPr lang="en-US" sz="2800" b="1">
                <a:solidFill>
                  <a:srgbClr val="000000"/>
                </a:solidFill>
                <a:latin typeface="Canva Sans Bold" panose="020B0803030501040103"/>
                <a:ea typeface="Canva Sans Bold" panose="020B0803030501040103"/>
                <a:cs typeface="Canva Sans Bold" panose="020B0803030501040103"/>
                <a:sym typeface="Canva Sans Bold" panose="020B0803030501040103"/>
              </a:rPr>
              <a:t>ADD VIDEO</a:t>
            </a:r>
            <a:r>
              <a:rPr lang="en-US" sz="2800" b="1">
                <a:solidFill>
                  <a:srgbClr val="000000"/>
                </a:solidFill>
                <a:latin typeface="Canva Sans Bold" panose="020B0803030501040103"/>
                <a:ea typeface="Canva Sans Bold" panose="020B0803030501040103"/>
                <a:cs typeface="Canva Sans Bold" panose="020B0803030501040103"/>
                <a:sym typeface="Canva Sans Bold" panose="020B0803030501040103"/>
              </a:rPr>
              <a:t> INSTRUCTIONS</a:t>
            </a:r>
            <a:endParaRPr lang="en-US" sz="2800" b="1">
              <a:solidFill>
                <a:srgbClr val="000000"/>
              </a:solidFill>
              <a:latin typeface="Canva Sans Bold" panose="020B0803030501040103"/>
              <a:ea typeface="Canva Sans Bold" panose="020B0803030501040103"/>
              <a:cs typeface="Canva Sans Bold" panose="020B0803030501040103"/>
              <a:sym typeface="Canva Sans Bold" panose="020B0803030501040103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0">
            <a:off x="-1824878" y="-2798860"/>
            <a:ext cx="20211978" cy="13141573"/>
            <a:chOff x="0" y="0"/>
            <a:chExt cx="26949304" cy="17522097"/>
          </a:xfrm>
        </p:grpSpPr>
        <p:grpSp>
          <p:nvGrpSpPr>
            <p:cNvPr id="3" name="Group 3"/>
            <p:cNvGrpSpPr/>
            <p:nvPr/>
          </p:nvGrpSpPr>
          <p:grpSpPr>
            <a:xfrm rot="0">
              <a:off x="2433170" y="4870192"/>
              <a:ext cx="24384000" cy="1540881"/>
              <a:chOff x="0" y="0"/>
              <a:chExt cx="4816593" cy="304371"/>
            </a:xfrm>
          </p:grpSpPr>
          <p:sp>
            <p:nvSpPr>
              <p:cNvPr id="4" name="Freeform 4"/>
              <p:cNvSpPr/>
              <p:nvPr/>
            </p:nvSpPr>
            <p:spPr>
              <a:xfrm>
                <a:off x="0" y="0"/>
                <a:ext cx="4816592" cy="304371"/>
              </a:xfrm>
              <a:custGeom>
                <a:avLst/>
                <a:gdLst/>
                <a:ahLst/>
                <a:cxnLst/>
                <a:rect l="l" t="t" r="r" b="b"/>
                <a:pathLst>
                  <a:path w="4816592" h="304371">
                    <a:moveTo>
                      <a:pt x="0" y="0"/>
                    </a:moveTo>
                    <a:lnTo>
                      <a:pt x="4816592" y="0"/>
                    </a:lnTo>
                    <a:lnTo>
                      <a:pt x="4816592" y="304371"/>
                    </a:lnTo>
                    <a:lnTo>
                      <a:pt x="0" y="304371"/>
                    </a:lnTo>
                    <a:close/>
                  </a:path>
                </a:pathLst>
              </a:custGeom>
              <a:solidFill>
                <a:srgbClr val="3E7B27"/>
              </a:solidFill>
            </p:spPr>
          </p:sp>
          <p:sp>
            <p:nvSpPr>
              <p:cNvPr id="5" name="TextBox 5"/>
              <p:cNvSpPr txBox="1"/>
              <p:nvPr/>
            </p:nvSpPr>
            <p:spPr>
              <a:xfrm>
                <a:off x="0" y="-38100"/>
                <a:ext cx="4816593" cy="34247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  <a:spcBef>
                    <a:spcPct val="0"/>
                  </a:spcBef>
                </a:pPr>
              </a:p>
            </p:txBody>
          </p:sp>
        </p:grpSp>
        <p:grpSp>
          <p:nvGrpSpPr>
            <p:cNvPr id="6" name="Group 6"/>
            <p:cNvGrpSpPr/>
            <p:nvPr/>
          </p:nvGrpSpPr>
          <p:grpSpPr>
            <a:xfrm rot="0">
              <a:off x="0" y="0"/>
              <a:ext cx="13357659" cy="13357659"/>
              <a:chOff x="0" y="0"/>
              <a:chExt cx="812800" cy="812800"/>
            </a:xfrm>
          </p:grpSpPr>
          <p:sp>
            <p:nvSpPr>
              <p:cNvPr id="7" name="Freeform 7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ln w="952500" cap="sq">
                <a:solidFill>
                  <a:srgbClr val="FFFFFF"/>
                </a:solidFill>
                <a:prstDash val="solid"/>
                <a:miter/>
              </a:ln>
            </p:spPr>
          </p:sp>
          <p:sp>
            <p:nvSpPr>
              <p:cNvPr id="8" name="TextBox 8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</a:pPr>
              </a:p>
            </p:txBody>
          </p:sp>
        </p:grpSp>
        <p:grpSp>
          <p:nvGrpSpPr>
            <p:cNvPr id="9" name="Group 9"/>
            <p:cNvGrpSpPr/>
            <p:nvPr/>
          </p:nvGrpSpPr>
          <p:grpSpPr>
            <a:xfrm rot="0">
              <a:off x="2433170" y="2060298"/>
              <a:ext cx="8491319" cy="8491319"/>
              <a:chOff x="0" y="0"/>
              <a:chExt cx="812800" cy="812800"/>
            </a:xfrm>
          </p:grpSpPr>
          <p:sp>
            <p:nvSpPr>
              <p:cNvPr id="10" name="Freeform 10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ln w="400050" cap="sq">
                <a:solidFill>
                  <a:srgbClr val="FFFFFF"/>
                </a:solidFill>
                <a:prstDash val="solid"/>
                <a:miter/>
              </a:ln>
            </p:spPr>
          </p:sp>
          <p:sp>
            <p:nvSpPr>
              <p:cNvPr id="11" name="TextBox 11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</a:pPr>
              </a:p>
            </p:txBody>
          </p:sp>
        </p:grpSp>
        <p:grpSp>
          <p:nvGrpSpPr>
            <p:cNvPr id="12" name="Group 12"/>
            <p:cNvGrpSpPr/>
            <p:nvPr/>
          </p:nvGrpSpPr>
          <p:grpSpPr>
            <a:xfrm rot="0">
              <a:off x="3931744" y="3931744"/>
              <a:ext cx="5494171" cy="5494171"/>
              <a:chOff x="0" y="0"/>
              <a:chExt cx="812800" cy="812800"/>
            </a:xfrm>
          </p:grpSpPr>
          <p:sp>
            <p:nvSpPr>
              <p:cNvPr id="13" name="Freeform 13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ln w="361950" cap="sq">
                <a:solidFill>
                  <a:srgbClr val="FFFFFF"/>
                </a:solidFill>
                <a:prstDash val="solid"/>
                <a:miter/>
              </a:ln>
            </p:spPr>
          </p:sp>
          <p:sp>
            <p:nvSpPr>
              <p:cNvPr id="14" name="TextBox 14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</a:pPr>
              </a:p>
            </p:txBody>
          </p:sp>
        </p:grpSp>
        <p:grpSp>
          <p:nvGrpSpPr>
            <p:cNvPr id="15" name="Group 15"/>
            <p:cNvGrpSpPr/>
            <p:nvPr/>
          </p:nvGrpSpPr>
          <p:grpSpPr>
            <a:xfrm rot="0">
              <a:off x="5187174" y="5187174"/>
              <a:ext cx="2983312" cy="2983312"/>
              <a:chOff x="0" y="0"/>
              <a:chExt cx="812800" cy="812800"/>
            </a:xfrm>
          </p:grpSpPr>
          <p:sp>
            <p:nvSpPr>
              <p:cNvPr id="16" name="Freeform 16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ln w="257175" cap="sq">
                <a:solidFill>
                  <a:srgbClr val="FFFFFF"/>
                </a:solidFill>
                <a:prstDash val="solid"/>
                <a:miter/>
              </a:ln>
            </p:spPr>
          </p:sp>
          <p:sp>
            <p:nvSpPr>
              <p:cNvPr id="17" name="TextBox 17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</a:pPr>
              </a:p>
            </p:txBody>
          </p:sp>
        </p:grpSp>
        <p:grpSp>
          <p:nvGrpSpPr>
            <p:cNvPr id="18" name="Group 18"/>
            <p:cNvGrpSpPr/>
            <p:nvPr/>
          </p:nvGrpSpPr>
          <p:grpSpPr>
            <a:xfrm rot="0">
              <a:off x="5865203" y="5865203"/>
              <a:ext cx="1627254" cy="1627254"/>
              <a:chOff x="0" y="0"/>
              <a:chExt cx="812800" cy="812800"/>
            </a:xfrm>
          </p:grpSpPr>
          <p:sp>
            <p:nvSpPr>
              <p:cNvPr id="19" name="Freeform 19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ln w="114300" cap="sq">
                <a:solidFill>
                  <a:srgbClr val="FFFFFF"/>
                </a:solidFill>
                <a:prstDash val="solid"/>
                <a:miter/>
              </a:ln>
            </p:spPr>
          </p:sp>
          <p:sp>
            <p:nvSpPr>
              <p:cNvPr id="20" name="TextBox 20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</a:pPr>
              </a:p>
            </p:txBody>
          </p:sp>
        </p:grpSp>
        <p:grpSp>
          <p:nvGrpSpPr>
            <p:cNvPr id="21" name="Group 21"/>
            <p:cNvGrpSpPr/>
            <p:nvPr/>
          </p:nvGrpSpPr>
          <p:grpSpPr>
            <a:xfrm rot="0">
              <a:off x="2433170" y="6411073"/>
              <a:ext cx="24516134" cy="11111024"/>
              <a:chOff x="0" y="0"/>
              <a:chExt cx="4842693" cy="2194770"/>
            </a:xfrm>
          </p:grpSpPr>
          <p:sp>
            <p:nvSpPr>
              <p:cNvPr id="22" name="Freeform 22"/>
              <p:cNvSpPr/>
              <p:nvPr/>
            </p:nvSpPr>
            <p:spPr>
              <a:xfrm>
                <a:off x="0" y="0"/>
                <a:ext cx="4842693" cy="2194770"/>
              </a:xfrm>
              <a:custGeom>
                <a:avLst/>
                <a:gdLst/>
                <a:ahLst/>
                <a:cxnLst/>
                <a:rect l="l" t="t" r="r" b="b"/>
                <a:pathLst>
                  <a:path w="4842693" h="2194770">
                    <a:moveTo>
                      <a:pt x="0" y="0"/>
                    </a:moveTo>
                    <a:lnTo>
                      <a:pt x="4842693" y="0"/>
                    </a:lnTo>
                    <a:lnTo>
                      <a:pt x="4842693" y="2194770"/>
                    </a:lnTo>
                    <a:lnTo>
                      <a:pt x="0" y="219477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id="23" name="TextBox 23"/>
              <p:cNvSpPr txBox="1"/>
              <p:nvPr/>
            </p:nvSpPr>
            <p:spPr>
              <a:xfrm>
                <a:off x="0" y="-38100"/>
                <a:ext cx="4842693" cy="223287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</a:pPr>
              </a:p>
            </p:txBody>
          </p:sp>
        </p:grpSp>
        <p:grpSp>
          <p:nvGrpSpPr>
            <p:cNvPr id="24" name="Group 24"/>
            <p:cNvGrpSpPr/>
            <p:nvPr/>
          </p:nvGrpSpPr>
          <p:grpSpPr>
            <a:xfrm rot="0">
              <a:off x="2433170" y="3731813"/>
              <a:ext cx="24516134" cy="1138379"/>
              <a:chOff x="0" y="0"/>
              <a:chExt cx="4842693" cy="224865"/>
            </a:xfrm>
          </p:grpSpPr>
          <p:sp>
            <p:nvSpPr>
              <p:cNvPr id="25" name="Freeform 25"/>
              <p:cNvSpPr/>
              <p:nvPr/>
            </p:nvSpPr>
            <p:spPr>
              <a:xfrm>
                <a:off x="0" y="0"/>
                <a:ext cx="4842693" cy="224865"/>
              </a:xfrm>
              <a:custGeom>
                <a:avLst/>
                <a:gdLst/>
                <a:ahLst/>
                <a:cxnLst/>
                <a:rect l="l" t="t" r="r" b="b"/>
                <a:pathLst>
                  <a:path w="4842693" h="224865">
                    <a:moveTo>
                      <a:pt x="0" y="0"/>
                    </a:moveTo>
                    <a:lnTo>
                      <a:pt x="4842693" y="0"/>
                    </a:lnTo>
                    <a:lnTo>
                      <a:pt x="4842693" y="224865"/>
                    </a:lnTo>
                    <a:lnTo>
                      <a:pt x="0" y="224865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id="26" name="TextBox 26"/>
              <p:cNvSpPr txBox="1"/>
              <p:nvPr/>
            </p:nvSpPr>
            <p:spPr>
              <a:xfrm>
                <a:off x="0" y="-38100"/>
                <a:ext cx="4842693" cy="26296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</a:pPr>
              </a:p>
            </p:txBody>
          </p:sp>
        </p:grpSp>
        <p:sp>
          <p:nvSpPr>
            <p:cNvPr id="27" name="Freeform 27"/>
            <p:cNvSpPr/>
            <p:nvPr/>
          </p:nvSpPr>
          <p:spPr>
            <a:xfrm>
              <a:off x="21974767" y="4664469"/>
              <a:ext cx="3470804" cy="1952327"/>
            </a:xfrm>
            <a:custGeom>
              <a:avLst/>
              <a:gdLst/>
              <a:ahLst/>
              <a:cxnLst/>
              <a:rect l="l" t="t" r="r" b="b"/>
              <a:pathLst>
                <a:path w="3470804" h="1952327">
                  <a:moveTo>
                    <a:pt x="0" y="0"/>
                  </a:moveTo>
                  <a:lnTo>
                    <a:pt x="3470803" y="0"/>
                  </a:lnTo>
                  <a:lnTo>
                    <a:pt x="3470803" y="1952327"/>
                  </a:lnTo>
                  <a:lnTo>
                    <a:pt x="0" y="195232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"/>
              <a:stretch>
                <a:fillRect/>
              </a:stretch>
            </a:blipFill>
          </p:spPr>
        </p:sp>
      </p:grpSp>
      <p:sp>
        <p:nvSpPr>
          <p:cNvPr id="28" name="TextBox 28"/>
          <p:cNvSpPr txBox="1"/>
          <p:nvPr/>
        </p:nvSpPr>
        <p:spPr>
          <a:xfrm>
            <a:off x="3571462" y="3987744"/>
            <a:ext cx="11145077" cy="47837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60"/>
              </a:lnSpc>
              <a:spcBef>
                <a:spcPct val="0"/>
              </a:spcBef>
            </a:pPr>
            <a:r>
              <a:rPr lang="en-US" sz="3040">
                <a:solidFill>
                  <a:srgbClr val="000000"/>
                </a:solidFill>
                <a:latin typeface="Canva Sans" panose="020B0503030501040103"/>
                <a:ea typeface="Canva Sans" panose="020B0503030501040103"/>
                <a:cs typeface="Canva Sans" panose="020B0503030501040103"/>
                <a:sym typeface="Canva Sans" panose="020B0503030501040103"/>
              </a:rPr>
              <a:t>End the story with a strong final stat</a:t>
            </a:r>
            <a:r>
              <a:rPr lang="en-US" sz="3040">
                <a:solidFill>
                  <a:srgbClr val="000000"/>
                </a:solidFill>
                <a:latin typeface="Canva Sans" panose="020B0503030501040103"/>
                <a:ea typeface="Canva Sans" panose="020B0503030501040103"/>
                <a:cs typeface="Canva Sans" panose="020B0503030501040103"/>
                <a:sym typeface="Canva Sans" panose="020B0503030501040103"/>
              </a:rPr>
              <a:t>ement.</a:t>
            </a:r>
            <a:endParaRPr lang="en-US" sz="3040">
              <a:solidFill>
                <a:srgbClr val="000000"/>
              </a:solidFill>
              <a:latin typeface="Canva Sans" panose="020B0503030501040103"/>
              <a:ea typeface="Canva Sans" panose="020B0503030501040103"/>
              <a:cs typeface="Canva Sans" panose="020B0503030501040103"/>
              <a:sym typeface="Canva Sans" panose="020B0503030501040103"/>
            </a:endParaRPr>
          </a:p>
          <a:p>
            <a:pPr algn="l">
              <a:lnSpc>
                <a:spcPts val="4260"/>
              </a:lnSpc>
              <a:spcBef>
                <a:spcPct val="0"/>
              </a:spcBef>
            </a:pPr>
          </a:p>
          <a:p>
            <a:pPr algn="l">
              <a:lnSpc>
                <a:spcPts val="4260"/>
              </a:lnSpc>
              <a:spcBef>
                <a:spcPct val="0"/>
              </a:spcBef>
            </a:pPr>
            <a:r>
              <a:rPr lang="en-US" sz="3040">
                <a:solidFill>
                  <a:srgbClr val="000000"/>
                </a:solidFill>
                <a:latin typeface="Canva Sans" panose="020B0503030501040103"/>
                <a:ea typeface="Canva Sans" panose="020B0503030501040103"/>
                <a:cs typeface="Canva Sans" panose="020B0503030501040103"/>
                <a:sym typeface="Canva Sans" panose="020B0503030501040103"/>
              </a:rPr>
              <a:t>Example:</a:t>
            </a:r>
            <a:endParaRPr lang="en-US" sz="3040">
              <a:solidFill>
                <a:srgbClr val="000000"/>
              </a:solidFill>
              <a:latin typeface="Canva Sans" panose="020B0503030501040103"/>
              <a:ea typeface="Canva Sans" panose="020B0503030501040103"/>
              <a:cs typeface="Canva Sans" panose="020B0503030501040103"/>
              <a:sym typeface="Canva Sans" panose="020B0503030501040103"/>
            </a:endParaRPr>
          </a:p>
          <a:p>
            <a:pPr algn="l">
              <a:lnSpc>
                <a:spcPts val="4260"/>
              </a:lnSpc>
              <a:spcBef>
                <a:spcPct val="0"/>
              </a:spcBef>
            </a:pPr>
            <a:r>
              <a:rPr lang="en-US" sz="3040">
                <a:solidFill>
                  <a:srgbClr val="000000"/>
                </a:solidFill>
                <a:latin typeface="Canva Sans" panose="020B0503030501040103"/>
                <a:ea typeface="Canva Sans" panose="020B0503030501040103"/>
                <a:cs typeface="Canva Sans" panose="020B0503030501040103"/>
                <a:sym typeface="Canva Sans" panose="020B0503030501040103"/>
              </a:rPr>
              <a:t> “Organizers hope the seminar will encourage more young people to use media as a tool for service and ministry.”</a:t>
            </a:r>
            <a:endParaRPr lang="en-US" sz="3040">
              <a:solidFill>
                <a:srgbClr val="000000"/>
              </a:solidFill>
              <a:latin typeface="Canva Sans" panose="020B0503030501040103"/>
              <a:ea typeface="Canva Sans" panose="020B0503030501040103"/>
              <a:cs typeface="Canva Sans" panose="020B0503030501040103"/>
              <a:sym typeface="Canva Sans" panose="020B0503030501040103"/>
            </a:endParaRPr>
          </a:p>
          <a:p>
            <a:pPr algn="l">
              <a:lnSpc>
                <a:spcPts val="4260"/>
              </a:lnSpc>
              <a:spcBef>
                <a:spcPct val="0"/>
              </a:spcBef>
            </a:pPr>
          </a:p>
          <a:p>
            <a:pPr algn="l">
              <a:lnSpc>
                <a:spcPts val="4260"/>
              </a:lnSpc>
              <a:spcBef>
                <a:spcPct val="0"/>
              </a:spcBef>
            </a:pPr>
            <a:r>
              <a:rPr lang="en-US" sz="3040">
                <a:solidFill>
                  <a:srgbClr val="000000"/>
                </a:solidFill>
                <a:latin typeface="Canva Sans" panose="020B0503030501040103"/>
                <a:ea typeface="Canva Sans" panose="020B0503030501040103"/>
                <a:cs typeface="Canva Sans" panose="020B0503030501040103"/>
                <a:sym typeface="Canva Sans" panose="020B0503030501040103"/>
              </a:rPr>
              <a:t>✔</a:t>
            </a:r>
            <a:r>
              <a:rPr lang="en-US" sz="3040">
                <a:solidFill>
                  <a:srgbClr val="000000"/>
                </a:solidFill>
                <a:latin typeface="Canva Sans" panose="020B0503030501040103"/>
                <a:ea typeface="Canva Sans" panose="020B0503030501040103"/>
                <a:cs typeface="Canva Sans" panose="020B0503030501040103"/>
                <a:sym typeface="Canva Sans" panose="020B0503030501040103"/>
              </a:rPr>
              <a:t> The closing should summarize the importance of the story.</a:t>
            </a:r>
            <a:endParaRPr lang="en-US" sz="3040">
              <a:solidFill>
                <a:srgbClr val="000000"/>
              </a:solidFill>
              <a:latin typeface="Canva Sans" panose="020B0503030501040103"/>
              <a:ea typeface="Canva Sans" panose="020B0503030501040103"/>
              <a:cs typeface="Canva Sans" panose="020B0503030501040103"/>
              <a:sym typeface="Canva Sans" panose="020B0503030501040103"/>
            </a:endParaRPr>
          </a:p>
          <a:p>
            <a:pPr algn="l">
              <a:lnSpc>
                <a:spcPts val="4260"/>
              </a:lnSpc>
              <a:spcBef>
                <a:spcPct val="0"/>
              </a:spcBef>
            </a:pPr>
          </a:p>
        </p:txBody>
      </p:sp>
      <p:sp>
        <p:nvSpPr>
          <p:cNvPr id="29" name="TextBox 29"/>
          <p:cNvSpPr txBox="1"/>
          <p:nvPr/>
        </p:nvSpPr>
        <p:spPr>
          <a:xfrm>
            <a:off x="3571240" y="2945130"/>
            <a:ext cx="5560060" cy="50228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3920"/>
              </a:lnSpc>
              <a:spcBef>
                <a:spcPct val="0"/>
              </a:spcBef>
            </a:pPr>
            <a:r>
              <a:rPr lang="en-US" sz="2800" b="1">
                <a:solidFill>
                  <a:srgbClr val="000000"/>
                </a:solidFill>
                <a:latin typeface="Canva Sans Bold" panose="020B0803030501040103"/>
                <a:ea typeface="Canva Sans Bold" panose="020B0803030501040103"/>
                <a:cs typeface="Canva Sans Bold" panose="020B0803030501040103"/>
                <a:sym typeface="Canva Sans Bold" panose="020B0803030501040103"/>
              </a:rPr>
              <a:t>WRITE THE CLO</a:t>
            </a:r>
            <a:r>
              <a:rPr lang="en-US" sz="2800" b="1">
                <a:solidFill>
                  <a:srgbClr val="000000"/>
                </a:solidFill>
                <a:latin typeface="Canva Sans Bold" panose="020B0803030501040103"/>
                <a:ea typeface="Canva Sans Bold" panose="020B0803030501040103"/>
                <a:cs typeface="Canva Sans Bold" panose="020B0803030501040103"/>
                <a:sym typeface="Canva Sans Bold" panose="020B0803030501040103"/>
              </a:rPr>
              <a:t>SING</a:t>
            </a:r>
            <a:endParaRPr lang="en-US" sz="2800" b="1">
              <a:solidFill>
                <a:srgbClr val="000000"/>
              </a:solidFill>
              <a:latin typeface="Canva Sans Bold" panose="020B0803030501040103"/>
              <a:ea typeface="Canva Sans Bold" panose="020B0803030501040103"/>
              <a:cs typeface="Canva Sans Bold" panose="020B0803030501040103"/>
              <a:sym typeface="Canva Sans Bold" panose="020B0803030501040103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0">
            <a:off x="-1824878" y="-2798860"/>
            <a:ext cx="20211978" cy="13141573"/>
            <a:chOff x="0" y="0"/>
            <a:chExt cx="26949304" cy="17522097"/>
          </a:xfrm>
        </p:grpSpPr>
        <p:grpSp>
          <p:nvGrpSpPr>
            <p:cNvPr id="3" name="Group 3"/>
            <p:cNvGrpSpPr/>
            <p:nvPr/>
          </p:nvGrpSpPr>
          <p:grpSpPr>
            <a:xfrm rot="0">
              <a:off x="2433170" y="4870192"/>
              <a:ext cx="24384000" cy="1540881"/>
              <a:chOff x="0" y="0"/>
              <a:chExt cx="4816593" cy="304371"/>
            </a:xfrm>
          </p:grpSpPr>
          <p:sp>
            <p:nvSpPr>
              <p:cNvPr id="4" name="Freeform 4"/>
              <p:cNvSpPr/>
              <p:nvPr/>
            </p:nvSpPr>
            <p:spPr>
              <a:xfrm>
                <a:off x="0" y="0"/>
                <a:ext cx="4816592" cy="304371"/>
              </a:xfrm>
              <a:custGeom>
                <a:avLst/>
                <a:gdLst/>
                <a:ahLst/>
                <a:cxnLst/>
                <a:rect l="l" t="t" r="r" b="b"/>
                <a:pathLst>
                  <a:path w="4816592" h="304371">
                    <a:moveTo>
                      <a:pt x="0" y="0"/>
                    </a:moveTo>
                    <a:lnTo>
                      <a:pt x="4816592" y="0"/>
                    </a:lnTo>
                    <a:lnTo>
                      <a:pt x="4816592" y="304371"/>
                    </a:lnTo>
                    <a:lnTo>
                      <a:pt x="0" y="304371"/>
                    </a:lnTo>
                    <a:close/>
                  </a:path>
                </a:pathLst>
              </a:custGeom>
              <a:solidFill>
                <a:srgbClr val="3E7B27"/>
              </a:solidFill>
            </p:spPr>
          </p:sp>
          <p:sp>
            <p:nvSpPr>
              <p:cNvPr id="5" name="TextBox 5"/>
              <p:cNvSpPr txBox="1"/>
              <p:nvPr/>
            </p:nvSpPr>
            <p:spPr>
              <a:xfrm>
                <a:off x="0" y="-38100"/>
                <a:ext cx="4816593" cy="34247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  <a:spcBef>
                    <a:spcPct val="0"/>
                  </a:spcBef>
                </a:pPr>
              </a:p>
            </p:txBody>
          </p:sp>
        </p:grpSp>
        <p:grpSp>
          <p:nvGrpSpPr>
            <p:cNvPr id="6" name="Group 6"/>
            <p:cNvGrpSpPr/>
            <p:nvPr/>
          </p:nvGrpSpPr>
          <p:grpSpPr>
            <a:xfrm rot="0">
              <a:off x="0" y="0"/>
              <a:ext cx="13357659" cy="13357659"/>
              <a:chOff x="0" y="0"/>
              <a:chExt cx="812800" cy="812800"/>
            </a:xfrm>
          </p:grpSpPr>
          <p:sp>
            <p:nvSpPr>
              <p:cNvPr id="7" name="Freeform 7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ln w="952500" cap="sq">
                <a:solidFill>
                  <a:srgbClr val="FFFFFF"/>
                </a:solidFill>
                <a:prstDash val="solid"/>
                <a:miter/>
              </a:ln>
            </p:spPr>
          </p:sp>
          <p:sp>
            <p:nvSpPr>
              <p:cNvPr id="8" name="TextBox 8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</a:pPr>
              </a:p>
            </p:txBody>
          </p:sp>
        </p:grpSp>
        <p:grpSp>
          <p:nvGrpSpPr>
            <p:cNvPr id="9" name="Group 9"/>
            <p:cNvGrpSpPr/>
            <p:nvPr/>
          </p:nvGrpSpPr>
          <p:grpSpPr>
            <a:xfrm rot="0">
              <a:off x="2433170" y="2060298"/>
              <a:ext cx="8491319" cy="8491319"/>
              <a:chOff x="0" y="0"/>
              <a:chExt cx="812800" cy="812800"/>
            </a:xfrm>
          </p:grpSpPr>
          <p:sp>
            <p:nvSpPr>
              <p:cNvPr id="10" name="Freeform 10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ln w="400050" cap="sq">
                <a:solidFill>
                  <a:srgbClr val="FFFFFF"/>
                </a:solidFill>
                <a:prstDash val="solid"/>
                <a:miter/>
              </a:ln>
            </p:spPr>
          </p:sp>
          <p:sp>
            <p:nvSpPr>
              <p:cNvPr id="11" name="TextBox 11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</a:pPr>
              </a:p>
            </p:txBody>
          </p:sp>
        </p:grpSp>
        <p:grpSp>
          <p:nvGrpSpPr>
            <p:cNvPr id="12" name="Group 12"/>
            <p:cNvGrpSpPr/>
            <p:nvPr/>
          </p:nvGrpSpPr>
          <p:grpSpPr>
            <a:xfrm rot="0">
              <a:off x="3931744" y="3931744"/>
              <a:ext cx="5494171" cy="5494171"/>
              <a:chOff x="0" y="0"/>
              <a:chExt cx="812800" cy="812800"/>
            </a:xfrm>
          </p:grpSpPr>
          <p:sp>
            <p:nvSpPr>
              <p:cNvPr id="13" name="Freeform 13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ln w="361950" cap="sq">
                <a:solidFill>
                  <a:srgbClr val="FFFFFF"/>
                </a:solidFill>
                <a:prstDash val="solid"/>
                <a:miter/>
              </a:ln>
            </p:spPr>
          </p:sp>
          <p:sp>
            <p:nvSpPr>
              <p:cNvPr id="14" name="TextBox 14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</a:pPr>
              </a:p>
            </p:txBody>
          </p:sp>
        </p:grpSp>
        <p:grpSp>
          <p:nvGrpSpPr>
            <p:cNvPr id="15" name="Group 15"/>
            <p:cNvGrpSpPr/>
            <p:nvPr/>
          </p:nvGrpSpPr>
          <p:grpSpPr>
            <a:xfrm rot="0">
              <a:off x="5187174" y="5187174"/>
              <a:ext cx="2983312" cy="2983312"/>
              <a:chOff x="0" y="0"/>
              <a:chExt cx="812800" cy="812800"/>
            </a:xfrm>
          </p:grpSpPr>
          <p:sp>
            <p:nvSpPr>
              <p:cNvPr id="16" name="Freeform 16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ln w="257175" cap="sq">
                <a:solidFill>
                  <a:srgbClr val="FFFFFF"/>
                </a:solidFill>
                <a:prstDash val="solid"/>
                <a:miter/>
              </a:ln>
            </p:spPr>
          </p:sp>
          <p:sp>
            <p:nvSpPr>
              <p:cNvPr id="17" name="TextBox 17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</a:pPr>
              </a:p>
            </p:txBody>
          </p:sp>
        </p:grpSp>
        <p:grpSp>
          <p:nvGrpSpPr>
            <p:cNvPr id="18" name="Group 18"/>
            <p:cNvGrpSpPr/>
            <p:nvPr/>
          </p:nvGrpSpPr>
          <p:grpSpPr>
            <a:xfrm rot="0">
              <a:off x="5865203" y="5865203"/>
              <a:ext cx="1627254" cy="1627254"/>
              <a:chOff x="0" y="0"/>
              <a:chExt cx="812800" cy="812800"/>
            </a:xfrm>
          </p:grpSpPr>
          <p:sp>
            <p:nvSpPr>
              <p:cNvPr id="19" name="Freeform 19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ln w="114300" cap="sq">
                <a:solidFill>
                  <a:srgbClr val="FFFFFF"/>
                </a:solidFill>
                <a:prstDash val="solid"/>
                <a:miter/>
              </a:ln>
            </p:spPr>
          </p:sp>
          <p:sp>
            <p:nvSpPr>
              <p:cNvPr id="20" name="TextBox 20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</a:pPr>
              </a:p>
            </p:txBody>
          </p:sp>
        </p:grpSp>
        <p:grpSp>
          <p:nvGrpSpPr>
            <p:cNvPr id="21" name="Group 21"/>
            <p:cNvGrpSpPr/>
            <p:nvPr/>
          </p:nvGrpSpPr>
          <p:grpSpPr>
            <a:xfrm rot="0">
              <a:off x="2433170" y="6411073"/>
              <a:ext cx="24516134" cy="11111024"/>
              <a:chOff x="0" y="0"/>
              <a:chExt cx="4842693" cy="2194770"/>
            </a:xfrm>
          </p:grpSpPr>
          <p:sp>
            <p:nvSpPr>
              <p:cNvPr id="22" name="Freeform 22"/>
              <p:cNvSpPr/>
              <p:nvPr/>
            </p:nvSpPr>
            <p:spPr>
              <a:xfrm>
                <a:off x="0" y="0"/>
                <a:ext cx="4842693" cy="2194770"/>
              </a:xfrm>
              <a:custGeom>
                <a:avLst/>
                <a:gdLst/>
                <a:ahLst/>
                <a:cxnLst/>
                <a:rect l="l" t="t" r="r" b="b"/>
                <a:pathLst>
                  <a:path w="4842693" h="2194770">
                    <a:moveTo>
                      <a:pt x="0" y="0"/>
                    </a:moveTo>
                    <a:lnTo>
                      <a:pt x="4842693" y="0"/>
                    </a:lnTo>
                    <a:lnTo>
                      <a:pt x="4842693" y="2194770"/>
                    </a:lnTo>
                    <a:lnTo>
                      <a:pt x="0" y="219477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id="23" name="TextBox 23"/>
              <p:cNvSpPr txBox="1"/>
              <p:nvPr/>
            </p:nvSpPr>
            <p:spPr>
              <a:xfrm>
                <a:off x="0" y="-38100"/>
                <a:ext cx="4842693" cy="223287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</a:pPr>
              </a:p>
            </p:txBody>
          </p:sp>
        </p:grpSp>
        <p:grpSp>
          <p:nvGrpSpPr>
            <p:cNvPr id="24" name="Group 24"/>
            <p:cNvGrpSpPr/>
            <p:nvPr/>
          </p:nvGrpSpPr>
          <p:grpSpPr>
            <a:xfrm rot="0">
              <a:off x="2433170" y="3731813"/>
              <a:ext cx="24516134" cy="1138379"/>
              <a:chOff x="0" y="0"/>
              <a:chExt cx="4842693" cy="224865"/>
            </a:xfrm>
          </p:grpSpPr>
          <p:sp>
            <p:nvSpPr>
              <p:cNvPr id="25" name="Freeform 25"/>
              <p:cNvSpPr/>
              <p:nvPr/>
            </p:nvSpPr>
            <p:spPr>
              <a:xfrm>
                <a:off x="0" y="0"/>
                <a:ext cx="4842693" cy="224865"/>
              </a:xfrm>
              <a:custGeom>
                <a:avLst/>
                <a:gdLst/>
                <a:ahLst/>
                <a:cxnLst/>
                <a:rect l="l" t="t" r="r" b="b"/>
                <a:pathLst>
                  <a:path w="4842693" h="224865">
                    <a:moveTo>
                      <a:pt x="0" y="0"/>
                    </a:moveTo>
                    <a:lnTo>
                      <a:pt x="4842693" y="0"/>
                    </a:lnTo>
                    <a:lnTo>
                      <a:pt x="4842693" y="224865"/>
                    </a:lnTo>
                    <a:lnTo>
                      <a:pt x="0" y="224865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id="26" name="TextBox 26"/>
              <p:cNvSpPr txBox="1"/>
              <p:nvPr/>
            </p:nvSpPr>
            <p:spPr>
              <a:xfrm>
                <a:off x="0" y="-38100"/>
                <a:ext cx="4842693" cy="26296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</a:pPr>
              </a:p>
            </p:txBody>
          </p:sp>
        </p:grpSp>
        <p:sp>
          <p:nvSpPr>
            <p:cNvPr id="27" name="Freeform 27"/>
            <p:cNvSpPr/>
            <p:nvPr/>
          </p:nvSpPr>
          <p:spPr>
            <a:xfrm>
              <a:off x="21974767" y="4664469"/>
              <a:ext cx="3470804" cy="1952327"/>
            </a:xfrm>
            <a:custGeom>
              <a:avLst/>
              <a:gdLst/>
              <a:ahLst/>
              <a:cxnLst/>
              <a:rect l="l" t="t" r="r" b="b"/>
              <a:pathLst>
                <a:path w="3470804" h="1952327">
                  <a:moveTo>
                    <a:pt x="0" y="0"/>
                  </a:moveTo>
                  <a:lnTo>
                    <a:pt x="3470803" y="0"/>
                  </a:lnTo>
                  <a:lnTo>
                    <a:pt x="3470803" y="1952327"/>
                  </a:lnTo>
                  <a:lnTo>
                    <a:pt x="0" y="195232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"/>
              <a:stretch>
                <a:fillRect/>
              </a:stretch>
            </a:blipFill>
          </p:spPr>
        </p:sp>
      </p:grpSp>
      <p:sp>
        <p:nvSpPr>
          <p:cNvPr id="28" name="TextBox 28"/>
          <p:cNvSpPr txBox="1"/>
          <p:nvPr/>
        </p:nvSpPr>
        <p:spPr>
          <a:xfrm>
            <a:off x="3571462" y="4846019"/>
            <a:ext cx="11145077" cy="27311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60"/>
              </a:lnSpc>
              <a:spcBef>
                <a:spcPct val="0"/>
              </a:spcBef>
            </a:pPr>
            <a:r>
              <a:rPr lang="en-US" sz="3040">
                <a:solidFill>
                  <a:srgbClr val="000000"/>
                </a:solidFill>
                <a:latin typeface="Canva Sans" panose="020B0503030501040103"/>
                <a:ea typeface="Canva Sans" panose="020B0503030501040103"/>
                <a:cs typeface="Canva Sans" panose="020B0503030501040103"/>
                <a:sym typeface="Canva Sans" panose="020B0503030501040103"/>
              </a:rPr>
              <a:t>Finish the script by identifying th</a:t>
            </a:r>
            <a:r>
              <a:rPr lang="en-US" sz="3040">
                <a:solidFill>
                  <a:srgbClr val="000000"/>
                </a:solidFill>
                <a:latin typeface="Canva Sans" panose="020B0503030501040103"/>
                <a:ea typeface="Canva Sans" panose="020B0503030501040103"/>
                <a:cs typeface="Canva Sans" panose="020B0503030501040103"/>
                <a:sym typeface="Canva Sans" panose="020B0503030501040103"/>
              </a:rPr>
              <a:t>e reporter.</a:t>
            </a:r>
            <a:endParaRPr lang="en-US" sz="3040">
              <a:solidFill>
                <a:srgbClr val="000000"/>
              </a:solidFill>
              <a:latin typeface="Canva Sans" panose="020B0503030501040103"/>
              <a:ea typeface="Canva Sans" panose="020B0503030501040103"/>
              <a:cs typeface="Canva Sans" panose="020B0503030501040103"/>
              <a:sym typeface="Canva Sans" panose="020B0503030501040103"/>
            </a:endParaRPr>
          </a:p>
          <a:p>
            <a:pPr algn="l">
              <a:lnSpc>
                <a:spcPts val="4260"/>
              </a:lnSpc>
              <a:spcBef>
                <a:spcPct val="0"/>
              </a:spcBef>
            </a:pPr>
          </a:p>
          <a:p>
            <a:pPr algn="l">
              <a:lnSpc>
                <a:spcPts val="4260"/>
              </a:lnSpc>
              <a:spcBef>
                <a:spcPct val="0"/>
              </a:spcBef>
            </a:pPr>
            <a:r>
              <a:rPr lang="en-US" sz="3040">
                <a:solidFill>
                  <a:srgbClr val="000000"/>
                </a:solidFill>
                <a:latin typeface="Canva Sans" panose="020B0503030501040103"/>
                <a:ea typeface="Canva Sans" panose="020B0503030501040103"/>
                <a:cs typeface="Canva Sans" panose="020B0503030501040103"/>
                <a:sym typeface="Canva Sans" panose="020B0503030501040103"/>
              </a:rPr>
              <a:t>Example:</a:t>
            </a:r>
            <a:endParaRPr lang="en-US" sz="3040">
              <a:solidFill>
                <a:srgbClr val="000000"/>
              </a:solidFill>
              <a:latin typeface="Canva Sans" panose="020B0503030501040103"/>
              <a:ea typeface="Canva Sans" panose="020B0503030501040103"/>
              <a:cs typeface="Canva Sans" panose="020B0503030501040103"/>
              <a:sym typeface="Canva Sans" panose="020B0503030501040103"/>
            </a:endParaRPr>
          </a:p>
          <a:p>
            <a:pPr algn="l">
              <a:lnSpc>
                <a:spcPts val="4260"/>
              </a:lnSpc>
              <a:spcBef>
                <a:spcPct val="0"/>
              </a:spcBef>
            </a:pPr>
            <a:r>
              <a:rPr lang="en-US" sz="3040">
                <a:solidFill>
                  <a:srgbClr val="000000"/>
                </a:solidFill>
                <a:latin typeface="Canva Sans" panose="020B0503030501040103"/>
                <a:ea typeface="Canva Sans" panose="020B0503030501040103"/>
                <a:cs typeface="Canva Sans" panose="020B0503030501040103"/>
                <a:sym typeface="Canva Sans" panose="020B0503030501040103"/>
              </a:rPr>
              <a:t> “Juan Dela Cruz, reporting for CLPM Newsline.”</a:t>
            </a:r>
            <a:endParaRPr lang="en-US" sz="3040">
              <a:solidFill>
                <a:srgbClr val="000000"/>
              </a:solidFill>
              <a:latin typeface="Canva Sans" panose="020B0503030501040103"/>
              <a:ea typeface="Canva Sans" panose="020B0503030501040103"/>
              <a:cs typeface="Canva Sans" panose="020B0503030501040103"/>
              <a:sym typeface="Canva Sans" panose="020B0503030501040103"/>
            </a:endParaRPr>
          </a:p>
          <a:p>
            <a:pPr algn="l">
              <a:lnSpc>
                <a:spcPts val="4260"/>
              </a:lnSpc>
              <a:spcBef>
                <a:spcPct val="0"/>
              </a:spcBef>
            </a:pPr>
          </a:p>
        </p:txBody>
      </p:sp>
      <p:sp>
        <p:nvSpPr>
          <p:cNvPr id="29" name="TextBox 29"/>
          <p:cNvSpPr txBox="1"/>
          <p:nvPr/>
        </p:nvSpPr>
        <p:spPr>
          <a:xfrm>
            <a:off x="3571240" y="3803650"/>
            <a:ext cx="6066155" cy="50228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3920"/>
              </a:lnSpc>
              <a:spcBef>
                <a:spcPct val="0"/>
              </a:spcBef>
            </a:pPr>
            <a:r>
              <a:rPr lang="en-US" sz="2800" b="1">
                <a:solidFill>
                  <a:srgbClr val="000000"/>
                </a:solidFill>
                <a:latin typeface="Canva Sans Bold" panose="020B0803030501040103"/>
                <a:ea typeface="Canva Sans Bold" panose="020B0803030501040103"/>
                <a:cs typeface="Canva Sans Bold" panose="020B0803030501040103"/>
                <a:sym typeface="Canva Sans Bold" panose="020B0803030501040103"/>
              </a:rPr>
              <a:t>ADD THE REPORTER TA</a:t>
            </a:r>
            <a:r>
              <a:rPr lang="en-US" sz="2800" b="1">
                <a:solidFill>
                  <a:srgbClr val="000000"/>
                </a:solidFill>
                <a:latin typeface="Canva Sans Bold" panose="020B0803030501040103"/>
                <a:ea typeface="Canva Sans Bold" panose="020B0803030501040103"/>
                <a:cs typeface="Canva Sans Bold" panose="020B0803030501040103"/>
                <a:sym typeface="Canva Sans Bold" panose="020B0803030501040103"/>
              </a:rPr>
              <a:t>G</a:t>
            </a:r>
            <a:endParaRPr lang="en-US" sz="2800" b="1">
              <a:solidFill>
                <a:srgbClr val="000000"/>
              </a:solidFill>
              <a:latin typeface="Canva Sans Bold" panose="020B0803030501040103"/>
              <a:ea typeface="Canva Sans Bold" panose="020B0803030501040103"/>
              <a:cs typeface="Canva Sans Bold" panose="020B0803030501040103"/>
              <a:sym typeface="Canva Sans Bold" panose="020B0803030501040103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0">
            <a:off x="-1824878" y="-2798860"/>
            <a:ext cx="20211978" cy="13141573"/>
            <a:chOff x="0" y="0"/>
            <a:chExt cx="26949304" cy="17522097"/>
          </a:xfrm>
        </p:grpSpPr>
        <p:grpSp>
          <p:nvGrpSpPr>
            <p:cNvPr id="3" name="Group 3"/>
            <p:cNvGrpSpPr/>
            <p:nvPr/>
          </p:nvGrpSpPr>
          <p:grpSpPr>
            <a:xfrm rot="0">
              <a:off x="2433170" y="4870192"/>
              <a:ext cx="24384000" cy="1540881"/>
              <a:chOff x="0" y="0"/>
              <a:chExt cx="4816593" cy="304371"/>
            </a:xfrm>
          </p:grpSpPr>
          <p:sp>
            <p:nvSpPr>
              <p:cNvPr id="4" name="Freeform 4"/>
              <p:cNvSpPr/>
              <p:nvPr/>
            </p:nvSpPr>
            <p:spPr>
              <a:xfrm>
                <a:off x="0" y="0"/>
                <a:ext cx="4816592" cy="304371"/>
              </a:xfrm>
              <a:custGeom>
                <a:avLst/>
                <a:gdLst/>
                <a:ahLst/>
                <a:cxnLst/>
                <a:rect l="l" t="t" r="r" b="b"/>
                <a:pathLst>
                  <a:path w="4816592" h="304371">
                    <a:moveTo>
                      <a:pt x="0" y="0"/>
                    </a:moveTo>
                    <a:lnTo>
                      <a:pt x="4816592" y="0"/>
                    </a:lnTo>
                    <a:lnTo>
                      <a:pt x="4816592" y="304371"/>
                    </a:lnTo>
                    <a:lnTo>
                      <a:pt x="0" y="304371"/>
                    </a:lnTo>
                    <a:close/>
                  </a:path>
                </a:pathLst>
              </a:custGeom>
              <a:solidFill>
                <a:srgbClr val="3E7B27"/>
              </a:solidFill>
            </p:spPr>
          </p:sp>
          <p:sp>
            <p:nvSpPr>
              <p:cNvPr id="5" name="TextBox 5"/>
              <p:cNvSpPr txBox="1"/>
              <p:nvPr/>
            </p:nvSpPr>
            <p:spPr>
              <a:xfrm>
                <a:off x="0" y="-38100"/>
                <a:ext cx="4816593" cy="34247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  <a:spcBef>
                    <a:spcPct val="0"/>
                  </a:spcBef>
                </a:pPr>
              </a:p>
            </p:txBody>
          </p:sp>
        </p:grpSp>
        <p:grpSp>
          <p:nvGrpSpPr>
            <p:cNvPr id="6" name="Group 6"/>
            <p:cNvGrpSpPr/>
            <p:nvPr/>
          </p:nvGrpSpPr>
          <p:grpSpPr>
            <a:xfrm rot="0">
              <a:off x="0" y="0"/>
              <a:ext cx="13357659" cy="13357659"/>
              <a:chOff x="0" y="0"/>
              <a:chExt cx="812800" cy="812800"/>
            </a:xfrm>
          </p:grpSpPr>
          <p:sp>
            <p:nvSpPr>
              <p:cNvPr id="7" name="Freeform 7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ln w="952500" cap="sq">
                <a:solidFill>
                  <a:srgbClr val="FFFFFF"/>
                </a:solidFill>
                <a:prstDash val="solid"/>
                <a:miter/>
              </a:ln>
            </p:spPr>
          </p:sp>
          <p:sp>
            <p:nvSpPr>
              <p:cNvPr id="8" name="TextBox 8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</a:pPr>
              </a:p>
            </p:txBody>
          </p:sp>
        </p:grpSp>
        <p:grpSp>
          <p:nvGrpSpPr>
            <p:cNvPr id="9" name="Group 9"/>
            <p:cNvGrpSpPr/>
            <p:nvPr/>
          </p:nvGrpSpPr>
          <p:grpSpPr>
            <a:xfrm rot="0">
              <a:off x="2433170" y="2060298"/>
              <a:ext cx="8491319" cy="8491319"/>
              <a:chOff x="0" y="0"/>
              <a:chExt cx="812800" cy="812800"/>
            </a:xfrm>
          </p:grpSpPr>
          <p:sp>
            <p:nvSpPr>
              <p:cNvPr id="10" name="Freeform 10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ln w="400050" cap="sq">
                <a:solidFill>
                  <a:srgbClr val="FFFFFF"/>
                </a:solidFill>
                <a:prstDash val="solid"/>
                <a:miter/>
              </a:ln>
            </p:spPr>
          </p:sp>
          <p:sp>
            <p:nvSpPr>
              <p:cNvPr id="11" name="TextBox 11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</a:pPr>
              </a:p>
            </p:txBody>
          </p:sp>
        </p:grpSp>
        <p:grpSp>
          <p:nvGrpSpPr>
            <p:cNvPr id="12" name="Group 12"/>
            <p:cNvGrpSpPr/>
            <p:nvPr/>
          </p:nvGrpSpPr>
          <p:grpSpPr>
            <a:xfrm rot="0">
              <a:off x="3931744" y="3931744"/>
              <a:ext cx="5494171" cy="5494171"/>
              <a:chOff x="0" y="0"/>
              <a:chExt cx="812800" cy="812800"/>
            </a:xfrm>
          </p:grpSpPr>
          <p:sp>
            <p:nvSpPr>
              <p:cNvPr id="13" name="Freeform 13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ln w="361950" cap="sq">
                <a:solidFill>
                  <a:srgbClr val="FFFFFF"/>
                </a:solidFill>
                <a:prstDash val="solid"/>
                <a:miter/>
              </a:ln>
            </p:spPr>
          </p:sp>
          <p:sp>
            <p:nvSpPr>
              <p:cNvPr id="14" name="TextBox 14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</a:pPr>
              </a:p>
            </p:txBody>
          </p:sp>
        </p:grpSp>
        <p:grpSp>
          <p:nvGrpSpPr>
            <p:cNvPr id="15" name="Group 15"/>
            <p:cNvGrpSpPr/>
            <p:nvPr/>
          </p:nvGrpSpPr>
          <p:grpSpPr>
            <a:xfrm rot="0">
              <a:off x="5187174" y="5187174"/>
              <a:ext cx="2983312" cy="2983312"/>
              <a:chOff x="0" y="0"/>
              <a:chExt cx="812800" cy="812800"/>
            </a:xfrm>
          </p:grpSpPr>
          <p:sp>
            <p:nvSpPr>
              <p:cNvPr id="16" name="Freeform 16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ln w="257175" cap="sq">
                <a:solidFill>
                  <a:srgbClr val="FFFFFF"/>
                </a:solidFill>
                <a:prstDash val="solid"/>
                <a:miter/>
              </a:ln>
            </p:spPr>
          </p:sp>
          <p:sp>
            <p:nvSpPr>
              <p:cNvPr id="17" name="TextBox 17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</a:pPr>
              </a:p>
            </p:txBody>
          </p:sp>
        </p:grpSp>
        <p:grpSp>
          <p:nvGrpSpPr>
            <p:cNvPr id="18" name="Group 18"/>
            <p:cNvGrpSpPr/>
            <p:nvPr/>
          </p:nvGrpSpPr>
          <p:grpSpPr>
            <a:xfrm rot="0">
              <a:off x="5865203" y="5865203"/>
              <a:ext cx="1627254" cy="1627254"/>
              <a:chOff x="0" y="0"/>
              <a:chExt cx="812800" cy="812800"/>
            </a:xfrm>
          </p:grpSpPr>
          <p:sp>
            <p:nvSpPr>
              <p:cNvPr id="19" name="Freeform 19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ln w="114300" cap="sq">
                <a:solidFill>
                  <a:srgbClr val="FFFFFF"/>
                </a:solidFill>
                <a:prstDash val="solid"/>
                <a:miter/>
              </a:ln>
            </p:spPr>
          </p:sp>
          <p:sp>
            <p:nvSpPr>
              <p:cNvPr id="20" name="TextBox 20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</a:pPr>
              </a:p>
            </p:txBody>
          </p:sp>
        </p:grpSp>
        <p:grpSp>
          <p:nvGrpSpPr>
            <p:cNvPr id="21" name="Group 21"/>
            <p:cNvGrpSpPr/>
            <p:nvPr/>
          </p:nvGrpSpPr>
          <p:grpSpPr>
            <a:xfrm rot="0">
              <a:off x="2433170" y="6411073"/>
              <a:ext cx="24516134" cy="11111024"/>
              <a:chOff x="0" y="0"/>
              <a:chExt cx="4842693" cy="2194770"/>
            </a:xfrm>
          </p:grpSpPr>
          <p:sp>
            <p:nvSpPr>
              <p:cNvPr id="22" name="Freeform 22"/>
              <p:cNvSpPr/>
              <p:nvPr/>
            </p:nvSpPr>
            <p:spPr>
              <a:xfrm>
                <a:off x="0" y="0"/>
                <a:ext cx="4842693" cy="2194770"/>
              </a:xfrm>
              <a:custGeom>
                <a:avLst/>
                <a:gdLst/>
                <a:ahLst/>
                <a:cxnLst/>
                <a:rect l="l" t="t" r="r" b="b"/>
                <a:pathLst>
                  <a:path w="4842693" h="2194770">
                    <a:moveTo>
                      <a:pt x="0" y="0"/>
                    </a:moveTo>
                    <a:lnTo>
                      <a:pt x="4842693" y="0"/>
                    </a:lnTo>
                    <a:lnTo>
                      <a:pt x="4842693" y="2194770"/>
                    </a:lnTo>
                    <a:lnTo>
                      <a:pt x="0" y="219477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id="23" name="TextBox 23"/>
              <p:cNvSpPr txBox="1"/>
              <p:nvPr/>
            </p:nvSpPr>
            <p:spPr>
              <a:xfrm>
                <a:off x="0" y="-38100"/>
                <a:ext cx="4842693" cy="223287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</a:pPr>
              </a:p>
            </p:txBody>
          </p:sp>
        </p:grpSp>
        <p:grpSp>
          <p:nvGrpSpPr>
            <p:cNvPr id="24" name="Group 24"/>
            <p:cNvGrpSpPr/>
            <p:nvPr/>
          </p:nvGrpSpPr>
          <p:grpSpPr>
            <a:xfrm rot="0">
              <a:off x="2433170" y="3731813"/>
              <a:ext cx="24516134" cy="1138379"/>
              <a:chOff x="0" y="0"/>
              <a:chExt cx="4842693" cy="224865"/>
            </a:xfrm>
          </p:grpSpPr>
          <p:sp>
            <p:nvSpPr>
              <p:cNvPr id="25" name="Freeform 25"/>
              <p:cNvSpPr/>
              <p:nvPr/>
            </p:nvSpPr>
            <p:spPr>
              <a:xfrm>
                <a:off x="0" y="0"/>
                <a:ext cx="4842693" cy="224865"/>
              </a:xfrm>
              <a:custGeom>
                <a:avLst/>
                <a:gdLst/>
                <a:ahLst/>
                <a:cxnLst/>
                <a:rect l="l" t="t" r="r" b="b"/>
                <a:pathLst>
                  <a:path w="4842693" h="224865">
                    <a:moveTo>
                      <a:pt x="0" y="0"/>
                    </a:moveTo>
                    <a:lnTo>
                      <a:pt x="4842693" y="0"/>
                    </a:lnTo>
                    <a:lnTo>
                      <a:pt x="4842693" y="224865"/>
                    </a:lnTo>
                    <a:lnTo>
                      <a:pt x="0" y="224865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id="26" name="TextBox 26"/>
              <p:cNvSpPr txBox="1"/>
              <p:nvPr/>
            </p:nvSpPr>
            <p:spPr>
              <a:xfrm>
                <a:off x="0" y="-38100"/>
                <a:ext cx="4842693" cy="26296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</a:pPr>
              </a:p>
            </p:txBody>
          </p:sp>
        </p:grpSp>
        <p:sp>
          <p:nvSpPr>
            <p:cNvPr id="27" name="Freeform 27"/>
            <p:cNvSpPr/>
            <p:nvPr/>
          </p:nvSpPr>
          <p:spPr>
            <a:xfrm>
              <a:off x="21974767" y="4664469"/>
              <a:ext cx="3470804" cy="1952327"/>
            </a:xfrm>
            <a:custGeom>
              <a:avLst/>
              <a:gdLst/>
              <a:ahLst/>
              <a:cxnLst/>
              <a:rect l="l" t="t" r="r" b="b"/>
              <a:pathLst>
                <a:path w="3470804" h="1952327">
                  <a:moveTo>
                    <a:pt x="0" y="0"/>
                  </a:moveTo>
                  <a:lnTo>
                    <a:pt x="3470803" y="0"/>
                  </a:lnTo>
                  <a:lnTo>
                    <a:pt x="3470803" y="1952327"/>
                  </a:lnTo>
                  <a:lnTo>
                    <a:pt x="0" y="195232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"/>
              <a:stretch>
                <a:fillRect/>
              </a:stretch>
            </a:blipFill>
          </p:spPr>
        </p:sp>
      </p:grpSp>
      <p:sp>
        <p:nvSpPr>
          <p:cNvPr id="28" name="TextBox 28"/>
          <p:cNvSpPr txBox="1"/>
          <p:nvPr/>
        </p:nvSpPr>
        <p:spPr>
          <a:xfrm>
            <a:off x="4948353" y="5010150"/>
            <a:ext cx="8391294" cy="8786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945"/>
              </a:lnSpc>
              <a:spcBef>
                <a:spcPct val="0"/>
              </a:spcBef>
            </a:pPr>
            <a:r>
              <a:rPr lang="en-US" sz="4960" b="1">
                <a:solidFill>
                  <a:srgbClr val="000000"/>
                </a:solidFill>
                <a:latin typeface="Poppins Bold" panose="00000800000000000000"/>
                <a:ea typeface="Poppins Bold" panose="00000800000000000000"/>
                <a:cs typeface="Poppins Bold" panose="00000800000000000000"/>
                <a:sym typeface="Poppins Bold" panose="00000800000000000000"/>
              </a:rPr>
              <a:t>BASIC ON CAM REPORTING</a:t>
            </a:r>
            <a:endParaRPr lang="en-US" sz="4960" b="1">
              <a:solidFill>
                <a:srgbClr val="000000"/>
              </a:solidFill>
              <a:latin typeface="Poppins Bold" panose="00000800000000000000"/>
              <a:ea typeface="Poppins Bold" panose="00000800000000000000"/>
              <a:cs typeface="Poppins Bold" panose="00000800000000000000"/>
              <a:sym typeface="Poppins Bold" panose="0000080000000000000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0">
            <a:off x="-1824878" y="-2798860"/>
            <a:ext cx="20211978" cy="13141573"/>
            <a:chOff x="0" y="0"/>
            <a:chExt cx="26949304" cy="17522097"/>
          </a:xfrm>
        </p:grpSpPr>
        <p:grpSp>
          <p:nvGrpSpPr>
            <p:cNvPr id="3" name="Group 3"/>
            <p:cNvGrpSpPr/>
            <p:nvPr/>
          </p:nvGrpSpPr>
          <p:grpSpPr>
            <a:xfrm rot="0">
              <a:off x="2433170" y="4870192"/>
              <a:ext cx="24384000" cy="1540881"/>
              <a:chOff x="0" y="0"/>
              <a:chExt cx="4816593" cy="304371"/>
            </a:xfrm>
          </p:grpSpPr>
          <p:sp>
            <p:nvSpPr>
              <p:cNvPr id="4" name="Freeform 4"/>
              <p:cNvSpPr/>
              <p:nvPr/>
            </p:nvSpPr>
            <p:spPr>
              <a:xfrm>
                <a:off x="0" y="0"/>
                <a:ext cx="4816592" cy="304371"/>
              </a:xfrm>
              <a:custGeom>
                <a:avLst/>
                <a:gdLst/>
                <a:ahLst/>
                <a:cxnLst/>
                <a:rect l="l" t="t" r="r" b="b"/>
                <a:pathLst>
                  <a:path w="4816592" h="304371">
                    <a:moveTo>
                      <a:pt x="0" y="0"/>
                    </a:moveTo>
                    <a:lnTo>
                      <a:pt x="4816592" y="0"/>
                    </a:lnTo>
                    <a:lnTo>
                      <a:pt x="4816592" y="304371"/>
                    </a:lnTo>
                    <a:lnTo>
                      <a:pt x="0" y="304371"/>
                    </a:lnTo>
                    <a:close/>
                  </a:path>
                </a:pathLst>
              </a:custGeom>
              <a:solidFill>
                <a:srgbClr val="3E7B27"/>
              </a:solidFill>
            </p:spPr>
          </p:sp>
          <p:sp>
            <p:nvSpPr>
              <p:cNvPr id="5" name="TextBox 5"/>
              <p:cNvSpPr txBox="1"/>
              <p:nvPr/>
            </p:nvSpPr>
            <p:spPr>
              <a:xfrm>
                <a:off x="0" y="-38100"/>
                <a:ext cx="4816593" cy="34247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  <a:spcBef>
                    <a:spcPct val="0"/>
                  </a:spcBef>
                </a:pPr>
              </a:p>
            </p:txBody>
          </p:sp>
        </p:grpSp>
        <p:grpSp>
          <p:nvGrpSpPr>
            <p:cNvPr id="6" name="Group 6"/>
            <p:cNvGrpSpPr/>
            <p:nvPr/>
          </p:nvGrpSpPr>
          <p:grpSpPr>
            <a:xfrm rot="0">
              <a:off x="0" y="0"/>
              <a:ext cx="13357659" cy="13357659"/>
              <a:chOff x="0" y="0"/>
              <a:chExt cx="812800" cy="812800"/>
            </a:xfrm>
          </p:grpSpPr>
          <p:sp>
            <p:nvSpPr>
              <p:cNvPr id="7" name="Freeform 7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ln w="952500" cap="sq">
                <a:solidFill>
                  <a:srgbClr val="FFFFFF"/>
                </a:solidFill>
                <a:prstDash val="solid"/>
                <a:miter/>
              </a:ln>
            </p:spPr>
          </p:sp>
          <p:sp>
            <p:nvSpPr>
              <p:cNvPr id="8" name="TextBox 8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</a:pPr>
              </a:p>
            </p:txBody>
          </p:sp>
        </p:grpSp>
        <p:grpSp>
          <p:nvGrpSpPr>
            <p:cNvPr id="9" name="Group 9"/>
            <p:cNvGrpSpPr/>
            <p:nvPr/>
          </p:nvGrpSpPr>
          <p:grpSpPr>
            <a:xfrm rot="0">
              <a:off x="2433170" y="2060298"/>
              <a:ext cx="8491319" cy="8491319"/>
              <a:chOff x="0" y="0"/>
              <a:chExt cx="812800" cy="812800"/>
            </a:xfrm>
          </p:grpSpPr>
          <p:sp>
            <p:nvSpPr>
              <p:cNvPr id="10" name="Freeform 10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ln w="400050" cap="sq">
                <a:solidFill>
                  <a:srgbClr val="FFFFFF"/>
                </a:solidFill>
                <a:prstDash val="solid"/>
                <a:miter/>
              </a:ln>
            </p:spPr>
          </p:sp>
          <p:sp>
            <p:nvSpPr>
              <p:cNvPr id="11" name="TextBox 11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</a:pPr>
              </a:p>
            </p:txBody>
          </p:sp>
        </p:grpSp>
        <p:grpSp>
          <p:nvGrpSpPr>
            <p:cNvPr id="12" name="Group 12"/>
            <p:cNvGrpSpPr/>
            <p:nvPr/>
          </p:nvGrpSpPr>
          <p:grpSpPr>
            <a:xfrm rot="0">
              <a:off x="3931744" y="3931744"/>
              <a:ext cx="5494171" cy="5494171"/>
              <a:chOff x="0" y="0"/>
              <a:chExt cx="812800" cy="812800"/>
            </a:xfrm>
          </p:grpSpPr>
          <p:sp>
            <p:nvSpPr>
              <p:cNvPr id="13" name="Freeform 13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ln w="361950" cap="sq">
                <a:solidFill>
                  <a:srgbClr val="FFFFFF"/>
                </a:solidFill>
                <a:prstDash val="solid"/>
                <a:miter/>
              </a:ln>
            </p:spPr>
          </p:sp>
          <p:sp>
            <p:nvSpPr>
              <p:cNvPr id="14" name="TextBox 14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</a:pPr>
              </a:p>
            </p:txBody>
          </p:sp>
        </p:grpSp>
        <p:grpSp>
          <p:nvGrpSpPr>
            <p:cNvPr id="15" name="Group 15"/>
            <p:cNvGrpSpPr/>
            <p:nvPr/>
          </p:nvGrpSpPr>
          <p:grpSpPr>
            <a:xfrm rot="0">
              <a:off x="5187174" y="5187174"/>
              <a:ext cx="2983312" cy="2983312"/>
              <a:chOff x="0" y="0"/>
              <a:chExt cx="812800" cy="812800"/>
            </a:xfrm>
          </p:grpSpPr>
          <p:sp>
            <p:nvSpPr>
              <p:cNvPr id="16" name="Freeform 16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ln w="257175" cap="sq">
                <a:solidFill>
                  <a:srgbClr val="FFFFFF"/>
                </a:solidFill>
                <a:prstDash val="solid"/>
                <a:miter/>
              </a:ln>
            </p:spPr>
          </p:sp>
          <p:sp>
            <p:nvSpPr>
              <p:cNvPr id="17" name="TextBox 17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</a:pPr>
              </a:p>
            </p:txBody>
          </p:sp>
        </p:grpSp>
        <p:grpSp>
          <p:nvGrpSpPr>
            <p:cNvPr id="18" name="Group 18"/>
            <p:cNvGrpSpPr/>
            <p:nvPr/>
          </p:nvGrpSpPr>
          <p:grpSpPr>
            <a:xfrm rot="0">
              <a:off x="5865203" y="5865203"/>
              <a:ext cx="1627254" cy="1627254"/>
              <a:chOff x="0" y="0"/>
              <a:chExt cx="812800" cy="812800"/>
            </a:xfrm>
          </p:grpSpPr>
          <p:sp>
            <p:nvSpPr>
              <p:cNvPr id="19" name="Freeform 19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ln w="114300" cap="sq">
                <a:solidFill>
                  <a:srgbClr val="FFFFFF"/>
                </a:solidFill>
                <a:prstDash val="solid"/>
                <a:miter/>
              </a:ln>
            </p:spPr>
          </p:sp>
          <p:sp>
            <p:nvSpPr>
              <p:cNvPr id="20" name="TextBox 20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</a:pPr>
              </a:p>
            </p:txBody>
          </p:sp>
        </p:grpSp>
        <p:grpSp>
          <p:nvGrpSpPr>
            <p:cNvPr id="21" name="Group 21"/>
            <p:cNvGrpSpPr/>
            <p:nvPr/>
          </p:nvGrpSpPr>
          <p:grpSpPr>
            <a:xfrm rot="0">
              <a:off x="2433170" y="6411073"/>
              <a:ext cx="24516134" cy="11111024"/>
              <a:chOff x="0" y="0"/>
              <a:chExt cx="4842693" cy="2194770"/>
            </a:xfrm>
          </p:grpSpPr>
          <p:sp>
            <p:nvSpPr>
              <p:cNvPr id="22" name="Freeform 22"/>
              <p:cNvSpPr/>
              <p:nvPr/>
            </p:nvSpPr>
            <p:spPr>
              <a:xfrm>
                <a:off x="0" y="0"/>
                <a:ext cx="4842693" cy="2194770"/>
              </a:xfrm>
              <a:custGeom>
                <a:avLst/>
                <a:gdLst/>
                <a:ahLst/>
                <a:cxnLst/>
                <a:rect l="l" t="t" r="r" b="b"/>
                <a:pathLst>
                  <a:path w="4842693" h="2194770">
                    <a:moveTo>
                      <a:pt x="0" y="0"/>
                    </a:moveTo>
                    <a:lnTo>
                      <a:pt x="4842693" y="0"/>
                    </a:lnTo>
                    <a:lnTo>
                      <a:pt x="4842693" y="2194770"/>
                    </a:lnTo>
                    <a:lnTo>
                      <a:pt x="0" y="219477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id="23" name="TextBox 23"/>
              <p:cNvSpPr txBox="1"/>
              <p:nvPr/>
            </p:nvSpPr>
            <p:spPr>
              <a:xfrm>
                <a:off x="0" y="-38100"/>
                <a:ext cx="4842693" cy="223287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</a:pPr>
              </a:p>
            </p:txBody>
          </p:sp>
        </p:grpSp>
        <p:grpSp>
          <p:nvGrpSpPr>
            <p:cNvPr id="24" name="Group 24"/>
            <p:cNvGrpSpPr/>
            <p:nvPr/>
          </p:nvGrpSpPr>
          <p:grpSpPr>
            <a:xfrm rot="0">
              <a:off x="2433170" y="3731813"/>
              <a:ext cx="24516134" cy="1138379"/>
              <a:chOff x="0" y="0"/>
              <a:chExt cx="4842693" cy="224865"/>
            </a:xfrm>
          </p:grpSpPr>
          <p:sp>
            <p:nvSpPr>
              <p:cNvPr id="25" name="Freeform 25"/>
              <p:cNvSpPr/>
              <p:nvPr/>
            </p:nvSpPr>
            <p:spPr>
              <a:xfrm>
                <a:off x="0" y="0"/>
                <a:ext cx="4842693" cy="224865"/>
              </a:xfrm>
              <a:custGeom>
                <a:avLst/>
                <a:gdLst/>
                <a:ahLst/>
                <a:cxnLst/>
                <a:rect l="l" t="t" r="r" b="b"/>
                <a:pathLst>
                  <a:path w="4842693" h="224865">
                    <a:moveTo>
                      <a:pt x="0" y="0"/>
                    </a:moveTo>
                    <a:lnTo>
                      <a:pt x="4842693" y="0"/>
                    </a:lnTo>
                    <a:lnTo>
                      <a:pt x="4842693" y="224865"/>
                    </a:lnTo>
                    <a:lnTo>
                      <a:pt x="0" y="224865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id="26" name="TextBox 26"/>
              <p:cNvSpPr txBox="1"/>
              <p:nvPr/>
            </p:nvSpPr>
            <p:spPr>
              <a:xfrm>
                <a:off x="0" y="-38100"/>
                <a:ext cx="4842693" cy="26296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</a:pPr>
              </a:p>
            </p:txBody>
          </p:sp>
        </p:grpSp>
        <p:sp>
          <p:nvSpPr>
            <p:cNvPr id="27" name="Freeform 27"/>
            <p:cNvSpPr/>
            <p:nvPr/>
          </p:nvSpPr>
          <p:spPr>
            <a:xfrm>
              <a:off x="21974767" y="4664469"/>
              <a:ext cx="3470804" cy="1952327"/>
            </a:xfrm>
            <a:custGeom>
              <a:avLst/>
              <a:gdLst/>
              <a:ahLst/>
              <a:cxnLst/>
              <a:rect l="l" t="t" r="r" b="b"/>
              <a:pathLst>
                <a:path w="3470804" h="1952327">
                  <a:moveTo>
                    <a:pt x="0" y="0"/>
                  </a:moveTo>
                  <a:lnTo>
                    <a:pt x="3470803" y="0"/>
                  </a:lnTo>
                  <a:lnTo>
                    <a:pt x="3470803" y="1952327"/>
                  </a:lnTo>
                  <a:lnTo>
                    <a:pt x="0" y="195232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"/>
              <a:stretch>
                <a:fillRect/>
              </a:stretch>
            </a:blipFill>
          </p:spPr>
        </p:sp>
      </p:grpSp>
      <p:sp>
        <p:nvSpPr>
          <p:cNvPr id="28" name="TextBox 28"/>
          <p:cNvSpPr txBox="1"/>
          <p:nvPr/>
        </p:nvSpPr>
        <p:spPr>
          <a:xfrm>
            <a:off x="2696050" y="3497301"/>
            <a:ext cx="12895900" cy="48657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85"/>
              </a:lnSpc>
              <a:spcBef>
                <a:spcPct val="0"/>
              </a:spcBef>
            </a:pPr>
            <a:r>
              <a:rPr lang="en-US" sz="3060" b="1">
                <a:solidFill>
                  <a:srgbClr val="000000"/>
                </a:solidFill>
                <a:latin typeface="Canva Sans Bold" panose="020B0803030501040103"/>
                <a:ea typeface="Canva Sans Bold" panose="020B0803030501040103"/>
                <a:cs typeface="Canva Sans Bold" panose="020B0803030501040103"/>
                <a:sym typeface="Canva Sans Bold" panose="020B0803030501040103"/>
              </a:rPr>
              <a:t>What is On-Camera Reporting?</a:t>
            </a:r>
            <a:endParaRPr lang="en-US" sz="3060" b="1">
              <a:solidFill>
                <a:srgbClr val="000000"/>
              </a:solidFill>
              <a:latin typeface="Canva Sans Bold" panose="020B0803030501040103"/>
              <a:ea typeface="Canva Sans Bold" panose="020B0803030501040103"/>
              <a:cs typeface="Canva Sans Bold" panose="020B0803030501040103"/>
              <a:sym typeface="Canva Sans Bold" panose="020B0803030501040103"/>
            </a:endParaRPr>
          </a:p>
          <a:p>
            <a:pPr algn="l">
              <a:lnSpc>
                <a:spcPts val="4285"/>
              </a:lnSpc>
              <a:spcBef>
                <a:spcPct val="0"/>
              </a:spcBef>
            </a:pPr>
          </a:p>
          <a:p>
            <a:pPr algn="l">
              <a:lnSpc>
                <a:spcPts val="4285"/>
              </a:lnSpc>
              <a:spcBef>
                <a:spcPct val="0"/>
              </a:spcBef>
            </a:pPr>
            <a:r>
              <a:rPr lang="en-US" sz="3060">
                <a:solidFill>
                  <a:srgbClr val="000000"/>
                </a:solidFill>
                <a:latin typeface="Canva Sans" panose="020B0503030501040103"/>
                <a:ea typeface="Canva Sans" panose="020B0503030501040103"/>
                <a:cs typeface="Canva Sans" panose="020B0503030501040103"/>
                <a:sym typeface="Canva Sans" panose="020B0503030501040103"/>
              </a:rPr>
              <a:t>On-Camera Reporting is when a reporter appears in front of the camera to deliver news directly to the audience.</a:t>
            </a:r>
            <a:endParaRPr lang="en-US" sz="3060">
              <a:solidFill>
                <a:srgbClr val="000000"/>
              </a:solidFill>
              <a:latin typeface="Canva Sans" panose="020B0503030501040103"/>
              <a:ea typeface="Canva Sans" panose="020B0503030501040103"/>
              <a:cs typeface="Canva Sans" panose="020B0503030501040103"/>
              <a:sym typeface="Canva Sans" panose="020B0503030501040103"/>
            </a:endParaRPr>
          </a:p>
          <a:p>
            <a:pPr algn="l">
              <a:lnSpc>
                <a:spcPts val="4285"/>
              </a:lnSpc>
              <a:spcBef>
                <a:spcPct val="0"/>
              </a:spcBef>
            </a:pPr>
          </a:p>
          <a:p>
            <a:pPr algn="l">
              <a:lnSpc>
                <a:spcPts val="4285"/>
              </a:lnSpc>
              <a:spcBef>
                <a:spcPct val="0"/>
              </a:spcBef>
            </a:pPr>
            <a:r>
              <a:rPr lang="en-US" sz="3060">
                <a:solidFill>
                  <a:srgbClr val="000000"/>
                </a:solidFill>
                <a:latin typeface="Canva Sans" panose="020B0503030501040103"/>
                <a:ea typeface="Canva Sans" panose="020B0503030501040103"/>
                <a:cs typeface="Canva Sans" panose="020B0503030501040103"/>
                <a:sym typeface="Canva Sans" panose="020B0503030501040103"/>
              </a:rPr>
              <a:t>It is commonly used in:</a:t>
            </a:r>
            <a:endParaRPr lang="en-US" sz="3060">
              <a:solidFill>
                <a:srgbClr val="000000"/>
              </a:solidFill>
              <a:latin typeface="Canva Sans" panose="020B0503030501040103"/>
              <a:ea typeface="Canva Sans" panose="020B0503030501040103"/>
              <a:cs typeface="Canva Sans" panose="020B0503030501040103"/>
              <a:sym typeface="Canva Sans" panose="020B0503030501040103"/>
            </a:endParaRPr>
          </a:p>
          <a:p>
            <a:pPr marL="660400" lvl="1" indent="-330200" algn="l">
              <a:lnSpc>
                <a:spcPts val="4285"/>
              </a:lnSpc>
              <a:buFont typeface="Arial" panose="020B0604020202020204"/>
              <a:buChar char="•"/>
            </a:pPr>
            <a:r>
              <a:rPr lang="en-US" sz="3060">
                <a:solidFill>
                  <a:srgbClr val="000000"/>
                </a:solidFill>
                <a:latin typeface="Canva Sans" panose="020B0503030501040103"/>
                <a:ea typeface="Canva Sans" panose="020B0503030501040103"/>
                <a:cs typeface="Canva Sans" panose="020B0503030501040103"/>
                <a:sym typeface="Canva Sans" panose="020B0503030501040103"/>
              </a:rPr>
              <a:t>Live reports</a:t>
            </a:r>
            <a:endParaRPr lang="en-US" sz="3060">
              <a:solidFill>
                <a:srgbClr val="000000"/>
              </a:solidFill>
              <a:latin typeface="Canva Sans" panose="020B0503030501040103"/>
              <a:ea typeface="Canva Sans" panose="020B0503030501040103"/>
              <a:cs typeface="Canva Sans" panose="020B0503030501040103"/>
              <a:sym typeface="Canva Sans" panose="020B0503030501040103"/>
            </a:endParaRPr>
          </a:p>
          <a:p>
            <a:pPr marL="660400" lvl="1" indent="-330200" algn="l">
              <a:lnSpc>
                <a:spcPts val="4285"/>
              </a:lnSpc>
              <a:buFont typeface="Arial" panose="020B0604020202020204"/>
              <a:buChar char="•"/>
            </a:pPr>
            <a:r>
              <a:rPr lang="en-US" sz="3060">
                <a:solidFill>
                  <a:srgbClr val="000000"/>
                </a:solidFill>
                <a:latin typeface="Canva Sans" panose="020B0503030501040103"/>
                <a:ea typeface="Canva Sans" panose="020B0503030501040103"/>
                <a:cs typeface="Canva Sans" panose="020B0503030501040103"/>
                <a:sym typeface="Canva Sans" panose="020B0503030501040103"/>
              </a:rPr>
              <a:t>Standuppers in news packages</a:t>
            </a:r>
            <a:endParaRPr lang="en-US" sz="3060">
              <a:solidFill>
                <a:srgbClr val="000000"/>
              </a:solidFill>
              <a:latin typeface="Canva Sans" panose="020B0503030501040103"/>
              <a:ea typeface="Canva Sans" panose="020B0503030501040103"/>
              <a:cs typeface="Canva Sans" panose="020B0503030501040103"/>
              <a:sym typeface="Canva Sans" panose="020B0503030501040103"/>
            </a:endParaRPr>
          </a:p>
          <a:p>
            <a:pPr marL="660400" lvl="1" indent="-330200" algn="l">
              <a:lnSpc>
                <a:spcPts val="4285"/>
              </a:lnSpc>
              <a:buFont typeface="Arial" panose="020B0604020202020204"/>
              <a:buChar char="•"/>
            </a:pPr>
            <a:r>
              <a:rPr lang="en-US" sz="3060">
                <a:solidFill>
                  <a:srgbClr val="000000"/>
                </a:solidFill>
                <a:latin typeface="Canva Sans" panose="020B0503030501040103"/>
                <a:ea typeface="Canva Sans" panose="020B0503030501040103"/>
                <a:cs typeface="Canva Sans" panose="020B0503030501040103"/>
                <a:sym typeface="Canva Sans" panose="020B0503030501040103"/>
              </a:rPr>
              <a:t>Field reporting</a:t>
            </a:r>
            <a:endParaRPr lang="en-US" sz="3060">
              <a:solidFill>
                <a:srgbClr val="000000"/>
              </a:solidFill>
              <a:latin typeface="Canva Sans" panose="020B0503030501040103"/>
              <a:ea typeface="Canva Sans" panose="020B0503030501040103"/>
              <a:cs typeface="Canva Sans" panose="020B0503030501040103"/>
              <a:sym typeface="Canva Sans" panose="020B0503030501040103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0">
            <a:off x="-1824878" y="-2798860"/>
            <a:ext cx="20211978" cy="13141573"/>
            <a:chOff x="0" y="0"/>
            <a:chExt cx="26949304" cy="17522097"/>
          </a:xfrm>
        </p:grpSpPr>
        <p:grpSp>
          <p:nvGrpSpPr>
            <p:cNvPr id="3" name="Group 3"/>
            <p:cNvGrpSpPr/>
            <p:nvPr/>
          </p:nvGrpSpPr>
          <p:grpSpPr>
            <a:xfrm rot="0">
              <a:off x="2433170" y="4870192"/>
              <a:ext cx="24384000" cy="1540881"/>
              <a:chOff x="0" y="0"/>
              <a:chExt cx="4816593" cy="304371"/>
            </a:xfrm>
          </p:grpSpPr>
          <p:sp>
            <p:nvSpPr>
              <p:cNvPr id="4" name="Freeform 4"/>
              <p:cNvSpPr/>
              <p:nvPr/>
            </p:nvSpPr>
            <p:spPr>
              <a:xfrm>
                <a:off x="0" y="0"/>
                <a:ext cx="4816592" cy="304371"/>
              </a:xfrm>
              <a:custGeom>
                <a:avLst/>
                <a:gdLst/>
                <a:ahLst/>
                <a:cxnLst/>
                <a:rect l="l" t="t" r="r" b="b"/>
                <a:pathLst>
                  <a:path w="4816592" h="304371">
                    <a:moveTo>
                      <a:pt x="0" y="0"/>
                    </a:moveTo>
                    <a:lnTo>
                      <a:pt x="4816592" y="0"/>
                    </a:lnTo>
                    <a:lnTo>
                      <a:pt x="4816592" y="304371"/>
                    </a:lnTo>
                    <a:lnTo>
                      <a:pt x="0" y="304371"/>
                    </a:lnTo>
                    <a:close/>
                  </a:path>
                </a:pathLst>
              </a:custGeom>
              <a:solidFill>
                <a:srgbClr val="3E7B27"/>
              </a:solidFill>
            </p:spPr>
          </p:sp>
          <p:sp>
            <p:nvSpPr>
              <p:cNvPr id="5" name="TextBox 5"/>
              <p:cNvSpPr txBox="1"/>
              <p:nvPr/>
            </p:nvSpPr>
            <p:spPr>
              <a:xfrm>
                <a:off x="0" y="-38100"/>
                <a:ext cx="4816593" cy="34247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  <a:spcBef>
                    <a:spcPct val="0"/>
                  </a:spcBef>
                </a:pPr>
              </a:p>
            </p:txBody>
          </p:sp>
        </p:grpSp>
        <p:grpSp>
          <p:nvGrpSpPr>
            <p:cNvPr id="6" name="Group 6"/>
            <p:cNvGrpSpPr/>
            <p:nvPr/>
          </p:nvGrpSpPr>
          <p:grpSpPr>
            <a:xfrm rot="0">
              <a:off x="0" y="0"/>
              <a:ext cx="13357659" cy="13357659"/>
              <a:chOff x="0" y="0"/>
              <a:chExt cx="812800" cy="812800"/>
            </a:xfrm>
          </p:grpSpPr>
          <p:sp>
            <p:nvSpPr>
              <p:cNvPr id="7" name="Freeform 7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ln w="952500" cap="sq">
                <a:solidFill>
                  <a:srgbClr val="FFFFFF"/>
                </a:solidFill>
                <a:prstDash val="solid"/>
                <a:miter/>
              </a:ln>
            </p:spPr>
          </p:sp>
          <p:sp>
            <p:nvSpPr>
              <p:cNvPr id="8" name="TextBox 8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</a:pPr>
              </a:p>
            </p:txBody>
          </p:sp>
        </p:grpSp>
        <p:grpSp>
          <p:nvGrpSpPr>
            <p:cNvPr id="9" name="Group 9"/>
            <p:cNvGrpSpPr/>
            <p:nvPr/>
          </p:nvGrpSpPr>
          <p:grpSpPr>
            <a:xfrm rot="0">
              <a:off x="2433170" y="2060298"/>
              <a:ext cx="8491319" cy="8491319"/>
              <a:chOff x="0" y="0"/>
              <a:chExt cx="812800" cy="812800"/>
            </a:xfrm>
          </p:grpSpPr>
          <p:sp>
            <p:nvSpPr>
              <p:cNvPr id="10" name="Freeform 10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ln w="400050" cap="sq">
                <a:solidFill>
                  <a:srgbClr val="FFFFFF"/>
                </a:solidFill>
                <a:prstDash val="solid"/>
                <a:miter/>
              </a:ln>
            </p:spPr>
          </p:sp>
          <p:sp>
            <p:nvSpPr>
              <p:cNvPr id="11" name="TextBox 11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</a:pPr>
              </a:p>
            </p:txBody>
          </p:sp>
        </p:grpSp>
        <p:grpSp>
          <p:nvGrpSpPr>
            <p:cNvPr id="12" name="Group 12"/>
            <p:cNvGrpSpPr/>
            <p:nvPr/>
          </p:nvGrpSpPr>
          <p:grpSpPr>
            <a:xfrm rot="0">
              <a:off x="3931744" y="3931744"/>
              <a:ext cx="5494171" cy="5494171"/>
              <a:chOff x="0" y="0"/>
              <a:chExt cx="812800" cy="812800"/>
            </a:xfrm>
          </p:grpSpPr>
          <p:sp>
            <p:nvSpPr>
              <p:cNvPr id="13" name="Freeform 13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ln w="361950" cap="sq">
                <a:solidFill>
                  <a:srgbClr val="FFFFFF"/>
                </a:solidFill>
                <a:prstDash val="solid"/>
                <a:miter/>
              </a:ln>
            </p:spPr>
          </p:sp>
          <p:sp>
            <p:nvSpPr>
              <p:cNvPr id="14" name="TextBox 14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</a:pPr>
              </a:p>
            </p:txBody>
          </p:sp>
        </p:grpSp>
        <p:grpSp>
          <p:nvGrpSpPr>
            <p:cNvPr id="15" name="Group 15"/>
            <p:cNvGrpSpPr/>
            <p:nvPr/>
          </p:nvGrpSpPr>
          <p:grpSpPr>
            <a:xfrm rot="0">
              <a:off x="5187174" y="5187174"/>
              <a:ext cx="2983312" cy="2983312"/>
              <a:chOff x="0" y="0"/>
              <a:chExt cx="812800" cy="812800"/>
            </a:xfrm>
          </p:grpSpPr>
          <p:sp>
            <p:nvSpPr>
              <p:cNvPr id="16" name="Freeform 16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ln w="257175" cap="sq">
                <a:solidFill>
                  <a:srgbClr val="FFFFFF"/>
                </a:solidFill>
                <a:prstDash val="solid"/>
                <a:miter/>
              </a:ln>
            </p:spPr>
          </p:sp>
          <p:sp>
            <p:nvSpPr>
              <p:cNvPr id="17" name="TextBox 17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</a:pPr>
              </a:p>
            </p:txBody>
          </p:sp>
        </p:grpSp>
        <p:grpSp>
          <p:nvGrpSpPr>
            <p:cNvPr id="18" name="Group 18"/>
            <p:cNvGrpSpPr/>
            <p:nvPr/>
          </p:nvGrpSpPr>
          <p:grpSpPr>
            <a:xfrm rot="0">
              <a:off x="5865203" y="5865203"/>
              <a:ext cx="1627254" cy="1627254"/>
              <a:chOff x="0" y="0"/>
              <a:chExt cx="812800" cy="812800"/>
            </a:xfrm>
          </p:grpSpPr>
          <p:sp>
            <p:nvSpPr>
              <p:cNvPr id="19" name="Freeform 19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ln w="114300" cap="sq">
                <a:solidFill>
                  <a:srgbClr val="FFFFFF"/>
                </a:solidFill>
                <a:prstDash val="solid"/>
                <a:miter/>
              </a:ln>
            </p:spPr>
          </p:sp>
          <p:sp>
            <p:nvSpPr>
              <p:cNvPr id="20" name="TextBox 20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</a:pPr>
              </a:p>
            </p:txBody>
          </p:sp>
        </p:grpSp>
        <p:grpSp>
          <p:nvGrpSpPr>
            <p:cNvPr id="21" name="Group 21"/>
            <p:cNvGrpSpPr/>
            <p:nvPr/>
          </p:nvGrpSpPr>
          <p:grpSpPr>
            <a:xfrm rot="0">
              <a:off x="2433170" y="6411073"/>
              <a:ext cx="24516134" cy="11111024"/>
              <a:chOff x="0" y="0"/>
              <a:chExt cx="4842693" cy="2194770"/>
            </a:xfrm>
          </p:grpSpPr>
          <p:sp>
            <p:nvSpPr>
              <p:cNvPr id="22" name="Freeform 22"/>
              <p:cNvSpPr/>
              <p:nvPr/>
            </p:nvSpPr>
            <p:spPr>
              <a:xfrm>
                <a:off x="0" y="0"/>
                <a:ext cx="4842693" cy="2194770"/>
              </a:xfrm>
              <a:custGeom>
                <a:avLst/>
                <a:gdLst/>
                <a:ahLst/>
                <a:cxnLst/>
                <a:rect l="l" t="t" r="r" b="b"/>
                <a:pathLst>
                  <a:path w="4842693" h="2194770">
                    <a:moveTo>
                      <a:pt x="0" y="0"/>
                    </a:moveTo>
                    <a:lnTo>
                      <a:pt x="4842693" y="0"/>
                    </a:lnTo>
                    <a:lnTo>
                      <a:pt x="4842693" y="2194770"/>
                    </a:lnTo>
                    <a:lnTo>
                      <a:pt x="0" y="219477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id="23" name="TextBox 23"/>
              <p:cNvSpPr txBox="1"/>
              <p:nvPr/>
            </p:nvSpPr>
            <p:spPr>
              <a:xfrm>
                <a:off x="0" y="-38100"/>
                <a:ext cx="4842693" cy="223287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</a:pPr>
              </a:p>
            </p:txBody>
          </p:sp>
        </p:grpSp>
        <p:grpSp>
          <p:nvGrpSpPr>
            <p:cNvPr id="24" name="Group 24"/>
            <p:cNvGrpSpPr/>
            <p:nvPr/>
          </p:nvGrpSpPr>
          <p:grpSpPr>
            <a:xfrm rot="0">
              <a:off x="2433170" y="3731813"/>
              <a:ext cx="24516134" cy="1138379"/>
              <a:chOff x="0" y="0"/>
              <a:chExt cx="4842693" cy="224865"/>
            </a:xfrm>
          </p:grpSpPr>
          <p:sp>
            <p:nvSpPr>
              <p:cNvPr id="25" name="Freeform 25"/>
              <p:cNvSpPr/>
              <p:nvPr/>
            </p:nvSpPr>
            <p:spPr>
              <a:xfrm>
                <a:off x="0" y="0"/>
                <a:ext cx="4842693" cy="224865"/>
              </a:xfrm>
              <a:custGeom>
                <a:avLst/>
                <a:gdLst/>
                <a:ahLst/>
                <a:cxnLst/>
                <a:rect l="l" t="t" r="r" b="b"/>
                <a:pathLst>
                  <a:path w="4842693" h="224865">
                    <a:moveTo>
                      <a:pt x="0" y="0"/>
                    </a:moveTo>
                    <a:lnTo>
                      <a:pt x="4842693" y="0"/>
                    </a:lnTo>
                    <a:lnTo>
                      <a:pt x="4842693" y="224865"/>
                    </a:lnTo>
                    <a:lnTo>
                      <a:pt x="0" y="224865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id="26" name="TextBox 26"/>
              <p:cNvSpPr txBox="1"/>
              <p:nvPr/>
            </p:nvSpPr>
            <p:spPr>
              <a:xfrm>
                <a:off x="0" y="-38100"/>
                <a:ext cx="4842693" cy="26296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</a:pPr>
              </a:p>
            </p:txBody>
          </p:sp>
        </p:grpSp>
        <p:sp>
          <p:nvSpPr>
            <p:cNvPr id="27" name="Freeform 27"/>
            <p:cNvSpPr/>
            <p:nvPr/>
          </p:nvSpPr>
          <p:spPr>
            <a:xfrm>
              <a:off x="21974767" y="4664469"/>
              <a:ext cx="3470804" cy="1952327"/>
            </a:xfrm>
            <a:custGeom>
              <a:avLst/>
              <a:gdLst/>
              <a:ahLst/>
              <a:cxnLst/>
              <a:rect l="l" t="t" r="r" b="b"/>
              <a:pathLst>
                <a:path w="3470804" h="1952327">
                  <a:moveTo>
                    <a:pt x="0" y="0"/>
                  </a:moveTo>
                  <a:lnTo>
                    <a:pt x="3470803" y="0"/>
                  </a:lnTo>
                  <a:lnTo>
                    <a:pt x="3470803" y="1952327"/>
                  </a:lnTo>
                  <a:lnTo>
                    <a:pt x="0" y="195232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"/>
              <a:stretch>
                <a:fillRect/>
              </a:stretch>
            </a:blipFill>
          </p:spPr>
        </p:sp>
      </p:grpSp>
      <p:sp>
        <p:nvSpPr>
          <p:cNvPr id="28" name="TextBox 28"/>
          <p:cNvSpPr txBox="1"/>
          <p:nvPr/>
        </p:nvSpPr>
        <p:spPr>
          <a:xfrm>
            <a:off x="4567381" y="3692096"/>
            <a:ext cx="9153239" cy="49722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85"/>
              </a:lnSpc>
              <a:spcBef>
                <a:spcPct val="0"/>
              </a:spcBef>
            </a:pPr>
            <a:r>
              <a:rPr lang="en-US" sz="2845">
                <a:solidFill>
                  <a:srgbClr val="000000"/>
                </a:solidFill>
                <a:latin typeface="Canva Sans" panose="020B0503030501040103"/>
                <a:ea typeface="Canva Sans" panose="020B0503030501040103"/>
                <a:cs typeface="Canva Sans" panose="020B0503030501040103"/>
                <a:sym typeface="Canva Sans" panose="020B0503030501040103"/>
              </a:rPr>
              <a:t>1. </a:t>
            </a:r>
            <a:r>
              <a:rPr lang="en-US" sz="2845" b="1">
                <a:solidFill>
                  <a:srgbClr val="000000"/>
                </a:solidFill>
                <a:latin typeface="Canva Sans Bold" panose="020B0803030501040103"/>
                <a:ea typeface="Canva Sans Bold" panose="020B0803030501040103"/>
                <a:cs typeface="Canva Sans Bold" panose="020B0803030501040103"/>
                <a:sym typeface="Canva Sans Bold" panose="020B0803030501040103"/>
              </a:rPr>
              <a:t>Appearance</a:t>
            </a:r>
            <a:endParaRPr lang="en-US" sz="2845" b="1">
              <a:solidFill>
                <a:srgbClr val="000000"/>
              </a:solidFill>
              <a:latin typeface="Canva Sans Bold" panose="020B0803030501040103"/>
              <a:ea typeface="Canva Sans Bold" panose="020B0803030501040103"/>
              <a:cs typeface="Canva Sans Bold" panose="020B0803030501040103"/>
              <a:sym typeface="Canva Sans Bold" panose="020B0803030501040103"/>
            </a:endParaRPr>
          </a:p>
          <a:p>
            <a:pPr algn="l">
              <a:lnSpc>
                <a:spcPts val="3985"/>
              </a:lnSpc>
              <a:spcBef>
                <a:spcPct val="0"/>
              </a:spcBef>
            </a:pPr>
          </a:p>
          <a:p>
            <a:pPr algn="l">
              <a:lnSpc>
                <a:spcPts val="3985"/>
              </a:lnSpc>
              <a:spcBef>
                <a:spcPct val="0"/>
              </a:spcBef>
            </a:pPr>
            <a:r>
              <a:rPr lang="en-US" sz="2845">
                <a:solidFill>
                  <a:srgbClr val="000000"/>
                </a:solidFill>
                <a:latin typeface="Canva Sans" panose="020B0503030501040103"/>
                <a:ea typeface="Canva Sans" panose="020B0503030501040103"/>
                <a:cs typeface="Canva Sans" panose="020B0503030501040103"/>
                <a:sym typeface="Canva Sans" panose="020B0503030501040103"/>
              </a:rPr>
              <a:t>A reporter should look professional and presentable.</a:t>
            </a:r>
            <a:endParaRPr lang="en-US" sz="2845">
              <a:solidFill>
                <a:srgbClr val="000000"/>
              </a:solidFill>
              <a:latin typeface="Canva Sans" panose="020B0503030501040103"/>
              <a:ea typeface="Canva Sans" panose="020B0503030501040103"/>
              <a:cs typeface="Canva Sans" panose="020B0503030501040103"/>
              <a:sym typeface="Canva Sans" panose="020B0503030501040103"/>
            </a:endParaRPr>
          </a:p>
          <a:p>
            <a:pPr algn="l">
              <a:lnSpc>
                <a:spcPts val="3985"/>
              </a:lnSpc>
              <a:spcBef>
                <a:spcPct val="0"/>
              </a:spcBef>
            </a:pPr>
          </a:p>
          <a:p>
            <a:pPr algn="l">
              <a:lnSpc>
                <a:spcPts val="3985"/>
              </a:lnSpc>
              <a:spcBef>
                <a:spcPct val="0"/>
              </a:spcBef>
            </a:pPr>
            <a:r>
              <a:rPr lang="en-US" sz="2845">
                <a:solidFill>
                  <a:srgbClr val="000000"/>
                </a:solidFill>
                <a:latin typeface="Canva Sans" panose="020B0503030501040103"/>
                <a:ea typeface="Canva Sans" panose="020B0503030501040103"/>
                <a:cs typeface="Canva Sans" panose="020B0503030501040103"/>
                <a:sym typeface="Canva Sans" panose="020B0503030501040103"/>
              </a:rPr>
              <a:t>Tips:</a:t>
            </a:r>
            <a:endParaRPr lang="en-US" sz="2845">
              <a:solidFill>
                <a:srgbClr val="000000"/>
              </a:solidFill>
              <a:latin typeface="Canva Sans" panose="020B0503030501040103"/>
              <a:ea typeface="Canva Sans" panose="020B0503030501040103"/>
              <a:cs typeface="Canva Sans" panose="020B0503030501040103"/>
              <a:sym typeface="Canva Sans" panose="020B0503030501040103"/>
            </a:endParaRPr>
          </a:p>
          <a:p>
            <a:pPr marL="614680" lvl="1" indent="-307340" algn="l">
              <a:lnSpc>
                <a:spcPts val="3985"/>
              </a:lnSpc>
              <a:buFont typeface="Arial" panose="020B0604020202020204"/>
              <a:buChar char="•"/>
            </a:pPr>
            <a:r>
              <a:rPr lang="en-US" sz="2845">
                <a:solidFill>
                  <a:srgbClr val="000000"/>
                </a:solidFill>
                <a:latin typeface="Canva Sans" panose="020B0503030501040103"/>
                <a:ea typeface="Canva Sans" panose="020B0503030501040103"/>
                <a:cs typeface="Canva Sans" panose="020B0503030501040103"/>
                <a:sym typeface="Canva Sans" panose="020B0503030501040103"/>
              </a:rPr>
              <a:t>Wear appropriate clothing</a:t>
            </a:r>
            <a:endParaRPr lang="en-US" sz="2845">
              <a:solidFill>
                <a:srgbClr val="000000"/>
              </a:solidFill>
              <a:latin typeface="Canva Sans" panose="020B0503030501040103"/>
              <a:ea typeface="Canva Sans" panose="020B0503030501040103"/>
              <a:cs typeface="Canva Sans" panose="020B0503030501040103"/>
              <a:sym typeface="Canva Sans" panose="020B0503030501040103"/>
            </a:endParaRPr>
          </a:p>
          <a:p>
            <a:pPr marL="614680" lvl="1" indent="-307340" algn="l">
              <a:lnSpc>
                <a:spcPts val="3985"/>
              </a:lnSpc>
              <a:buFont typeface="Arial" panose="020B0604020202020204"/>
              <a:buChar char="•"/>
            </a:pPr>
            <a:r>
              <a:rPr lang="en-US" sz="2845">
                <a:solidFill>
                  <a:srgbClr val="000000"/>
                </a:solidFill>
                <a:latin typeface="Canva Sans" panose="020B0503030501040103"/>
                <a:ea typeface="Canva Sans" panose="020B0503030501040103"/>
                <a:cs typeface="Canva Sans" panose="020B0503030501040103"/>
                <a:sym typeface="Canva Sans" panose="020B0503030501040103"/>
              </a:rPr>
              <a:t>Maintain neat grooming</a:t>
            </a:r>
            <a:endParaRPr lang="en-US" sz="2845">
              <a:solidFill>
                <a:srgbClr val="000000"/>
              </a:solidFill>
              <a:latin typeface="Canva Sans" panose="020B0503030501040103"/>
              <a:ea typeface="Canva Sans" panose="020B0503030501040103"/>
              <a:cs typeface="Canva Sans" panose="020B0503030501040103"/>
              <a:sym typeface="Canva Sans" panose="020B0503030501040103"/>
            </a:endParaRPr>
          </a:p>
          <a:p>
            <a:pPr marL="614680" lvl="1" indent="-307340" algn="l">
              <a:lnSpc>
                <a:spcPts val="3985"/>
              </a:lnSpc>
              <a:buFont typeface="Arial" panose="020B0604020202020204"/>
              <a:buChar char="•"/>
            </a:pPr>
            <a:r>
              <a:rPr lang="en-US" sz="2845">
                <a:solidFill>
                  <a:srgbClr val="000000"/>
                </a:solidFill>
                <a:latin typeface="Canva Sans" panose="020B0503030501040103"/>
                <a:ea typeface="Canva Sans" panose="020B0503030501040103"/>
                <a:cs typeface="Canva Sans" panose="020B0503030501040103"/>
                <a:sym typeface="Canva Sans" panose="020B0503030501040103"/>
              </a:rPr>
              <a:t>Avoid distracting accessories</a:t>
            </a:r>
            <a:endParaRPr lang="en-US" sz="2845">
              <a:solidFill>
                <a:srgbClr val="000000"/>
              </a:solidFill>
              <a:latin typeface="Canva Sans" panose="020B0503030501040103"/>
              <a:ea typeface="Canva Sans" panose="020B0503030501040103"/>
              <a:cs typeface="Canva Sans" panose="020B0503030501040103"/>
              <a:sym typeface="Canva Sans" panose="020B0503030501040103"/>
            </a:endParaRPr>
          </a:p>
          <a:p>
            <a:pPr algn="l">
              <a:lnSpc>
                <a:spcPts val="3985"/>
              </a:lnSpc>
              <a:spcBef>
                <a:spcPct val="0"/>
              </a:spcBef>
            </a:pPr>
          </a:p>
          <a:p>
            <a:pPr algn="l">
              <a:lnSpc>
                <a:spcPts val="3985"/>
              </a:lnSpc>
              <a:spcBef>
                <a:spcPct val="0"/>
              </a:spcBef>
            </a:pPr>
            <a:r>
              <a:rPr lang="en-US" sz="2845">
                <a:solidFill>
                  <a:srgbClr val="000000"/>
                </a:solidFill>
                <a:latin typeface="Canva Sans" panose="020B0503030501040103"/>
                <a:ea typeface="Canva Sans" panose="020B0503030501040103"/>
                <a:cs typeface="Canva Sans" panose="020B0503030501040103"/>
                <a:sym typeface="Canva Sans" panose="020B0503030501040103"/>
              </a:rPr>
              <a:t>Professional appearance builds credibility and trust.</a:t>
            </a:r>
            <a:endParaRPr lang="en-US" sz="2845">
              <a:solidFill>
                <a:srgbClr val="000000"/>
              </a:solidFill>
              <a:latin typeface="Canva Sans" panose="020B0503030501040103"/>
              <a:ea typeface="Canva Sans" panose="020B0503030501040103"/>
              <a:cs typeface="Canva Sans" panose="020B0503030501040103"/>
              <a:sym typeface="Canva Sans" panose="020B0503030501040103"/>
            </a:endParaRPr>
          </a:p>
        </p:txBody>
      </p:sp>
      <p:sp>
        <p:nvSpPr>
          <p:cNvPr id="29" name="TextBox 29"/>
          <p:cNvSpPr txBox="1"/>
          <p:nvPr/>
        </p:nvSpPr>
        <p:spPr>
          <a:xfrm>
            <a:off x="4567381" y="2632866"/>
            <a:ext cx="9153239" cy="5470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40"/>
              </a:lnSpc>
              <a:spcBef>
                <a:spcPct val="0"/>
              </a:spcBef>
            </a:pPr>
            <a:r>
              <a:rPr lang="en-US" sz="3170" b="1">
                <a:solidFill>
                  <a:srgbClr val="000000"/>
                </a:solidFill>
                <a:latin typeface="Canva Sans Bold" panose="020B0803030501040103"/>
                <a:ea typeface="Canva Sans Bold" panose="020B0803030501040103"/>
                <a:cs typeface="Canva Sans Bold" panose="020B0803030501040103"/>
                <a:sym typeface="Canva Sans Bold" panose="020B0803030501040103"/>
              </a:rPr>
              <a:t>BASIC ELEMENTS OF ON-CAMERA REPORTING</a:t>
            </a:r>
            <a:endParaRPr lang="en-US" sz="3170" b="1">
              <a:solidFill>
                <a:srgbClr val="000000"/>
              </a:solidFill>
              <a:latin typeface="Canva Sans Bold" panose="020B0803030501040103"/>
              <a:ea typeface="Canva Sans Bold" panose="020B0803030501040103"/>
              <a:cs typeface="Canva Sans Bold" panose="020B0803030501040103"/>
              <a:sym typeface="Canva Sans Bold" panose="020B0803030501040103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0">
            <a:off x="-1824878" y="-2798860"/>
            <a:ext cx="20211978" cy="13141573"/>
            <a:chOff x="0" y="0"/>
            <a:chExt cx="26949304" cy="17522097"/>
          </a:xfrm>
        </p:grpSpPr>
        <p:grpSp>
          <p:nvGrpSpPr>
            <p:cNvPr id="3" name="Group 3"/>
            <p:cNvGrpSpPr/>
            <p:nvPr/>
          </p:nvGrpSpPr>
          <p:grpSpPr>
            <a:xfrm rot="0">
              <a:off x="2433170" y="4870192"/>
              <a:ext cx="24384000" cy="1540881"/>
              <a:chOff x="0" y="0"/>
              <a:chExt cx="4816593" cy="304371"/>
            </a:xfrm>
          </p:grpSpPr>
          <p:sp>
            <p:nvSpPr>
              <p:cNvPr id="4" name="Freeform 4"/>
              <p:cNvSpPr/>
              <p:nvPr/>
            </p:nvSpPr>
            <p:spPr>
              <a:xfrm>
                <a:off x="0" y="0"/>
                <a:ext cx="4816592" cy="304371"/>
              </a:xfrm>
              <a:custGeom>
                <a:avLst/>
                <a:gdLst/>
                <a:ahLst/>
                <a:cxnLst/>
                <a:rect l="l" t="t" r="r" b="b"/>
                <a:pathLst>
                  <a:path w="4816592" h="304371">
                    <a:moveTo>
                      <a:pt x="0" y="0"/>
                    </a:moveTo>
                    <a:lnTo>
                      <a:pt x="4816592" y="0"/>
                    </a:lnTo>
                    <a:lnTo>
                      <a:pt x="4816592" y="304371"/>
                    </a:lnTo>
                    <a:lnTo>
                      <a:pt x="0" y="304371"/>
                    </a:lnTo>
                    <a:close/>
                  </a:path>
                </a:pathLst>
              </a:custGeom>
              <a:solidFill>
                <a:srgbClr val="3E7B27"/>
              </a:solidFill>
            </p:spPr>
          </p:sp>
          <p:sp>
            <p:nvSpPr>
              <p:cNvPr id="5" name="TextBox 5"/>
              <p:cNvSpPr txBox="1"/>
              <p:nvPr/>
            </p:nvSpPr>
            <p:spPr>
              <a:xfrm>
                <a:off x="0" y="-38100"/>
                <a:ext cx="4816593" cy="34247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  <a:spcBef>
                    <a:spcPct val="0"/>
                  </a:spcBef>
                </a:pPr>
              </a:p>
            </p:txBody>
          </p:sp>
        </p:grpSp>
        <p:grpSp>
          <p:nvGrpSpPr>
            <p:cNvPr id="6" name="Group 6"/>
            <p:cNvGrpSpPr/>
            <p:nvPr/>
          </p:nvGrpSpPr>
          <p:grpSpPr>
            <a:xfrm rot="0">
              <a:off x="0" y="0"/>
              <a:ext cx="13357659" cy="13357659"/>
              <a:chOff x="0" y="0"/>
              <a:chExt cx="812800" cy="812800"/>
            </a:xfrm>
          </p:grpSpPr>
          <p:sp>
            <p:nvSpPr>
              <p:cNvPr id="7" name="Freeform 7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ln w="952500" cap="sq">
                <a:solidFill>
                  <a:srgbClr val="FFFFFF"/>
                </a:solidFill>
                <a:prstDash val="solid"/>
                <a:miter/>
              </a:ln>
            </p:spPr>
          </p:sp>
          <p:sp>
            <p:nvSpPr>
              <p:cNvPr id="8" name="TextBox 8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</a:pPr>
              </a:p>
            </p:txBody>
          </p:sp>
        </p:grpSp>
        <p:grpSp>
          <p:nvGrpSpPr>
            <p:cNvPr id="9" name="Group 9"/>
            <p:cNvGrpSpPr/>
            <p:nvPr/>
          </p:nvGrpSpPr>
          <p:grpSpPr>
            <a:xfrm rot="0">
              <a:off x="2433170" y="2060298"/>
              <a:ext cx="8491319" cy="8491319"/>
              <a:chOff x="0" y="0"/>
              <a:chExt cx="812800" cy="812800"/>
            </a:xfrm>
          </p:grpSpPr>
          <p:sp>
            <p:nvSpPr>
              <p:cNvPr id="10" name="Freeform 10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ln w="400050" cap="sq">
                <a:solidFill>
                  <a:srgbClr val="FFFFFF"/>
                </a:solidFill>
                <a:prstDash val="solid"/>
                <a:miter/>
              </a:ln>
            </p:spPr>
          </p:sp>
          <p:sp>
            <p:nvSpPr>
              <p:cNvPr id="11" name="TextBox 11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</a:pPr>
              </a:p>
            </p:txBody>
          </p:sp>
        </p:grpSp>
        <p:grpSp>
          <p:nvGrpSpPr>
            <p:cNvPr id="12" name="Group 12"/>
            <p:cNvGrpSpPr/>
            <p:nvPr/>
          </p:nvGrpSpPr>
          <p:grpSpPr>
            <a:xfrm rot="0">
              <a:off x="3931744" y="3931744"/>
              <a:ext cx="5494171" cy="5494171"/>
              <a:chOff x="0" y="0"/>
              <a:chExt cx="812800" cy="812800"/>
            </a:xfrm>
          </p:grpSpPr>
          <p:sp>
            <p:nvSpPr>
              <p:cNvPr id="13" name="Freeform 13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ln w="361950" cap="sq">
                <a:solidFill>
                  <a:srgbClr val="FFFFFF"/>
                </a:solidFill>
                <a:prstDash val="solid"/>
                <a:miter/>
              </a:ln>
            </p:spPr>
          </p:sp>
          <p:sp>
            <p:nvSpPr>
              <p:cNvPr id="14" name="TextBox 14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</a:pPr>
              </a:p>
            </p:txBody>
          </p:sp>
        </p:grpSp>
        <p:grpSp>
          <p:nvGrpSpPr>
            <p:cNvPr id="15" name="Group 15"/>
            <p:cNvGrpSpPr/>
            <p:nvPr/>
          </p:nvGrpSpPr>
          <p:grpSpPr>
            <a:xfrm rot="0">
              <a:off x="5187174" y="5187174"/>
              <a:ext cx="2983312" cy="2983312"/>
              <a:chOff x="0" y="0"/>
              <a:chExt cx="812800" cy="812800"/>
            </a:xfrm>
          </p:grpSpPr>
          <p:sp>
            <p:nvSpPr>
              <p:cNvPr id="16" name="Freeform 16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ln w="257175" cap="sq">
                <a:solidFill>
                  <a:srgbClr val="FFFFFF"/>
                </a:solidFill>
                <a:prstDash val="solid"/>
                <a:miter/>
              </a:ln>
            </p:spPr>
          </p:sp>
          <p:sp>
            <p:nvSpPr>
              <p:cNvPr id="17" name="TextBox 17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</a:pPr>
              </a:p>
            </p:txBody>
          </p:sp>
        </p:grpSp>
        <p:grpSp>
          <p:nvGrpSpPr>
            <p:cNvPr id="18" name="Group 18"/>
            <p:cNvGrpSpPr/>
            <p:nvPr/>
          </p:nvGrpSpPr>
          <p:grpSpPr>
            <a:xfrm rot="0">
              <a:off x="5865203" y="5865203"/>
              <a:ext cx="1627254" cy="1627254"/>
              <a:chOff x="0" y="0"/>
              <a:chExt cx="812800" cy="812800"/>
            </a:xfrm>
          </p:grpSpPr>
          <p:sp>
            <p:nvSpPr>
              <p:cNvPr id="19" name="Freeform 19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ln w="114300" cap="sq">
                <a:solidFill>
                  <a:srgbClr val="FFFFFF"/>
                </a:solidFill>
                <a:prstDash val="solid"/>
                <a:miter/>
              </a:ln>
            </p:spPr>
          </p:sp>
          <p:sp>
            <p:nvSpPr>
              <p:cNvPr id="20" name="TextBox 20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</a:pPr>
              </a:p>
            </p:txBody>
          </p:sp>
        </p:grpSp>
        <p:grpSp>
          <p:nvGrpSpPr>
            <p:cNvPr id="21" name="Group 21"/>
            <p:cNvGrpSpPr/>
            <p:nvPr/>
          </p:nvGrpSpPr>
          <p:grpSpPr>
            <a:xfrm rot="0">
              <a:off x="2433170" y="6411073"/>
              <a:ext cx="24516134" cy="11111024"/>
              <a:chOff x="0" y="0"/>
              <a:chExt cx="4842693" cy="2194770"/>
            </a:xfrm>
          </p:grpSpPr>
          <p:sp>
            <p:nvSpPr>
              <p:cNvPr id="22" name="Freeform 22"/>
              <p:cNvSpPr/>
              <p:nvPr/>
            </p:nvSpPr>
            <p:spPr>
              <a:xfrm>
                <a:off x="0" y="0"/>
                <a:ext cx="4842693" cy="2194770"/>
              </a:xfrm>
              <a:custGeom>
                <a:avLst/>
                <a:gdLst/>
                <a:ahLst/>
                <a:cxnLst/>
                <a:rect l="l" t="t" r="r" b="b"/>
                <a:pathLst>
                  <a:path w="4842693" h="2194770">
                    <a:moveTo>
                      <a:pt x="0" y="0"/>
                    </a:moveTo>
                    <a:lnTo>
                      <a:pt x="4842693" y="0"/>
                    </a:lnTo>
                    <a:lnTo>
                      <a:pt x="4842693" y="2194770"/>
                    </a:lnTo>
                    <a:lnTo>
                      <a:pt x="0" y="219477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id="23" name="TextBox 23"/>
              <p:cNvSpPr txBox="1"/>
              <p:nvPr/>
            </p:nvSpPr>
            <p:spPr>
              <a:xfrm>
                <a:off x="0" y="-38100"/>
                <a:ext cx="4842693" cy="223287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</a:pPr>
              </a:p>
            </p:txBody>
          </p:sp>
        </p:grpSp>
        <p:grpSp>
          <p:nvGrpSpPr>
            <p:cNvPr id="24" name="Group 24"/>
            <p:cNvGrpSpPr/>
            <p:nvPr/>
          </p:nvGrpSpPr>
          <p:grpSpPr>
            <a:xfrm rot="0">
              <a:off x="2433170" y="3731813"/>
              <a:ext cx="24516134" cy="1138379"/>
              <a:chOff x="0" y="0"/>
              <a:chExt cx="4842693" cy="224865"/>
            </a:xfrm>
          </p:grpSpPr>
          <p:sp>
            <p:nvSpPr>
              <p:cNvPr id="25" name="Freeform 25"/>
              <p:cNvSpPr/>
              <p:nvPr/>
            </p:nvSpPr>
            <p:spPr>
              <a:xfrm>
                <a:off x="0" y="0"/>
                <a:ext cx="4842693" cy="224865"/>
              </a:xfrm>
              <a:custGeom>
                <a:avLst/>
                <a:gdLst/>
                <a:ahLst/>
                <a:cxnLst/>
                <a:rect l="l" t="t" r="r" b="b"/>
                <a:pathLst>
                  <a:path w="4842693" h="224865">
                    <a:moveTo>
                      <a:pt x="0" y="0"/>
                    </a:moveTo>
                    <a:lnTo>
                      <a:pt x="4842693" y="0"/>
                    </a:lnTo>
                    <a:lnTo>
                      <a:pt x="4842693" y="224865"/>
                    </a:lnTo>
                    <a:lnTo>
                      <a:pt x="0" y="224865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id="26" name="TextBox 26"/>
              <p:cNvSpPr txBox="1"/>
              <p:nvPr/>
            </p:nvSpPr>
            <p:spPr>
              <a:xfrm>
                <a:off x="0" y="-38100"/>
                <a:ext cx="4842693" cy="26296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</a:pPr>
              </a:p>
            </p:txBody>
          </p:sp>
        </p:grpSp>
        <p:sp>
          <p:nvSpPr>
            <p:cNvPr id="27" name="Freeform 27"/>
            <p:cNvSpPr/>
            <p:nvPr/>
          </p:nvSpPr>
          <p:spPr>
            <a:xfrm>
              <a:off x="21974767" y="4664469"/>
              <a:ext cx="3470804" cy="1952327"/>
            </a:xfrm>
            <a:custGeom>
              <a:avLst/>
              <a:gdLst/>
              <a:ahLst/>
              <a:cxnLst/>
              <a:rect l="l" t="t" r="r" b="b"/>
              <a:pathLst>
                <a:path w="3470804" h="1952327">
                  <a:moveTo>
                    <a:pt x="0" y="0"/>
                  </a:moveTo>
                  <a:lnTo>
                    <a:pt x="3470803" y="0"/>
                  </a:lnTo>
                  <a:lnTo>
                    <a:pt x="3470803" y="1952327"/>
                  </a:lnTo>
                  <a:lnTo>
                    <a:pt x="0" y="195232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"/>
              <a:stretch>
                <a:fillRect/>
              </a:stretch>
            </a:blipFill>
          </p:spPr>
        </p:sp>
      </p:grpSp>
      <p:sp>
        <p:nvSpPr>
          <p:cNvPr id="28" name="TextBox 28"/>
          <p:cNvSpPr txBox="1"/>
          <p:nvPr/>
        </p:nvSpPr>
        <p:spPr>
          <a:xfrm>
            <a:off x="4567381" y="3692096"/>
            <a:ext cx="9317514" cy="45187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85"/>
              </a:lnSpc>
              <a:spcBef>
                <a:spcPct val="0"/>
              </a:spcBef>
            </a:pPr>
            <a:r>
              <a:rPr lang="en-US" sz="2845">
                <a:solidFill>
                  <a:srgbClr val="000000"/>
                </a:solidFill>
                <a:latin typeface="Canva Sans" panose="020B0503030501040103"/>
                <a:ea typeface="Canva Sans" panose="020B0503030501040103"/>
                <a:cs typeface="Canva Sans" panose="020B0503030501040103"/>
                <a:sym typeface="Canva Sans" panose="020B0503030501040103"/>
              </a:rPr>
              <a:t>2</a:t>
            </a:r>
            <a:r>
              <a:rPr lang="en-US" sz="2845">
                <a:solidFill>
                  <a:srgbClr val="000000"/>
                </a:solidFill>
                <a:latin typeface="Canva Sans" panose="020B0503030501040103"/>
                <a:ea typeface="Canva Sans" panose="020B0503030501040103"/>
                <a:cs typeface="Canva Sans" panose="020B0503030501040103"/>
                <a:sym typeface="Canva Sans" panose="020B0503030501040103"/>
              </a:rPr>
              <a:t>. </a:t>
            </a:r>
            <a:r>
              <a:rPr lang="en-US" sz="2845" b="1">
                <a:solidFill>
                  <a:srgbClr val="000000"/>
                </a:solidFill>
                <a:latin typeface="Canva Sans Bold" panose="020B0803030501040103"/>
                <a:ea typeface="Canva Sans Bold" panose="020B0803030501040103"/>
                <a:cs typeface="Canva Sans Bold" panose="020B0803030501040103"/>
                <a:sym typeface="Canva Sans Bold" panose="020B0803030501040103"/>
              </a:rPr>
              <a:t>Body Posture</a:t>
            </a:r>
            <a:endParaRPr lang="en-US" sz="2845" b="1">
              <a:solidFill>
                <a:srgbClr val="000000"/>
              </a:solidFill>
              <a:latin typeface="Canva Sans Bold" panose="020B0803030501040103"/>
              <a:ea typeface="Canva Sans Bold" panose="020B0803030501040103"/>
              <a:cs typeface="Canva Sans Bold" panose="020B0803030501040103"/>
              <a:sym typeface="Canva Sans Bold" panose="020B0803030501040103"/>
            </a:endParaRPr>
          </a:p>
          <a:p>
            <a:pPr algn="l">
              <a:lnSpc>
                <a:spcPts val="3985"/>
              </a:lnSpc>
              <a:spcBef>
                <a:spcPct val="0"/>
              </a:spcBef>
            </a:pPr>
          </a:p>
          <a:p>
            <a:pPr algn="l">
              <a:lnSpc>
                <a:spcPts val="3985"/>
              </a:lnSpc>
              <a:spcBef>
                <a:spcPct val="0"/>
              </a:spcBef>
            </a:pPr>
            <a:r>
              <a:rPr lang="en-US" sz="2845">
                <a:solidFill>
                  <a:srgbClr val="000000"/>
                </a:solidFill>
                <a:latin typeface="Canva Sans" panose="020B0503030501040103"/>
                <a:ea typeface="Canva Sans" panose="020B0503030501040103"/>
                <a:cs typeface="Canva Sans" panose="020B0503030501040103"/>
                <a:sym typeface="Canva Sans" panose="020B0503030501040103"/>
              </a:rPr>
              <a:t>Stand straight and confident.</a:t>
            </a:r>
            <a:endParaRPr lang="en-US" sz="2845">
              <a:solidFill>
                <a:srgbClr val="000000"/>
              </a:solidFill>
              <a:latin typeface="Canva Sans" panose="020B0503030501040103"/>
              <a:ea typeface="Canva Sans" panose="020B0503030501040103"/>
              <a:cs typeface="Canva Sans" panose="020B0503030501040103"/>
              <a:sym typeface="Canva Sans" panose="020B0503030501040103"/>
            </a:endParaRPr>
          </a:p>
          <a:p>
            <a:pPr algn="l">
              <a:lnSpc>
                <a:spcPts val="3985"/>
              </a:lnSpc>
              <a:spcBef>
                <a:spcPct val="0"/>
              </a:spcBef>
            </a:pPr>
            <a:r>
              <a:rPr lang="en-US" sz="2845">
                <a:solidFill>
                  <a:srgbClr val="000000"/>
                </a:solidFill>
                <a:latin typeface="Canva Sans" panose="020B0503030501040103"/>
                <a:ea typeface="Canva Sans" panose="020B0503030501040103"/>
                <a:cs typeface="Canva Sans" panose="020B0503030501040103"/>
                <a:sym typeface="Canva Sans" panose="020B0503030501040103"/>
              </a:rPr>
              <a:t>Tips:</a:t>
            </a:r>
            <a:endParaRPr lang="en-US" sz="2845">
              <a:solidFill>
                <a:srgbClr val="000000"/>
              </a:solidFill>
              <a:latin typeface="Canva Sans" panose="020B0503030501040103"/>
              <a:ea typeface="Canva Sans" panose="020B0503030501040103"/>
              <a:cs typeface="Canva Sans" panose="020B0503030501040103"/>
              <a:sym typeface="Canva Sans" panose="020B0503030501040103"/>
            </a:endParaRPr>
          </a:p>
          <a:p>
            <a:pPr marL="614680" lvl="1" indent="-307340" algn="l">
              <a:lnSpc>
                <a:spcPts val="3985"/>
              </a:lnSpc>
              <a:buFont typeface="Arial" panose="020B0604020202020204"/>
              <a:buChar char="•"/>
            </a:pPr>
            <a:r>
              <a:rPr lang="en-US" sz="2845">
                <a:solidFill>
                  <a:srgbClr val="000000"/>
                </a:solidFill>
                <a:latin typeface="Canva Sans" panose="020B0503030501040103"/>
                <a:ea typeface="Canva Sans" panose="020B0503030501040103"/>
                <a:cs typeface="Canva Sans" panose="020B0503030501040103"/>
                <a:sym typeface="Canva Sans" panose="020B0503030501040103"/>
              </a:rPr>
              <a:t>Keep should</a:t>
            </a:r>
            <a:r>
              <a:rPr lang="en-US" sz="2845">
                <a:solidFill>
                  <a:srgbClr val="000000"/>
                </a:solidFill>
                <a:latin typeface="Canva Sans" panose="020B0503030501040103"/>
                <a:ea typeface="Canva Sans" panose="020B0503030501040103"/>
                <a:cs typeface="Canva Sans" panose="020B0503030501040103"/>
                <a:sym typeface="Canva Sans" panose="020B0503030501040103"/>
              </a:rPr>
              <a:t>ers relaxed</a:t>
            </a:r>
            <a:endParaRPr lang="en-US" sz="2845">
              <a:solidFill>
                <a:srgbClr val="000000"/>
              </a:solidFill>
              <a:latin typeface="Canva Sans" panose="020B0503030501040103"/>
              <a:ea typeface="Canva Sans" panose="020B0503030501040103"/>
              <a:cs typeface="Canva Sans" panose="020B0503030501040103"/>
              <a:sym typeface="Canva Sans" panose="020B0503030501040103"/>
            </a:endParaRPr>
          </a:p>
          <a:p>
            <a:pPr marL="614680" lvl="1" indent="-307340" algn="l">
              <a:lnSpc>
                <a:spcPts val="3985"/>
              </a:lnSpc>
              <a:buFont typeface="Arial" panose="020B0604020202020204"/>
              <a:buChar char="•"/>
            </a:pPr>
            <a:r>
              <a:rPr lang="en-US" sz="2845">
                <a:solidFill>
                  <a:srgbClr val="000000"/>
                </a:solidFill>
                <a:latin typeface="Canva Sans" panose="020B0503030501040103"/>
                <a:ea typeface="Canva Sans" panose="020B0503030501040103"/>
                <a:cs typeface="Canva Sans" panose="020B0503030501040103"/>
                <a:sym typeface="Canva Sans" panose="020B0503030501040103"/>
              </a:rPr>
              <a:t>Avoid unnecessary movements</a:t>
            </a:r>
            <a:endParaRPr lang="en-US" sz="2845">
              <a:solidFill>
                <a:srgbClr val="000000"/>
              </a:solidFill>
              <a:latin typeface="Canva Sans" panose="020B0503030501040103"/>
              <a:ea typeface="Canva Sans" panose="020B0503030501040103"/>
              <a:cs typeface="Canva Sans" panose="020B0503030501040103"/>
              <a:sym typeface="Canva Sans" panose="020B0503030501040103"/>
            </a:endParaRPr>
          </a:p>
          <a:p>
            <a:pPr marL="614680" lvl="1" indent="-307340" algn="l">
              <a:lnSpc>
                <a:spcPts val="3985"/>
              </a:lnSpc>
              <a:buFont typeface="Arial" panose="020B0604020202020204"/>
              <a:buChar char="•"/>
            </a:pPr>
            <a:r>
              <a:rPr lang="en-US" sz="2845">
                <a:solidFill>
                  <a:srgbClr val="000000"/>
                </a:solidFill>
                <a:latin typeface="Canva Sans" panose="020B0503030501040103"/>
                <a:ea typeface="Canva Sans" panose="020B0503030501040103"/>
                <a:cs typeface="Canva Sans" panose="020B0503030501040103"/>
                <a:sym typeface="Canva Sans" panose="020B0503030501040103"/>
              </a:rPr>
              <a:t>Maintain a natural stance</a:t>
            </a:r>
            <a:endParaRPr lang="en-US" sz="2845">
              <a:solidFill>
                <a:srgbClr val="000000"/>
              </a:solidFill>
              <a:latin typeface="Canva Sans" panose="020B0503030501040103"/>
              <a:ea typeface="Canva Sans" panose="020B0503030501040103"/>
              <a:cs typeface="Canva Sans" panose="020B0503030501040103"/>
              <a:sym typeface="Canva Sans" panose="020B0503030501040103"/>
            </a:endParaRPr>
          </a:p>
          <a:p>
            <a:pPr algn="l">
              <a:lnSpc>
                <a:spcPts val="3985"/>
              </a:lnSpc>
            </a:pPr>
          </a:p>
          <a:p>
            <a:pPr algn="l">
              <a:lnSpc>
                <a:spcPts val="3985"/>
              </a:lnSpc>
              <a:spcBef>
                <a:spcPct val="0"/>
              </a:spcBef>
            </a:pPr>
            <a:r>
              <a:rPr lang="en-US" sz="2845">
                <a:solidFill>
                  <a:srgbClr val="000000"/>
                </a:solidFill>
                <a:latin typeface="Canva Sans" panose="020B0503030501040103"/>
                <a:ea typeface="Canva Sans" panose="020B0503030501040103"/>
                <a:cs typeface="Canva Sans" panose="020B0503030501040103"/>
                <a:sym typeface="Canva Sans" panose="020B0503030501040103"/>
              </a:rPr>
              <a:t>Good posture shows c</a:t>
            </a:r>
            <a:r>
              <a:rPr lang="en-US" sz="2845">
                <a:solidFill>
                  <a:srgbClr val="000000"/>
                </a:solidFill>
                <a:latin typeface="Canva Sans" panose="020B0503030501040103"/>
                <a:ea typeface="Canva Sans" panose="020B0503030501040103"/>
                <a:cs typeface="Canva Sans" panose="020B0503030501040103"/>
                <a:sym typeface="Canva Sans" panose="020B0503030501040103"/>
              </a:rPr>
              <a:t>onfidence and professionalism.</a:t>
            </a:r>
            <a:endParaRPr lang="en-US" sz="2845">
              <a:solidFill>
                <a:srgbClr val="000000"/>
              </a:solidFill>
              <a:latin typeface="Canva Sans" panose="020B0503030501040103"/>
              <a:ea typeface="Canva Sans" panose="020B0503030501040103"/>
              <a:cs typeface="Canva Sans" panose="020B0503030501040103"/>
              <a:sym typeface="Canva Sans" panose="020B0503030501040103"/>
            </a:endParaRPr>
          </a:p>
        </p:txBody>
      </p:sp>
      <p:sp>
        <p:nvSpPr>
          <p:cNvPr id="29" name="TextBox 29"/>
          <p:cNvSpPr txBox="1"/>
          <p:nvPr/>
        </p:nvSpPr>
        <p:spPr>
          <a:xfrm>
            <a:off x="4567381" y="2632866"/>
            <a:ext cx="9153239" cy="5470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40"/>
              </a:lnSpc>
              <a:spcBef>
                <a:spcPct val="0"/>
              </a:spcBef>
            </a:pPr>
            <a:r>
              <a:rPr lang="en-US" sz="3170" b="1">
                <a:solidFill>
                  <a:srgbClr val="000000"/>
                </a:solidFill>
                <a:latin typeface="Canva Sans Bold" panose="020B0803030501040103"/>
                <a:ea typeface="Canva Sans Bold" panose="020B0803030501040103"/>
                <a:cs typeface="Canva Sans Bold" panose="020B0803030501040103"/>
                <a:sym typeface="Canva Sans Bold" panose="020B0803030501040103"/>
              </a:rPr>
              <a:t>BASIC ELEMENTS OF ON-CAMERA REPORTING</a:t>
            </a:r>
            <a:endParaRPr lang="en-US" sz="3170" b="1">
              <a:solidFill>
                <a:srgbClr val="000000"/>
              </a:solidFill>
              <a:latin typeface="Canva Sans Bold" panose="020B0803030501040103"/>
              <a:ea typeface="Canva Sans Bold" panose="020B0803030501040103"/>
              <a:cs typeface="Canva Sans Bold" panose="020B0803030501040103"/>
              <a:sym typeface="Canva Sans Bold" panose="020B0803030501040103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0">
            <a:off x="-1824878" y="-2798860"/>
            <a:ext cx="20211978" cy="13141573"/>
            <a:chOff x="0" y="0"/>
            <a:chExt cx="26949304" cy="17522097"/>
          </a:xfrm>
        </p:grpSpPr>
        <p:grpSp>
          <p:nvGrpSpPr>
            <p:cNvPr id="3" name="Group 3"/>
            <p:cNvGrpSpPr/>
            <p:nvPr/>
          </p:nvGrpSpPr>
          <p:grpSpPr>
            <a:xfrm rot="0">
              <a:off x="2433170" y="4870192"/>
              <a:ext cx="24384000" cy="1540881"/>
              <a:chOff x="0" y="0"/>
              <a:chExt cx="4816593" cy="304371"/>
            </a:xfrm>
          </p:grpSpPr>
          <p:sp>
            <p:nvSpPr>
              <p:cNvPr id="4" name="Freeform 4"/>
              <p:cNvSpPr/>
              <p:nvPr/>
            </p:nvSpPr>
            <p:spPr>
              <a:xfrm>
                <a:off x="0" y="0"/>
                <a:ext cx="4816592" cy="304371"/>
              </a:xfrm>
              <a:custGeom>
                <a:avLst/>
                <a:gdLst/>
                <a:ahLst/>
                <a:cxnLst/>
                <a:rect l="l" t="t" r="r" b="b"/>
                <a:pathLst>
                  <a:path w="4816592" h="304371">
                    <a:moveTo>
                      <a:pt x="0" y="0"/>
                    </a:moveTo>
                    <a:lnTo>
                      <a:pt x="4816592" y="0"/>
                    </a:lnTo>
                    <a:lnTo>
                      <a:pt x="4816592" y="304371"/>
                    </a:lnTo>
                    <a:lnTo>
                      <a:pt x="0" y="304371"/>
                    </a:lnTo>
                    <a:close/>
                  </a:path>
                </a:pathLst>
              </a:custGeom>
              <a:solidFill>
                <a:srgbClr val="3E7B27"/>
              </a:solidFill>
            </p:spPr>
          </p:sp>
          <p:sp>
            <p:nvSpPr>
              <p:cNvPr id="5" name="TextBox 5"/>
              <p:cNvSpPr txBox="1"/>
              <p:nvPr/>
            </p:nvSpPr>
            <p:spPr>
              <a:xfrm>
                <a:off x="0" y="-38100"/>
                <a:ext cx="4816593" cy="34247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  <a:spcBef>
                    <a:spcPct val="0"/>
                  </a:spcBef>
                </a:pPr>
              </a:p>
            </p:txBody>
          </p:sp>
        </p:grpSp>
        <p:grpSp>
          <p:nvGrpSpPr>
            <p:cNvPr id="6" name="Group 6"/>
            <p:cNvGrpSpPr/>
            <p:nvPr/>
          </p:nvGrpSpPr>
          <p:grpSpPr>
            <a:xfrm rot="0">
              <a:off x="0" y="0"/>
              <a:ext cx="13357659" cy="13357659"/>
              <a:chOff x="0" y="0"/>
              <a:chExt cx="812800" cy="812800"/>
            </a:xfrm>
          </p:grpSpPr>
          <p:sp>
            <p:nvSpPr>
              <p:cNvPr id="7" name="Freeform 7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ln w="952500" cap="sq">
                <a:solidFill>
                  <a:srgbClr val="FFFFFF"/>
                </a:solidFill>
                <a:prstDash val="solid"/>
                <a:miter/>
              </a:ln>
            </p:spPr>
          </p:sp>
          <p:sp>
            <p:nvSpPr>
              <p:cNvPr id="8" name="TextBox 8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</a:pPr>
              </a:p>
            </p:txBody>
          </p:sp>
        </p:grpSp>
        <p:grpSp>
          <p:nvGrpSpPr>
            <p:cNvPr id="9" name="Group 9"/>
            <p:cNvGrpSpPr/>
            <p:nvPr/>
          </p:nvGrpSpPr>
          <p:grpSpPr>
            <a:xfrm rot="0">
              <a:off x="2433170" y="2060298"/>
              <a:ext cx="8491319" cy="8491319"/>
              <a:chOff x="0" y="0"/>
              <a:chExt cx="812800" cy="812800"/>
            </a:xfrm>
          </p:grpSpPr>
          <p:sp>
            <p:nvSpPr>
              <p:cNvPr id="10" name="Freeform 10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ln w="400050" cap="sq">
                <a:solidFill>
                  <a:srgbClr val="FFFFFF"/>
                </a:solidFill>
                <a:prstDash val="solid"/>
                <a:miter/>
              </a:ln>
            </p:spPr>
          </p:sp>
          <p:sp>
            <p:nvSpPr>
              <p:cNvPr id="11" name="TextBox 11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</a:pPr>
              </a:p>
            </p:txBody>
          </p:sp>
        </p:grpSp>
        <p:grpSp>
          <p:nvGrpSpPr>
            <p:cNvPr id="12" name="Group 12"/>
            <p:cNvGrpSpPr/>
            <p:nvPr/>
          </p:nvGrpSpPr>
          <p:grpSpPr>
            <a:xfrm rot="0">
              <a:off x="3931744" y="3931744"/>
              <a:ext cx="5494171" cy="5494171"/>
              <a:chOff x="0" y="0"/>
              <a:chExt cx="812800" cy="812800"/>
            </a:xfrm>
          </p:grpSpPr>
          <p:sp>
            <p:nvSpPr>
              <p:cNvPr id="13" name="Freeform 13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ln w="361950" cap="sq">
                <a:solidFill>
                  <a:srgbClr val="FFFFFF"/>
                </a:solidFill>
                <a:prstDash val="solid"/>
                <a:miter/>
              </a:ln>
            </p:spPr>
          </p:sp>
          <p:sp>
            <p:nvSpPr>
              <p:cNvPr id="14" name="TextBox 14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</a:pPr>
              </a:p>
            </p:txBody>
          </p:sp>
        </p:grpSp>
        <p:grpSp>
          <p:nvGrpSpPr>
            <p:cNvPr id="15" name="Group 15"/>
            <p:cNvGrpSpPr/>
            <p:nvPr/>
          </p:nvGrpSpPr>
          <p:grpSpPr>
            <a:xfrm rot="0">
              <a:off x="5187174" y="5187174"/>
              <a:ext cx="2983312" cy="2983312"/>
              <a:chOff x="0" y="0"/>
              <a:chExt cx="812800" cy="812800"/>
            </a:xfrm>
          </p:grpSpPr>
          <p:sp>
            <p:nvSpPr>
              <p:cNvPr id="16" name="Freeform 16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ln w="257175" cap="sq">
                <a:solidFill>
                  <a:srgbClr val="FFFFFF"/>
                </a:solidFill>
                <a:prstDash val="solid"/>
                <a:miter/>
              </a:ln>
            </p:spPr>
          </p:sp>
          <p:sp>
            <p:nvSpPr>
              <p:cNvPr id="17" name="TextBox 17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</a:pPr>
              </a:p>
            </p:txBody>
          </p:sp>
        </p:grpSp>
        <p:grpSp>
          <p:nvGrpSpPr>
            <p:cNvPr id="18" name="Group 18"/>
            <p:cNvGrpSpPr/>
            <p:nvPr/>
          </p:nvGrpSpPr>
          <p:grpSpPr>
            <a:xfrm rot="0">
              <a:off x="5865203" y="5865203"/>
              <a:ext cx="1627254" cy="1627254"/>
              <a:chOff x="0" y="0"/>
              <a:chExt cx="812800" cy="812800"/>
            </a:xfrm>
          </p:grpSpPr>
          <p:sp>
            <p:nvSpPr>
              <p:cNvPr id="19" name="Freeform 19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ln w="114300" cap="sq">
                <a:solidFill>
                  <a:srgbClr val="FFFFFF"/>
                </a:solidFill>
                <a:prstDash val="solid"/>
                <a:miter/>
              </a:ln>
            </p:spPr>
          </p:sp>
          <p:sp>
            <p:nvSpPr>
              <p:cNvPr id="20" name="TextBox 20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</a:pPr>
              </a:p>
            </p:txBody>
          </p:sp>
        </p:grpSp>
        <p:grpSp>
          <p:nvGrpSpPr>
            <p:cNvPr id="21" name="Group 21"/>
            <p:cNvGrpSpPr/>
            <p:nvPr/>
          </p:nvGrpSpPr>
          <p:grpSpPr>
            <a:xfrm rot="0">
              <a:off x="2433170" y="6411073"/>
              <a:ext cx="24516134" cy="11111024"/>
              <a:chOff x="0" y="0"/>
              <a:chExt cx="4842693" cy="2194770"/>
            </a:xfrm>
          </p:grpSpPr>
          <p:sp>
            <p:nvSpPr>
              <p:cNvPr id="22" name="Freeform 22"/>
              <p:cNvSpPr/>
              <p:nvPr/>
            </p:nvSpPr>
            <p:spPr>
              <a:xfrm>
                <a:off x="0" y="0"/>
                <a:ext cx="4842693" cy="2194770"/>
              </a:xfrm>
              <a:custGeom>
                <a:avLst/>
                <a:gdLst/>
                <a:ahLst/>
                <a:cxnLst/>
                <a:rect l="l" t="t" r="r" b="b"/>
                <a:pathLst>
                  <a:path w="4842693" h="2194770">
                    <a:moveTo>
                      <a:pt x="0" y="0"/>
                    </a:moveTo>
                    <a:lnTo>
                      <a:pt x="4842693" y="0"/>
                    </a:lnTo>
                    <a:lnTo>
                      <a:pt x="4842693" y="2194770"/>
                    </a:lnTo>
                    <a:lnTo>
                      <a:pt x="0" y="219477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id="23" name="TextBox 23"/>
              <p:cNvSpPr txBox="1"/>
              <p:nvPr/>
            </p:nvSpPr>
            <p:spPr>
              <a:xfrm>
                <a:off x="0" y="-38100"/>
                <a:ext cx="4842693" cy="223287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</a:pPr>
              </a:p>
            </p:txBody>
          </p:sp>
        </p:grpSp>
        <p:grpSp>
          <p:nvGrpSpPr>
            <p:cNvPr id="24" name="Group 24"/>
            <p:cNvGrpSpPr/>
            <p:nvPr/>
          </p:nvGrpSpPr>
          <p:grpSpPr>
            <a:xfrm rot="0">
              <a:off x="2433170" y="3731813"/>
              <a:ext cx="24516134" cy="1138379"/>
              <a:chOff x="0" y="0"/>
              <a:chExt cx="4842693" cy="224865"/>
            </a:xfrm>
          </p:grpSpPr>
          <p:sp>
            <p:nvSpPr>
              <p:cNvPr id="25" name="Freeform 25"/>
              <p:cNvSpPr/>
              <p:nvPr/>
            </p:nvSpPr>
            <p:spPr>
              <a:xfrm>
                <a:off x="0" y="0"/>
                <a:ext cx="4842693" cy="224865"/>
              </a:xfrm>
              <a:custGeom>
                <a:avLst/>
                <a:gdLst/>
                <a:ahLst/>
                <a:cxnLst/>
                <a:rect l="l" t="t" r="r" b="b"/>
                <a:pathLst>
                  <a:path w="4842693" h="224865">
                    <a:moveTo>
                      <a:pt x="0" y="0"/>
                    </a:moveTo>
                    <a:lnTo>
                      <a:pt x="4842693" y="0"/>
                    </a:lnTo>
                    <a:lnTo>
                      <a:pt x="4842693" y="224865"/>
                    </a:lnTo>
                    <a:lnTo>
                      <a:pt x="0" y="224865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id="26" name="TextBox 26"/>
              <p:cNvSpPr txBox="1"/>
              <p:nvPr/>
            </p:nvSpPr>
            <p:spPr>
              <a:xfrm>
                <a:off x="0" y="-38100"/>
                <a:ext cx="4842693" cy="26296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</a:pPr>
              </a:p>
            </p:txBody>
          </p:sp>
        </p:grpSp>
        <p:sp>
          <p:nvSpPr>
            <p:cNvPr id="27" name="Freeform 27"/>
            <p:cNvSpPr/>
            <p:nvPr/>
          </p:nvSpPr>
          <p:spPr>
            <a:xfrm>
              <a:off x="21974767" y="4664469"/>
              <a:ext cx="3470804" cy="1952327"/>
            </a:xfrm>
            <a:custGeom>
              <a:avLst/>
              <a:gdLst/>
              <a:ahLst/>
              <a:cxnLst/>
              <a:rect l="l" t="t" r="r" b="b"/>
              <a:pathLst>
                <a:path w="3470804" h="1952327">
                  <a:moveTo>
                    <a:pt x="0" y="0"/>
                  </a:moveTo>
                  <a:lnTo>
                    <a:pt x="3470803" y="0"/>
                  </a:lnTo>
                  <a:lnTo>
                    <a:pt x="3470803" y="1952327"/>
                  </a:lnTo>
                  <a:lnTo>
                    <a:pt x="0" y="195232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"/>
              <a:stretch>
                <a:fillRect/>
              </a:stretch>
            </a:blipFill>
          </p:spPr>
        </p:sp>
      </p:grpSp>
      <p:sp>
        <p:nvSpPr>
          <p:cNvPr id="28" name="TextBox 28"/>
          <p:cNvSpPr txBox="1"/>
          <p:nvPr/>
        </p:nvSpPr>
        <p:spPr>
          <a:xfrm>
            <a:off x="4567381" y="4587154"/>
            <a:ext cx="9153239" cy="35090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85"/>
              </a:lnSpc>
              <a:spcBef>
                <a:spcPct val="0"/>
              </a:spcBef>
            </a:pPr>
            <a:r>
              <a:rPr lang="en-US" sz="2845">
                <a:solidFill>
                  <a:srgbClr val="000000"/>
                </a:solidFill>
                <a:latin typeface="Canva Sans" panose="020B0503030501040103"/>
                <a:ea typeface="Canva Sans" panose="020B0503030501040103"/>
                <a:cs typeface="Canva Sans" panose="020B0503030501040103"/>
                <a:sym typeface="Canva Sans" panose="020B0503030501040103"/>
              </a:rPr>
              <a:t>3</a:t>
            </a:r>
            <a:r>
              <a:rPr lang="en-US" sz="2845">
                <a:solidFill>
                  <a:srgbClr val="000000"/>
                </a:solidFill>
                <a:latin typeface="Canva Sans" panose="020B0503030501040103"/>
                <a:ea typeface="Canva Sans" panose="020B0503030501040103"/>
                <a:cs typeface="Canva Sans" panose="020B0503030501040103"/>
                <a:sym typeface="Canva Sans" panose="020B0503030501040103"/>
              </a:rPr>
              <a:t>. </a:t>
            </a:r>
            <a:r>
              <a:rPr lang="en-US" sz="2845" b="1">
                <a:solidFill>
                  <a:srgbClr val="000000"/>
                </a:solidFill>
                <a:latin typeface="Canva Sans Bold" panose="020B0803030501040103"/>
                <a:ea typeface="Canva Sans Bold" panose="020B0803030501040103"/>
                <a:cs typeface="Canva Sans Bold" panose="020B0803030501040103"/>
                <a:sym typeface="Canva Sans Bold" panose="020B0803030501040103"/>
              </a:rPr>
              <a:t>Eye Contact</a:t>
            </a:r>
            <a:endParaRPr lang="en-US" sz="2845" b="1">
              <a:solidFill>
                <a:srgbClr val="000000"/>
              </a:solidFill>
              <a:latin typeface="Canva Sans Bold" panose="020B0803030501040103"/>
              <a:ea typeface="Canva Sans Bold" panose="020B0803030501040103"/>
              <a:cs typeface="Canva Sans Bold" panose="020B0803030501040103"/>
              <a:sym typeface="Canva Sans Bold" panose="020B0803030501040103"/>
            </a:endParaRPr>
          </a:p>
          <a:p>
            <a:pPr algn="l">
              <a:lnSpc>
                <a:spcPts val="3985"/>
              </a:lnSpc>
              <a:spcBef>
                <a:spcPct val="0"/>
              </a:spcBef>
            </a:pPr>
          </a:p>
          <a:p>
            <a:pPr algn="l">
              <a:lnSpc>
                <a:spcPts val="3985"/>
              </a:lnSpc>
              <a:spcBef>
                <a:spcPct val="0"/>
              </a:spcBef>
            </a:pPr>
            <a:r>
              <a:rPr lang="en-US" sz="2845">
                <a:solidFill>
                  <a:srgbClr val="000000"/>
                </a:solidFill>
                <a:latin typeface="Canva Sans" panose="020B0503030501040103"/>
                <a:ea typeface="Canva Sans" panose="020B0503030501040103"/>
                <a:cs typeface="Canva Sans" panose="020B0503030501040103"/>
                <a:sym typeface="Canva Sans" panose="020B0503030501040103"/>
              </a:rPr>
              <a:t>Look di</a:t>
            </a:r>
            <a:r>
              <a:rPr lang="en-US" sz="2845">
                <a:solidFill>
                  <a:srgbClr val="000000"/>
                </a:solidFill>
                <a:latin typeface="Canva Sans" panose="020B0503030501040103"/>
                <a:ea typeface="Canva Sans" panose="020B0503030501040103"/>
                <a:cs typeface="Canva Sans" panose="020B0503030501040103"/>
                <a:sym typeface="Canva Sans" panose="020B0503030501040103"/>
              </a:rPr>
              <a:t>re</a:t>
            </a:r>
            <a:r>
              <a:rPr lang="en-US" sz="2845">
                <a:solidFill>
                  <a:srgbClr val="000000"/>
                </a:solidFill>
                <a:latin typeface="Canva Sans" panose="020B0503030501040103"/>
                <a:ea typeface="Canva Sans" panose="020B0503030501040103"/>
                <a:cs typeface="Canva Sans" panose="020B0503030501040103"/>
                <a:sym typeface="Canva Sans" panose="020B0503030501040103"/>
              </a:rPr>
              <a:t>c</a:t>
            </a:r>
            <a:r>
              <a:rPr lang="en-US" sz="2845">
                <a:solidFill>
                  <a:srgbClr val="000000"/>
                </a:solidFill>
                <a:latin typeface="Canva Sans" panose="020B0503030501040103"/>
                <a:ea typeface="Canva Sans" panose="020B0503030501040103"/>
                <a:cs typeface="Canva Sans" panose="020B0503030501040103"/>
                <a:sym typeface="Canva Sans" panose="020B0503030501040103"/>
              </a:rPr>
              <a:t>tly at the camera lens, not the monitor.</a:t>
            </a:r>
            <a:endParaRPr lang="en-US" sz="2845">
              <a:solidFill>
                <a:srgbClr val="000000"/>
              </a:solidFill>
              <a:latin typeface="Canva Sans" panose="020B0503030501040103"/>
              <a:ea typeface="Canva Sans" panose="020B0503030501040103"/>
              <a:cs typeface="Canva Sans" panose="020B0503030501040103"/>
              <a:sym typeface="Canva Sans" panose="020B0503030501040103"/>
            </a:endParaRPr>
          </a:p>
          <a:p>
            <a:pPr algn="l">
              <a:lnSpc>
                <a:spcPts val="3985"/>
              </a:lnSpc>
              <a:spcBef>
                <a:spcPct val="0"/>
              </a:spcBef>
            </a:pPr>
          </a:p>
          <a:p>
            <a:pPr algn="l">
              <a:lnSpc>
                <a:spcPts val="3985"/>
              </a:lnSpc>
              <a:spcBef>
                <a:spcPct val="0"/>
              </a:spcBef>
            </a:pPr>
            <a:r>
              <a:rPr lang="en-US" sz="2845">
                <a:solidFill>
                  <a:srgbClr val="000000"/>
                </a:solidFill>
                <a:latin typeface="Canva Sans" panose="020B0503030501040103"/>
                <a:ea typeface="Canva Sans" panose="020B0503030501040103"/>
                <a:cs typeface="Canva Sans" panose="020B0503030501040103"/>
                <a:sym typeface="Canva Sans" panose="020B0503030501040103"/>
              </a:rPr>
              <a:t>This makes th</a:t>
            </a:r>
            <a:r>
              <a:rPr lang="en-US" sz="2845">
                <a:solidFill>
                  <a:srgbClr val="000000"/>
                </a:solidFill>
                <a:latin typeface="Canva Sans" panose="020B0503030501040103"/>
                <a:ea typeface="Canva Sans" panose="020B0503030501040103"/>
                <a:cs typeface="Canva Sans" panose="020B0503030501040103"/>
                <a:sym typeface="Canva Sans" panose="020B0503030501040103"/>
              </a:rPr>
              <a:t>e audience feel that the reporter is speaki</a:t>
            </a:r>
            <a:r>
              <a:rPr lang="en-US" sz="2845">
                <a:solidFill>
                  <a:srgbClr val="000000"/>
                </a:solidFill>
                <a:latin typeface="Canva Sans" panose="020B0503030501040103"/>
                <a:ea typeface="Canva Sans" panose="020B0503030501040103"/>
                <a:cs typeface="Canva Sans" panose="020B0503030501040103"/>
                <a:sym typeface="Canva Sans" panose="020B0503030501040103"/>
              </a:rPr>
              <a:t>ng directly to them.</a:t>
            </a:r>
            <a:endParaRPr lang="en-US" sz="2845">
              <a:solidFill>
                <a:srgbClr val="000000"/>
              </a:solidFill>
              <a:latin typeface="Canva Sans" panose="020B0503030501040103"/>
              <a:ea typeface="Canva Sans" panose="020B0503030501040103"/>
              <a:cs typeface="Canva Sans" panose="020B0503030501040103"/>
              <a:sym typeface="Canva Sans" panose="020B0503030501040103"/>
            </a:endParaRPr>
          </a:p>
          <a:p>
            <a:pPr algn="l">
              <a:lnSpc>
                <a:spcPts val="3985"/>
              </a:lnSpc>
              <a:spcBef>
                <a:spcPct val="0"/>
              </a:spcBef>
            </a:pPr>
          </a:p>
        </p:txBody>
      </p:sp>
      <p:sp>
        <p:nvSpPr>
          <p:cNvPr id="29" name="TextBox 29"/>
          <p:cNvSpPr txBox="1"/>
          <p:nvPr/>
        </p:nvSpPr>
        <p:spPr>
          <a:xfrm>
            <a:off x="4567381" y="3527924"/>
            <a:ext cx="9153239" cy="5470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40"/>
              </a:lnSpc>
              <a:spcBef>
                <a:spcPct val="0"/>
              </a:spcBef>
            </a:pPr>
            <a:r>
              <a:rPr lang="en-US" sz="3170" b="1">
                <a:solidFill>
                  <a:srgbClr val="000000"/>
                </a:solidFill>
                <a:latin typeface="Canva Sans Bold" panose="020B0803030501040103"/>
                <a:ea typeface="Canva Sans Bold" panose="020B0803030501040103"/>
                <a:cs typeface="Canva Sans Bold" panose="020B0803030501040103"/>
                <a:sym typeface="Canva Sans Bold" panose="020B0803030501040103"/>
              </a:rPr>
              <a:t>BASIC ELEMENTS OF ON-CAMERA REPORTING</a:t>
            </a:r>
            <a:endParaRPr lang="en-US" sz="3170" b="1">
              <a:solidFill>
                <a:srgbClr val="000000"/>
              </a:solidFill>
              <a:latin typeface="Canva Sans Bold" panose="020B0803030501040103"/>
              <a:ea typeface="Canva Sans Bold" panose="020B0803030501040103"/>
              <a:cs typeface="Canva Sans Bold" panose="020B0803030501040103"/>
              <a:sym typeface="Canva Sans Bold" panose="020B0803030501040103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0">
            <a:off x="-1824878" y="-2798860"/>
            <a:ext cx="20211978" cy="13141573"/>
            <a:chOff x="0" y="0"/>
            <a:chExt cx="26949304" cy="17522097"/>
          </a:xfrm>
        </p:grpSpPr>
        <p:grpSp>
          <p:nvGrpSpPr>
            <p:cNvPr id="3" name="Group 3"/>
            <p:cNvGrpSpPr/>
            <p:nvPr/>
          </p:nvGrpSpPr>
          <p:grpSpPr>
            <a:xfrm rot="0">
              <a:off x="2433170" y="4870192"/>
              <a:ext cx="24384000" cy="1540881"/>
              <a:chOff x="0" y="0"/>
              <a:chExt cx="4816593" cy="304371"/>
            </a:xfrm>
          </p:grpSpPr>
          <p:sp>
            <p:nvSpPr>
              <p:cNvPr id="4" name="Freeform 4"/>
              <p:cNvSpPr/>
              <p:nvPr/>
            </p:nvSpPr>
            <p:spPr>
              <a:xfrm>
                <a:off x="0" y="0"/>
                <a:ext cx="4816592" cy="304371"/>
              </a:xfrm>
              <a:custGeom>
                <a:avLst/>
                <a:gdLst/>
                <a:ahLst/>
                <a:cxnLst/>
                <a:rect l="l" t="t" r="r" b="b"/>
                <a:pathLst>
                  <a:path w="4816592" h="304371">
                    <a:moveTo>
                      <a:pt x="0" y="0"/>
                    </a:moveTo>
                    <a:lnTo>
                      <a:pt x="4816592" y="0"/>
                    </a:lnTo>
                    <a:lnTo>
                      <a:pt x="4816592" y="304371"/>
                    </a:lnTo>
                    <a:lnTo>
                      <a:pt x="0" y="304371"/>
                    </a:lnTo>
                    <a:close/>
                  </a:path>
                </a:pathLst>
              </a:custGeom>
              <a:solidFill>
                <a:srgbClr val="3E7B27"/>
              </a:solidFill>
            </p:spPr>
          </p:sp>
          <p:sp>
            <p:nvSpPr>
              <p:cNvPr id="5" name="TextBox 5"/>
              <p:cNvSpPr txBox="1"/>
              <p:nvPr/>
            </p:nvSpPr>
            <p:spPr>
              <a:xfrm>
                <a:off x="0" y="-38100"/>
                <a:ext cx="4816593" cy="34247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  <a:spcBef>
                    <a:spcPct val="0"/>
                  </a:spcBef>
                </a:pPr>
              </a:p>
            </p:txBody>
          </p:sp>
        </p:grpSp>
        <p:grpSp>
          <p:nvGrpSpPr>
            <p:cNvPr id="6" name="Group 6"/>
            <p:cNvGrpSpPr/>
            <p:nvPr/>
          </p:nvGrpSpPr>
          <p:grpSpPr>
            <a:xfrm rot="0">
              <a:off x="0" y="0"/>
              <a:ext cx="13357659" cy="13357659"/>
              <a:chOff x="0" y="0"/>
              <a:chExt cx="812800" cy="812800"/>
            </a:xfrm>
          </p:grpSpPr>
          <p:sp>
            <p:nvSpPr>
              <p:cNvPr id="7" name="Freeform 7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ln w="952500" cap="sq">
                <a:solidFill>
                  <a:srgbClr val="FFFFFF"/>
                </a:solidFill>
                <a:prstDash val="solid"/>
                <a:miter/>
              </a:ln>
            </p:spPr>
          </p:sp>
          <p:sp>
            <p:nvSpPr>
              <p:cNvPr id="8" name="TextBox 8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</a:pPr>
              </a:p>
            </p:txBody>
          </p:sp>
        </p:grpSp>
        <p:grpSp>
          <p:nvGrpSpPr>
            <p:cNvPr id="9" name="Group 9"/>
            <p:cNvGrpSpPr/>
            <p:nvPr/>
          </p:nvGrpSpPr>
          <p:grpSpPr>
            <a:xfrm rot="0">
              <a:off x="2433170" y="2060298"/>
              <a:ext cx="8491319" cy="8491319"/>
              <a:chOff x="0" y="0"/>
              <a:chExt cx="812800" cy="812800"/>
            </a:xfrm>
          </p:grpSpPr>
          <p:sp>
            <p:nvSpPr>
              <p:cNvPr id="10" name="Freeform 10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ln w="400050" cap="sq">
                <a:solidFill>
                  <a:srgbClr val="FFFFFF"/>
                </a:solidFill>
                <a:prstDash val="solid"/>
                <a:miter/>
              </a:ln>
            </p:spPr>
          </p:sp>
          <p:sp>
            <p:nvSpPr>
              <p:cNvPr id="11" name="TextBox 11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</a:pPr>
              </a:p>
            </p:txBody>
          </p:sp>
        </p:grpSp>
        <p:grpSp>
          <p:nvGrpSpPr>
            <p:cNvPr id="12" name="Group 12"/>
            <p:cNvGrpSpPr/>
            <p:nvPr/>
          </p:nvGrpSpPr>
          <p:grpSpPr>
            <a:xfrm rot="0">
              <a:off x="3931744" y="3931744"/>
              <a:ext cx="5494171" cy="5494171"/>
              <a:chOff x="0" y="0"/>
              <a:chExt cx="812800" cy="812800"/>
            </a:xfrm>
          </p:grpSpPr>
          <p:sp>
            <p:nvSpPr>
              <p:cNvPr id="13" name="Freeform 13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ln w="361950" cap="sq">
                <a:solidFill>
                  <a:srgbClr val="FFFFFF"/>
                </a:solidFill>
                <a:prstDash val="solid"/>
                <a:miter/>
              </a:ln>
            </p:spPr>
          </p:sp>
          <p:sp>
            <p:nvSpPr>
              <p:cNvPr id="14" name="TextBox 14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</a:pPr>
              </a:p>
            </p:txBody>
          </p:sp>
        </p:grpSp>
        <p:grpSp>
          <p:nvGrpSpPr>
            <p:cNvPr id="15" name="Group 15"/>
            <p:cNvGrpSpPr/>
            <p:nvPr/>
          </p:nvGrpSpPr>
          <p:grpSpPr>
            <a:xfrm rot="0">
              <a:off x="5187174" y="5187174"/>
              <a:ext cx="2983312" cy="2983312"/>
              <a:chOff x="0" y="0"/>
              <a:chExt cx="812800" cy="812800"/>
            </a:xfrm>
          </p:grpSpPr>
          <p:sp>
            <p:nvSpPr>
              <p:cNvPr id="16" name="Freeform 16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ln w="257175" cap="sq">
                <a:solidFill>
                  <a:srgbClr val="FFFFFF"/>
                </a:solidFill>
                <a:prstDash val="solid"/>
                <a:miter/>
              </a:ln>
            </p:spPr>
          </p:sp>
          <p:sp>
            <p:nvSpPr>
              <p:cNvPr id="17" name="TextBox 17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</a:pPr>
              </a:p>
            </p:txBody>
          </p:sp>
        </p:grpSp>
        <p:grpSp>
          <p:nvGrpSpPr>
            <p:cNvPr id="18" name="Group 18"/>
            <p:cNvGrpSpPr/>
            <p:nvPr/>
          </p:nvGrpSpPr>
          <p:grpSpPr>
            <a:xfrm rot="0">
              <a:off x="5865203" y="5865203"/>
              <a:ext cx="1627254" cy="1627254"/>
              <a:chOff x="0" y="0"/>
              <a:chExt cx="812800" cy="812800"/>
            </a:xfrm>
          </p:grpSpPr>
          <p:sp>
            <p:nvSpPr>
              <p:cNvPr id="19" name="Freeform 19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ln w="114300" cap="sq">
                <a:solidFill>
                  <a:srgbClr val="FFFFFF"/>
                </a:solidFill>
                <a:prstDash val="solid"/>
                <a:miter/>
              </a:ln>
            </p:spPr>
          </p:sp>
          <p:sp>
            <p:nvSpPr>
              <p:cNvPr id="20" name="TextBox 20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</a:pPr>
              </a:p>
            </p:txBody>
          </p:sp>
        </p:grpSp>
        <p:grpSp>
          <p:nvGrpSpPr>
            <p:cNvPr id="21" name="Group 21"/>
            <p:cNvGrpSpPr/>
            <p:nvPr/>
          </p:nvGrpSpPr>
          <p:grpSpPr>
            <a:xfrm rot="0">
              <a:off x="2433170" y="6411073"/>
              <a:ext cx="24516134" cy="11111024"/>
              <a:chOff x="0" y="0"/>
              <a:chExt cx="4842693" cy="2194770"/>
            </a:xfrm>
          </p:grpSpPr>
          <p:sp>
            <p:nvSpPr>
              <p:cNvPr id="22" name="Freeform 22"/>
              <p:cNvSpPr/>
              <p:nvPr/>
            </p:nvSpPr>
            <p:spPr>
              <a:xfrm>
                <a:off x="0" y="0"/>
                <a:ext cx="4842693" cy="2194770"/>
              </a:xfrm>
              <a:custGeom>
                <a:avLst/>
                <a:gdLst/>
                <a:ahLst/>
                <a:cxnLst/>
                <a:rect l="l" t="t" r="r" b="b"/>
                <a:pathLst>
                  <a:path w="4842693" h="2194770">
                    <a:moveTo>
                      <a:pt x="0" y="0"/>
                    </a:moveTo>
                    <a:lnTo>
                      <a:pt x="4842693" y="0"/>
                    </a:lnTo>
                    <a:lnTo>
                      <a:pt x="4842693" y="2194770"/>
                    </a:lnTo>
                    <a:lnTo>
                      <a:pt x="0" y="219477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id="23" name="TextBox 23"/>
              <p:cNvSpPr txBox="1"/>
              <p:nvPr/>
            </p:nvSpPr>
            <p:spPr>
              <a:xfrm>
                <a:off x="0" y="-38100"/>
                <a:ext cx="4842693" cy="223287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</a:pPr>
              </a:p>
            </p:txBody>
          </p:sp>
        </p:grpSp>
        <p:grpSp>
          <p:nvGrpSpPr>
            <p:cNvPr id="24" name="Group 24"/>
            <p:cNvGrpSpPr/>
            <p:nvPr/>
          </p:nvGrpSpPr>
          <p:grpSpPr>
            <a:xfrm rot="0">
              <a:off x="2433170" y="3731813"/>
              <a:ext cx="24516134" cy="1138379"/>
              <a:chOff x="0" y="0"/>
              <a:chExt cx="4842693" cy="224865"/>
            </a:xfrm>
          </p:grpSpPr>
          <p:sp>
            <p:nvSpPr>
              <p:cNvPr id="25" name="Freeform 25"/>
              <p:cNvSpPr/>
              <p:nvPr/>
            </p:nvSpPr>
            <p:spPr>
              <a:xfrm>
                <a:off x="0" y="0"/>
                <a:ext cx="4842693" cy="224865"/>
              </a:xfrm>
              <a:custGeom>
                <a:avLst/>
                <a:gdLst/>
                <a:ahLst/>
                <a:cxnLst/>
                <a:rect l="l" t="t" r="r" b="b"/>
                <a:pathLst>
                  <a:path w="4842693" h="224865">
                    <a:moveTo>
                      <a:pt x="0" y="0"/>
                    </a:moveTo>
                    <a:lnTo>
                      <a:pt x="4842693" y="0"/>
                    </a:lnTo>
                    <a:lnTo>
                      <a:pt x="4842693" y="224865"/>
                    </a:lnTo>
                    <a:lnTo>
                      <a:pt x="0" y="224865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id="26" name="TextBox 26"/>
              <p:cNvSpPr txBox="1"/>
              <p:nvPr/>
            </p:nvSpPr>
            <p:spPr>
              <a:xfrm>
                <a:off x="0" y="-38100"/>
                <a:ext cx="4842693" cy="26296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</a:pPr>
              </a:p>
            </p:txBody>
          </p:sp>
        </p:grpSp>
        <p:sp>
          <p:nvSpPr>
            <p:cNvPr id="27" name="Freeform 27"/>
            <p:cNvSpPr/>
            <p:nvPr/>
          </p:nvSpPr>
          <p:spPr>
            <a:xfrm>
              <a:off x="21974767" y="4664469"/>
              <a:ext cx="3470804" cy="1952327"/>
            </a:xfrm>
            <a:custGeom>
              <a:avLst/>
              <a:gdLst/>
              <a:ahLst/>
              <a:cxnLst/>
              <a:rect l="l" t="t" r="r" b="b"/>
              <a:pathLst>
                <a:path w="3470804" h="1952327">
                  <a:moveTo>
                    <a:pt x="0" y="0"/>
                  </a:moveTo>
                  <a:lnTo>
                    <a:pt x="3470803" y="0"/>
                  </a:lnTo>
                  <a:lnTo>
                    <a:pt x="3470803" y="1952327"/>
                  </a:lnTo>
                  <a:lnTo>
                    <a:pt x="0" y="195232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"/>
              <a:stretch>
                <a:fillRect/>
              </a:stretch>
            </a:blipFill>
          </p:spPr>
        </p:sp>
      </p:grpSp>
      <p:sp>
        <p:nvSpPr>
          <p:cNvPr id="28" name="TextBox 28"/>
          <p:cNvSpPr txBox="1"/>
          <p:nvPr/>
        </p:nvSpPr>
        <p:spPr>
          <a:xfrm>
            <a:off x="4567381" y="3692096"/>
            <a:ext cx="9153239" cy="55283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85"/>
              </a:lnSpc>
              <a:spcBef>
                <a:spcPct val="0"/>
              </a:spcBef>
            </a:pPr>
            <a:r>
              <a:rPr lang="en-US" sz="2845">
                <a:solidFill>
                  <a:srgbClr val="000000"/>
                </a:solidFill>
                <a:latin typeface="Canva Sans" panose="020B0503030501040103"/>
                <a:ea typeface="Canva Sans" panose="020B0503030501040103"/>
                <a:cs typeface="Canva Sans" panose="020B0503030501040103"/>
                <a:sym typeface="Canva Sans" panose="020B0503030501040103"/>
              </a:rPr>
              <a:t>4</a:t>
            </a:r>
            <a:r>
              <a:rPr lang="en-US" sz="2845">
                <a:solidFill>
                  <a:srgbClr val="000000"/>
                </a:solidFill>
                <a:latin typeface="Canva Sans" panose="020B0503030501040103"/>
                <a:ea typeface="Canva Sans" panose="020B0503030501040103"/>
                <a:cs typeface="Canva Sans" panose="020B0503030501040103"/>
                <a:sym typeface="Canva Sans" panose="020B0503030501040103"/>
              </a:rPr>
              <a:t>. </a:t>
            </a:r>
            <a:r>
              <a:rPr lang="en-US" sz="2845" b="1">
                <a:solidFill>
                  <a:srgbClr val="000000"/>
                </a:solidFill>
                <a:latin typeface="Canva Sans Bold" panose="020B0803030501040103"/>
                <a:ea typeface="Canva Sans Bold" panose="020B0803030501040103"/>
                <a:cs typeface="Canva Sans Bold" panose="020B0803030501040103"/>
                <a:sym typeface="Canva Sans Bold" panose="020B0803030501040103"/>
              </a:rPr>
              <a:t>Voice Delivery</a:t>
            </a:r>
            <a:endParaRPr lang="en-US" sz="2845" b="1">
              <a:solidFill>
                <a:srgbClr val="000000"/>
              </a:solidFill>
              <a:latin typeface="Canva Sans Bold" panose="020B0803030501040103"/>
              <a:ea typeface="Canva Sans Bold" panose="020B0803030501040103"/>
              <a:cs typeface="Canva Sans Bold" panose="020B0803030501040103"/>
              <a:sym typeface="Canva Sans Bold" panose="020B0803030501040103"/>
            </a:endParaRPr>
          </a:p>
          <a:p>
            <a:pPr algn="l">
              <a:lnSpc>
                <a:spcPts val="3985"/>
              </a:lnSpc>
              <a:spcBef>
                <a:spcPct val="0"/>
              </a:spcBef>
            </a:pPr>
          </a:p>
          <a:p>
            <a:pPr algn="l">
              <a:lnSpc>
                <a:spcPts val="3985"/>
              </a:lnSpc>
            </a:pPr>
            <a:r>
              <a:rPr lang="en-US" sz="2845">
                <a:solidFill>
                  <a:srgbClr val="000000"/>
                </a:solidFill>
                <a:latin typeface="Canva Sans" panose="020B0503030501040103"/>
                <a:ea typeface="Canva Sans" panose="020B0503030501040103"/>
                <a:cs typeface="Canva Sans" panose="020B0503030501040103"/>
                <a:sym typeface="Canva Sans" panose="020B0503030501040103"/>
              </a:rPr>
              <a:t>A</a:t>
            </a:r>
            <a:r>
              <a:rPr lang="en-US" sz="2845">
                <a:solidFill>
                  <a:srgbClr val="000000"/>
                </a:solidFill>
                <a:latin typeface="Canva Sans" panose="020B0503030501040103"/>
                <a:ea typeface="Canva Sans" panose="020B0503030501040103"/>
                <a:cs typeface="Canva Sans" panose="020B0503030501040103"/>
                <a:sym typeface="Canva Sans" panose="020B0503030501040103"/>
              </a:rPr>
              <a:t> reporter should </a:t>
            </a:r>
            <a:r>
              <a:rPr lang="en-US" sz="2845">
                <a:solidFill>
                  <a:srgbClr val="000000"/>
                </a:solidFill>
                <a:latin typeface="Canva Sans" panose="020B0503030501040103"/>
                <a:ea typeface="Canva Sans" panose="020B0503030501040103"/>
                <a:cs typeface="Canva Sans" panose="020B0503030501040103"/>
                <a:sym typeface="Canva Sans" panose="020B0503030501040103"/>
              </a:rPr>
              <a:t>speak:</a:t>
            </a:r>
            <a:endParaRPr lang="en-US" sz="2845">
              <a:solidFill>
                <a:srgbClr val="000000"/>
              </a:solidFill>
              <a:latin typeface="Canva Sans" panose="020B0503030501040103"/>
              <a:ea typeface="Canva Sans" panose="020B0503030501040103"/>
              <a:cs typeface="Canva Sans" panose="020B0503030501040103"/>
              <a:sym typeface="Canva Sans" panose="020B0503030501040103"/>
            </a:endParaRPr>
          </a:p>
          <a:p>
            <a:pPr marL="614680" lvl="1" indent="-307340" algn="l">
              <a:lnSpc>
                <a:spcPts val="3985"/>
              </a:lnSpc>
              <a:buFont typeface="Arial" panose="020B0604020202020204"/>
              <a:buChar char="•"/>
            </a:pPr>
            <a:r>
              <a:rPr lang="en-US" sz="2845">
                <a:solidFill>
                  <a:srgbClr val="000000"/>
                </a:solidFill>
                <a:latin typeface="Canva Sans" panose="020B0503030501040103"/>
                <a:ea typeface="Canva Sans" panose="020B0503030501040103"/>
                <a:cs typeface="Canva Sans" panose="020B0503030501040103"/>
                <a:sym typeface="Canva Sans" panose="020B0503030501040103"/>
              </a:rPr>
              <a:t>Clearly</a:t>
            </a:r>
            <a:endParaRPr lang="en-US" sz="2845">
              <a:solidFill>
                <a:srgbClr val="000000"/>
              </a:solidFill>
              <a:latin typeface="Canva Sans" panose="020B0503030501040103"/>
              <a:ea typeface="Canva Sans" panose="020B0503030501040103"/>
              <a:cs typeface="Canva Sans" panose="020B0503030501040103"/>
              <a:sym typeface="Canva Sans" panose="020B0503030501040103"/>
            </a:endParaRPr>
          </a:p>
          <a:p>
            <a:pPr marL="614680" lvl="1" indent="-307340" algn="l">
              <a:lnSpc>
                <a:spcPts val="3985"/>
              </a:lnSpc>
              <a:buFont typeface="Arial" panose="020B0604020202020204"/>
              <a:buChar char="•"/>
            </a:pPr>
            <a:r>
              <a:rPr lang="en-US" sz="2845">
                <a:solidFill>
                  <a:srgbClr val="000000"/>
                </a:solidFill>
                <a:latin typeface="Canva Sans" panose="020B0503030501040103"/>
                <a:ea typeface="Canva Sans" panose="020B0503030501040103"/>
                <a:cs typeface="Canva Sans" panose="020B0503030501040103"/>
                <a:sym typeface="Canva Sans" panose="020B0503030501040103"/>
              </a:rPr>
              <a:t>Confidently</a:t>
            </a:r>
            <a:endParaRPr lang="en-US" sz="2845">
              <a:solidFill>
                <a:srgbClr val="000000"/>
              </a:solidFill>
              <a:latin typeface="Canva Sans" panose="020B0503030501040103"/>
              <a:ea typeface="Canva Sans" panose="020B0503030501040103"/>
              <a:cs typeface="Canva Sans" panose="020B0503030501040103"/>
              <a:sym typeface="Canva Sans" panose="020B0503030501040103"/>
            </a:endParaRPr>
          </a:p>
          <a:p>
            <a:pPr marL="614680" lvl="1" indent="-307340" algn="l">
              <a:lnSpc>
                <a:spcPts val="3985"/>
              </a:lnSpc>
              <a:buFont typeface="Arial" panose="020B0604020202020204"/>
              <a:buChar char="•"/>
            </a:pPr>
            <a:r>
              <a:rPr lang="en-US" sz="2845">
                <a:solidFill>
                  <a:srgbClr val="000000"/>
                </a:solidFill>
                <a:latin typeface="Canva Sans" panose="020B0503030501040103"/>
                <a:ea typeface="Canva Sans" panose="020B0503030501040103"/>
                <a:cs typeface="Canva Sans" panose="020B0503030501040103"/>
                <a:sym typeface="Canva Sans" panose="020B0503030501040103"/>
              </a:rPr>
              <a:t>At a steady pace</a:t>
            </a:r>
            <a:endParaRPr lang="en-US" sz="2845">
              <a:solidFill>
                <a:srgbClr val="000000"/>
              </a:solidFill>
              <a:latin typeface="Canva Sans" panose="020B0503030501040103"/>
              <a:ea typeface="Canva Sans" panose="020B0503030501040103"/>
              <a:cs typeface="Canva Sans" panose="020B0503030501040103"/>
              <a:sym typeface="Canva Sans" panose="020B0503030501040103"/>
            </a:endParaRPr>
          </a:p>
          <a:p>
            <a:pPr algn="l">
              <a:lnSpc>
                <a:spcPts val="3985"/>
              </a:lnSpc>
            </a:pPr>
            <a:r>
              <a:rPr lang="en-US" sz="2845">
                <a:solidFill>
                  <a:srgbClr val="000000"/>
                </a:solidFill>
                <a:latin typeface="Canva Sans" panose="020B0503030501040103"/>
                <a:ea typeface="Canva Sans" panose="020B0503030501040103"/>
                <a:cs typeface="Canva Sans" panose="020B0503030501040103"/>
                <a:sym typeface="Canva Sans" panose="020B0503030501040103"/>
              </a:rPr>
              <a:t>Avoid:</a:t>
            </a:r>
            <a:endParaRPr lang="en-US" sz="2845">
              <a:solidFill>
                <a:srgbClr val="000000"/>
              </a:solidFill>
              <a:latin typeface="Canva Sans" panose="020B0503030501040103"/>
              <a:ea typeface="Canva Sans" panose="020B0503030501040103"/>
              <a:cs typeface="Canva Sans" panose="020B0503030501040103"/>
              <a:sym typeface="Canva Sans" panose="020B0503030501040103"/>
            </a:endParaRPr>
          </a:p>
          <a:p>
            <a:pPr marL="614680" lvl="1" indent="-307340" algn="l">
              <a:lnSpc>
                <a:spcPts val="3985"/>
              </a:lnSpc>
              <a:buFont typeface="Arial" panose="020B0604020202020204"/>
              <a:buChar char="•"/>
            </a:pPr>
            <a:r>
              <a:rPr lang="en-US" sz="2845">
                <a:solidFill>
                  <a:srgbClr val="000000"/>
                </a:solidFill>
                <a:latin typeface="Canva Sans" panose="020B0503030501040103"/>
                <a:ea typeface="Canva Sans" panose="020B0503030501040103"/>
                <a:cs typeface="Canva Sans" panose="020B0503030501040103"/>
                <a:sym typeface="Canva Sans" panose="020B0503030501040103"/>
              </a:rPr>
              <a:t>Speaking t</a:t>
            </a:r>
            <a:r>
              <a:rPr lang="en-US" sz="2845">
                <a:solidFill>
                  <a:srgbClr val="000000"/>
                </a:solidFill>
                <a:latin typeface="Canva Sans" panose="020B0503030501040103"/>
                <a:ea typeface="Canva Sans" panose="020B0503030501040103"/>
                <a:cs typeface="Canva Sans" panose="020B0503030501040103"/>
                <a:sym typeface="Canva Sans" panose="020B0503030501040103"/>
              </a:rPr>
              <a:t>oo fast</a:t>
            </a:r>
            <a:endParaRPr lang="en-US" sz="2845">
              <a:solidFill>
                <a:srgbClr val="000000"/>
              </a:solidFill>
              <a:latin typeface="Canva Sans" panose="020B0503030501040103"/>
              <a:ea typeface="Canva Sans" panose="020B0503030501040103"/>
              <a:cs typeface="Canva Sans" panose="020B0503030501040103"/>
              <a:sym typeface="Canva Sans" panose="020B0503030501040103"/>
            </a:endParaRPr>
          </a:p>
          <a:p>
            <a:pPr marL="614680" lvl="1" indent="-307340" algn="l">
              <a:lnSpc>
                <a:spcPts val="3985"/>
              </a:lnSpc>
              <a:buFont typeface="Arial" panose="020B0604020202020204"/>
              <a:buChar char="•"/>
            </a:pPr>
            <a:r>
              <a:rPr lang="en-US" sz="2845">
                <a:solidFill>
                  <a:srgbClr val="000000"/>
                </a:solidFill>
                <a:latin typeface="Canva Sans" panose="020B0503030501040103"/>
                <a:ea typeface="Canva Sans" panose="020B0503030501040103"/>
                <a:cs typeface="Canva Sans" panose="020B0503030501040103"/>
                <a:sym typeface="Canva Sans" panose="020B0503030501040103"/>
              </a:rPr>
              <a:t>Mumbling</a:t>
            </a:r>
            <a:endParaRPr lang="en-US" sz="2845">
              <a:solidFill>
                <a:srgbClr val="000000"/>
              </a:solidFill>
              <a:latin typeface="Canva Sans" panose="020B0503030501040103"/>
              <a:ea typeface="Canva Sans" panose="020B0503030501040103"/>
              <a:cs typeface="Canva Sans" panose="020B0503030501040103"/>
              <a:sym typeface="Canva Sans" panose="020B0503030501040103"/>
            </a:endParaRPr>
          </a:p>
          <a:p>
            <a:pPr marL="614680" lvl="1" indent="-307340" algn="l">
              <a:lnSpc>
                <a:spcPts val="3985"/>
              </a:lnSpc>
              <a:spcBef>
                <a:spcPct val="0"/>
              </a:spcBef>
              <a:buFont typeface="Arial" panose="020B0604020202020204"/>
              <a:buChar char="•"/>
            </a:pPr>
            <a:r>
              <a:rPr lang="en-US" sz="2845">
                <a:solidFill>
                  <a:srgbClr val="000000"/>
                </a:solidFill>
                <a:latin typeface="Canva Sans" panose="020B0503030501040103"/>
                <a:ea typeface="Canva Sans" panose="020B0503030501040103"/>
                <a:cs typeface="Canva Sans" panose="020B0503030501040103"/>
                <a:sym typeface="Canva Sans" panose="020B0503030501040103"/>
              </a:rPr>
              <a:t>Using filler words l</a:t>
            </a:r>
            <a:r>
              <a:rPr lang="en-US" sz="2845">
                <a:solidFill>
                  <a:srgbClr val="000000"/>
                </a:solidFill>
                <a:latin typeface="Canva Sans" panose="020B0503030501040103"/>
                <a:ea typeface="Canva Sans" panose="020B0503030501040103"/>
                <a:cs typeface="Canva Sans" panose="020B0503030501040103"/>
                <a:sym typeface="Canva Sans" panose="020B0503030501040103"/>
              </a:rPr>
              <a:t>ike “uh” or “um”.</a:t>
            </a:r>
            <a:endParaRPr lang="en-US" sz="2845">
              <a:solidFill>
                <a:srgbClr val="000000"/>
              </a:solidFill>
              <a:latin typeface="Canva Sans" panose="020B0503030501040103"/>
              <a:ea typeface="Canva Sans" panose="020B0503030501040103"/>
              <a:cs typeface="Canva Sans" panose="020B0503030501040103"/>
              <a:sym typeface="Canva Sans" panose="020B0503030501040103"/>
            </a:endParaRPr>
          </a:p>
          <a:p>
            <a:pPr algn="l">
              <a:lnSpc>
                <a:spcPts val="3985"/>
              </a:lnSpc>
              <a:spcBef>
                <a:spcPct val="0"/>
              </a:spcBef>
            </a:pPr>
          </a:p>
        </p:txBody>
      </p:sp>
      <p:sp>
        <p:nvSpPr>
          <p:cNvPr id="29" name="TextBox 29"/>
          <p:cNvSpPr txBox="1"/>
          <p:nvPr/>
        </p:nvSpPr>
        <p:spPr>
          <a:xfrm>
            <a:off x="4567381" y="2632866"/>
            <a:ext cx="9153239" cy="5470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40"/>
              </a:lnSpc>
              <a:spcBef>
                <a:spcPct val="0"/>
              </a:spcBef>
            </a:pPr>
            <a:r>
              <a:rPr lang="en-US" sz="3170" b="1">
                <a:solidFill>
                  <a:srgbClr val="000000"/>
                </a:solidFill>
                <a:latin typeface="Canva Sans Bold" panose="020B0803030501040103"/>
                <a:ea typeface="Canva Sans Bold" panose="020B0803030501040103"/>
                <a:cs typeface="Canva Sans Bold" panose="020B0803030501040103"/>
                <a:sym typeface="Canva Sans Bold" panose="020B0803030501040103"/>
              </a:rPr>
              <a:t>BASIC ELEMENTS OF ON-CAMERA REPORTING</a:t>
            </a:r>
            <a:endParaRPr lang="en-US" sz="3170" b="1">
              <a:solidFill>
                <a:srgbClr val="000000"/>
              </a:solidFill>
              <a:latin typeface="Canva Sans Bold" panose="020B0803030501040103"/>
              <a:ea typeface="Canva Sans Bold" panose="020B0803030501040103"/>
              <a:cs typeface="Canva Sans Bold" panose="020B0803030501040103"/>
              <a:sym typeface="Canva Sans Bold" panose="020B0803030501040103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0">
            <a:off x="-1824878" y="-2798860"/>
            <a:ext cx="20211978" cy="13141573"/>
            <a:chOff x="0" y="0"/>
            <a:chExt cx="26949304" cy="17522097"/>
          </a:xfrm>
        </p:grpSpPr>
        <p:grpSp>
          <p:nvGrpSpPr>
            <p:cNvPr id="3" name="Group 3"/>
            <p:cNvGrpSpPr/>
            <p:nvPr/>
          </p:nvGrpSpPr>
          <p:grpSpPr>
            <a:xfrm rot="0">
              <a:off x="2433170" y="4870192"/>
              <a:ext cx="24384000" cy="1540881"/>
              <a:chOff x="0" y="0"/>
              <a:chExt cx="4816593" cy="304371"/>
            </a:xfrm>
          </p:grpSpPr>
          <p:sp>
            <p:nvSpPr>
              <p:cNvPr id="4" name="Freeform 4"/>
              <p:cNvSpPr/>
              <p:nvPr/>
            </p:nvSpPr>
            <p:spPr>
              <a:xfrm>
                <a:off x="0" y="0"/>
                <a:ext cx="4816592" cy="304371"/>
              </a:xfrm>
              <a:custGeom>
                <a:avLst/>
                <a:gdLst/>
                <a:ahLst/>
                <a:cxnLst/>
                <a:rect l="l" t="t" r="r" b="b"/>
                <a:pathLst>
                  <a:path w="4816592" h="304371">
                    <a:moveTo>
                      <a:pt x="0" y="0"/>
                    </a:moveTo>
                    <a:lnTo>
                      <a:pt x="4816592" y="0"/>
                    </a:lnTo>
                    <a:lnTo>
                      <a:pt x="4816592" y="304371"/>
                    </a:lnTo>
                    <a:lnTo>
                      <a:pt x="0" y="304371"/>
                    </a:lnTo>
                    <a:close/>
                  </a:path>
                </a:pathLst>
              </a:custGeom>
              <a:solidFill>
                <a:srgbClr val="3E7B27"/>
              </a:solidFill>
            </p:spPr>
          </p:sp>
          <p:sp>
            <p:nvSpPr>
              <p:cNvPr id="5" name="TextBox 5"/>
              <p:cNvSpPr txBox="1"/>
              <p:nvPr/>
            </p:nvSpPr>
            <p:spPr>
              <a:xfrm>
                <a:off x="0" y="-38100"/>
                <a:ext cx="4816593" cy="34247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  <a:spcBef>
                    <a:spcPct val="0"/>
                  </a:spcBef>
                </a:pPr>
              </a:p>
            </p:txBody>
          </p:sp>
        </p:grpSp>
        <p:grpSp>
          <p:nvGrpSpPr>
            <p:cNvPr id="6" name="Group 6"/>
            <p:cNvGrpSpPr/>
            <p:nvPr/>
          </p:nvGrpSpPr>
          <p:grpSpPr>
            <a:xfrm rot="0">
              <a:off x="0" y="0"/>
              <a:ext cx="13357659" cy="13357659"/>
              <a:chOff x="0" y="0"/>
              <a:chExt cx="812800" cy="812800"/>
            </a:xfrm>
          </p:grpSpPr>
          <p:sp>
            <p:nvSpPr>
              <p:cNvPr id="7" name="Freeform 7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ln w="952500" cap="sq">
                <a:solidFill>
                  <a:srgbClr val="FFFFFF"/>
                </a:solidFill>
                <a:prstDash val="solid"/>
                <a:miter/>
              </a:ln>
            </p:spPr>
          </p:sp>
          <p:sp>
            <p:nvSpPr>
              <p:cNvPr id="8" name="TextBox 8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</a:pPr>
              </a:p>
            </p:txBody>
          </p:sp>
        </p:grpSp>
        <p:grpSp>
          <p:nvGrpSpPr>
            <p:cNvPr id="9" name="Group 9"/>
            <p:cNvGrpSpPr/>
            <p:nvPr/>
          </p:nvGrpSpPr>
          <p:grpSpPr>
            <a:xfrm rot="0">
              <a:off x="2433170" y="2060298"/>
              <a:ext cx="8491319" cy="8491319"/>
              <a:chOff x="0" y="0"/>
              <a:chExt cx="812800" cy="812800"/>
            </a:xfrm>
          </p:grpSpPr>
          <p:sp>
            <p:nvSpPr>
              <p:cNvPr id="10" name="Freeform 10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ln w="400050" cap="sq">
                <a:solidFill>
                  <a:srgbClr val="FFFFFF"/>
                </a:solidFill>
                <a:prstDash val="solid"/>
                <a:miter/>
              </a:ln>
            </p:spPr>
          </p:sp>
          <p:sp>
            <p:nvSpPr>
              <p:cNvPr id="11" name="TextBox 11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</a:pPr>
              </a:p>
            </p:txBody>
          </p:sp>
        </p:grpSp>
        <p:grpSp>
          <p:nvGrpSpPr>
            <p:cNvPr id="12" name="Group 12"/>
            <p:cNvGrpSpPr/>
            <p:nvPr/>
          </p:nvGrpSpPr>
          <p:grpSpPr>
            <a:xfrm rot="0">
              <a:off x="3931744" y="3931744"/>
              <a:ext cx="5494171" cy="5494171"/>
              <a:chOff x="0" y="0"/>
              <a:chExt cx="812800" cy="812800"/>
            </a:xfrm>
          </p:grpSpPr>
          <p:sp>
            <p:nvSpPr>
              <p:cNvPr id="13" name="Freeform 13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ln w="361950" cap="sq">
                <a:solidFill>
                  <a:srgbClr val="FFFFFF"/>
                </a:solidFill>
                <a:prstDash val="solid"/>
                <a:miter/>
              </a:ln>
            </p:spPr>
          </p:sp>
          <p:sp>
            <p:nvSpPr>
              <p:cNvPr id="14" name="TextBox 14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</a:pPr>
              </a:p>
            </p:txBody>
          </p:sp>
        </p:grpSp>
        <p:grpSp>
          <p:nvGrpSpPr>
            <p:cNvPr id="15" name="Group 15"/>
            <p:cNvGrpSpPr/>
            <p:nvPr/>
          </p:nvGrpSpPr>
          <p:grpSpPr>
            <a:xfrm rot="0">
              <a:off x="5187174" y="5187174"/>
              <a:ext cx="2983312" cy="2983312"/>
              <a:chOff x="0" y="0"/>
              <a:chExt cx="812800" cy="812800"/>
            </a:xfrm>
          </p:grpSpPr>
          <p:sp>
            <p:nvSpPr>
              <p:cNvPr id="16" name="Freeform 16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ln w="257175" cap="sq">
                <a:solidFill>
                  <a:srgbClr val="FFFFFF"/>
                </a:solidFill>
                <a:prstDash val="solid"/>
                <a:miter/>
              </a:ln>
            </p:spPr>
          </p:sp>
          <p:sp>
            <p:nvSpPr>
              <p:cNvPr id="17" name="TextBox 17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</a:pPr>
              </a:p>
            </p:txBody>
          </p:sp>
        </p:grpSp>
        <p:grpSp>
          <p:nvGrpSpPr>
            <p:cNvPr id="18" name="Group 18"/>
            <p:cNvGrpSpPr/>
            <p:nvPr/>
          </p:nvGrpSpPr>
          <p:grpSpPr>
            <a:xfrm rot="0">
              <a:off x="5865203" y="5865203"/>
              <a:ext cx="1627254" cy="1627254"/>
              <a:chOff x="0" y="0"/>
              <a:chExt cx="812800" cy="812800"/>
            </a:xfrm>
          </p:grpSpPr>
          <p:sp>
            <p:nvSpPr>
              <p:cNvPr id="19" name="Freeform 19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ln w="114300" cap="sq">
                <a:solidFill>
                  <a:srgbClr val="FFFFFF"/>
                </a:solidFill>
                <a:prstDash val="solid"/>
                <a:miter/>
              </a:ln>
            </p:spPr>
          </p:sp>
          <p:sp>
            <p:nvSpPr>
              <p:cNvPr id="20" name="TextBox 20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</a:pPr>
              </a:p>
            </p:txBody>
          </p:sp>
        </p:grpSp>
        <p:grpSp>
          <p:nvGrpSpPr>
            <p:cNvPr id="21" name="Group 21"/>
            <p:cNvGrpSpPr/>
            <p:nvPr/>
          </p:nvGrpSpPr>
          <p:grpSpPr>
            <a:xfrm rot="0">
              <a:off x="2433170" y="6411073"/>
              <a:ext cx="24516134" cy="11111024"/>
              <a:chOff x="0" y="0"/>
              <a:chExt cx="4842693" cy="2194770"/>
            </a:xfrm>
          </p:grpSpPr>
          <p:sp>
            <p:nvSpPr>
              <p:cNvPr id="22" name="Freeform 22"/>
              <p:cNvSpPr/>
              <p:nvPr/>
            </p:nvSpPr>
            <p:spPr>
              <a:xfrm>
                <a:off x="0" y="0"/>
                <a:ext cx="4842693" cy="2194770"/>
              </a:xfrm>
              <a:custGeom>
                <a:avLst/>
                <a:gdLst/>
                <a:ahLst/>
                <a:cxnLst/>
                <a:rect l="l" t="t" r="r" b="b"/>
                <a:pathLst>
                  <a:path w="4842693" h="2194770">
                    <a:moveTo>
                      <a:pt x="0" y="0"/>
                    </a:moveTo>
                    <a:lnTo>
                      <a:pt x="4842693" y="0"/>
                    </a:lnTo>
                    <a:lnTo>
                      <a:pt x="4842693" y="2194770"/>
                    </a:lnTo>
                    <a:lnTo>
                      <a:pt x="0" y="219477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id="23" name="TextBox 23"/>
              <p:cNvSpPr txBox="1"/>
              <p:nvPr/>
            </p:nvSpPr>
            <p:spPr>
              <a:xfrm>
                <a:off x="0" y="-38100"/>
                <a:ext cx="4842693" cy="223287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</a:pPr>
              </a:p>
            </p:txBody>
          </p:sp>
        </p:grpSp>
        <p:grpSp>
          <p:nvGrpSpPr>
            <p:cNvPr id="24" name="Group 24"/>
            <p:cNvGrpSpPr/>
            <p:nvPr/>
          </p:nvGrpSpPr>
          <p:grpSpPr>
            <a:xfrm rot="0">
              <a:off x="2433170" y="3731813"/>
              <a:ext cx="24516134" cy="1138379"/>
              <a:chOff x="0" y="0"/>
              <a:chExt cx="4842693" cy="224865"/>
            </a:xfrm>
          </p:grpSpPr>
          <p:sp>
            <p:nvSpPr>
              <p:cNvPr id="25" name="Freeform 25"/>
              <p:cNvSpPr/>
              <p:nvPr/>
            </p:nvSpPr>
            <p:spPr>
              <a:xfrm>
                <a:off x="0" y="0"/>
                <a:ext cx="4842693" cy="224865"/>
              </a:xfrm>
              <a:custGeom>
                <a:avLst/>
                <a:gdLst/>
                <a:ahLst/>
                <a:cxnLst/>
                <a:rect l="l" t="t" r="r" b="b"/>
                <a:pathLst>
                  <a:path w="4842693" h="224865">
                    <a:moveTo>
                      <a:pt x="0" y="0"/>
                    </a:moveTo>
                    <a:lnTo>
                      <a:pt x="4842693" y="0"/>
                    </a:lnTo>
                    <a:lnTo>
                      <a:pt x="4842693" y="224865"/>
                    </a:lnTo>
                    <a:lnTo>
                      <a:pt x="0" y="224865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id="26" name="TextBox 26"/>
              <p:cNvSpPr txBox="1"/>
              <p:nvPr/>
            </p:nvSpPr>
            <p:spPr>
              <a:xfrm>
                <a:off x="0" y="-38100"/>
                <a:ext cx="4842693" cy="26296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</a:pPr>
              </a:p>
            </p:txBody>
          </p:sp>
        </p:grpSp>
        <p:sp>
          <p:nvSpPr>
            <p:cNvPr id="27" name="Freeform 27"/>
            <p:cNvSpPr/>
            <p:nvPr/>
          </p:nvSpPr>
          <p:spPr>
            <a:xfrm>
              <a:off x="21974767" y="4664469"/>
              <a:ext cx="3470804" cy="1952327"/>
            </a:xfrm>
            <a:custGeom>
              <a:avLst/>
              <a:gdLst/>
              <a:ahLst/>
              <a:cxnLst/>
              <a:rect l="l" t="t" r="r" b="b"/>
              <a:pathLst>
                <a:path w="3470804" h="1952327">
                  <a:moveTo>
                    <a:pt x="0" y="0"/>
                  </a:moveTo>
                  <a:lnTo>
                    <a:pt x="3470803" y="0"/>
                  </a:lnTo>
                  <a:lnTo>
                    <a:pt x="3470803" y="1952327"/>
                  </a:lnTo>
                  <a:lnTo>
                    <a:pt x="0" y="195232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"/>
              <a:stretch>
                <a:fillRect/>
              </a:stretch>
            </a:blipFill>
          </p:spPr>
        </p:sp>
      </p:grpSp>
      <p:sp>
        <p:nvSpPr>
          <p:cNvPr id="28" name="TextBox 28"/>
          <p:cNvSpPr txBox="1"/>
          <p:nvPr/>
        </p:nvSpPr>
        <p:spPr>
          <a:xfrm>
            <a:off x="4567381" y="3692096"/>
            <a:ext cx="9153239" cy="45187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85"/>
              </a:lnSpc>
              <a:spcBef>
                <a:spcPct val="0"/>
              </a:spcBef>
            </a:pPr>
            <a:r>
              <a:rPr lang="en-US" sz="2845">
                <a:solidFill>
                  <a:srgbClr val="000000"/>
                </a:solidFill>
                <a:latin typeface="Canva Sans" panose="020B0503030501040103"/>
                <a:ea typeface="Canva Sans" panose="020B0503030501040103"/>
                <a:cs typeface="Canva Sans" panose="020B0503030501040103"/>
                <a:sym typeface="Canva Sans" panose="020B0503030501040103"/>
              </a:rPr>
              <a:t>5</a:t>
            </a:r>
            <a:r>
              <a:rPr lang="en-US" sz="2845">
                <a:solidFill>
                  <a:srgbClr val="000000"/>
                </a:solidFill>
                <a:latin typeface="Canva Sans" panose="020B0503030501040103"/>
                <a:ea typeface="Canva Sans" panose="020B0503030501040103"/>
                <a:cs typeface="Canva Sans" panose="020B0503030501040103"/>
                <a:sym typeface="Canva Sans" panose="020B0503030501040103"/>
              </a:rPr>
              <a:t>. </a:t>
            </a:r>
            <a:r>
              <a:rPr lang="en-US" sz="2845" b="1">
                <a:solidFill>
                  <a:srgbClr val="000000"/>
                </a:solidFill>
                <a:latin typeface="Canva Sans Bold" panose="020B0803030501040103"/>
                <a:ea typeface="Canva Sans Bold" panose="020B0803030501040103"/>
                <a:cs typeface="Canva Sans Bold" panose="020B0803030501040103"/>
                <a:sym typeface="Canva Sans Bold" panose="020B0803030501040103"/>
              </a:rPr>
              <a:t>Clear and Simple Language</a:t>
            </a:r>
            <a:endParaRPr lang="en-US" sz="2845" b="1">
              <a:solidFill>
                <a:srgbClr val="000000"/>
              </a:solidFill>
              <a:latin typeface="Canva Sans Bold" panose="020B0803030501040103"/>
              <a:ea typeface="Canva Sans Bold" panose="020B0803030501040103"/>
              <a:cs typeface="Canva Sans Bold" panose="020B0803030501040103"/>
              <a:sym typeface="Canva Sans Bold" panose="020B0803030501040103"/>
            </a:endParaRPr>
          </a:p>
          <a:p>
            <a:pPr algn="l">
              <a:lnSpc>
                <a:spcPts val="3985"/>
              </a:lnSpc>
              <a:spcBef>
                <a:spcPct val="0"/>
              </a:spcBef>
            </a:pPr>
          </a:p>
          <a:p>
            <a:pPr algn="l">
              <a:lnSpc>
                <a:spcPts val="3985"/>
              </a:lnSpc>
            </a:pPr>
            <a:r>
              <a:rPr lang="en-US" sz="2845">
                <a:solidFill>
                  <a:srgbClr val="000000"/>
                </a:solidFill>
                <a:latin typeface="Canva Sans" panose="020B0503030501040103"/>
                <a:ea typeface="Canva Sans" panose="020B0503030501040103"/>
                <a:cs typeface="Canva Sans" panose="020B0503030501040103"/>
                <a:sym typeface="Canva Sans" panose="020B0503030501040103"/>
              </a:rPr>
              <a:t>Use </a:t>
            </a:r>
            <a:r>
              <a:rPr lang="en-US" sz="2845">
                <a:solidFill>
                  <a:srgbClr val="000000"/>
                </a:solidFill>
                <a:latin typeface="Canva Sans" panose="020B0503030501040103"/>
                <a:ea typeface="Canva Sans" panose="020B0503030501040103"/>
                <a:cs typeface="Canva Sans" panose="020B0503030501040103"/>
                <a:sym typeface="Canva Sans" panose="020B0503030501040103"/>
              </a:rPr>
              <a:t>simple words that the aud</a:t>
            </a:r>
            <a:r>
              <a:rPr lang="en-US" sz="2845">
                <a:solidFill>
                  <a:srgbClr val="000000"/>
                </a:solidFill>
                <a:latin typeface="Canva Sans" panose="020B0503030501040103"/>
                <a:ea typeface="Canva Sans" panose="020B0503030501040103"/>
                <a:cs typeface="Canva Sans" panose="020B0503030501040103"/>
                <a:sym typeface="Canva Sans" panose="020B0503030501040103"/>
              </a:rPr>
              <a:t>ience can</a:t>
            </a:r>
            <a:r>
              <a:rPr lang="en-US" sz="2845">
                <a:solidFill>
                  <a:srgbClr val="000000"/>
                </a:solidFill>
                <a:latin typeface="Canva Sans" panose="020B0503030501040103"/>
                <a:ea typeface="Canva Sans" panose="020B0503030501040103"/>
                <a:cs typeface="Canva Sans" panose="020B0503030501040103"/>
                <a:sym typeface="Canva Sans" panose="020B0503030501040103"/>
              </a:rPr>
              <a:t> easily understand.</a:t>
            </a:r>
            <a:endParaRPr lang="en-US" sz="2845">
              <a:solidFill>
                <a:srgbClr val="000000"/>
              </a:solidFill>
              <a:latin typeface="Canva Sans" panose="020B0503030501040103"/>
              <a:ea typeface="Canva Sans" panose="020B0503030501040103"/>
              <a:cs typeface="Canva Sans" panose="020B0503030501040103"/>
              <a:sym typeface="Canva Sans" panose="020B0503030501040103"/>
            </a:endParaRPr>
          </a:p>
          <a:p>
            <a:pPr algn="l">
              <a:lnSpc>
                <a:spcPts val="3985"/>
              </a:lnSpc>
            </a:pPr>
          </a:p>
          <a:p>
            <a:pPr algn="l">
              <a:lnSpc>
                <a:spcPts val="3985"/>
              </a:lnSpc>
            </a:pPr>
            <a:r>
              <a:rPr lang="en-US" sz="2845">
                <a:solidFill>
                  <a:srgbClr val="000000"/>
                </a:solidFill>
                <a:latin typeface="Canva Sans" panose="020B0503030501040103"/>
                <a:ea typeface="Canva Sans" panose="020B0503030501040103"/>
                <a:cs typeface="Canva Sans" panose="020B0503030501040103"/>
                <a:sym typeface="Canva Sans" panose="020B0503030501040103"/>
              </a:rPr>
              <a:t>Remember:</a:t>
            </a:r>
            <a:endParaRPr lang="en-US" sz="2845">
              <a:solidFill>
                <a:srgbClr val="000000"/>
              </a:solidFill>
              <a:latin typeface="Canva Sans" panose="020B0503030501040103"/>
              <a:ea typeface="Canva Sans" panose="020B0503030501040103"/>
              <a:cs typeface="Canva Sans" panose="020B0503030501040103"/>
              <a:sym typeface="Canva Sans" panose="020B0503030501040103"/>
            </a:endParaRPr>
          </a:p>
          <a:p>
            <a:pPr algn="l">
              <a:lnSpc>
                <a:spcPts val="3985"/>
              </a:lnSpc>
              <a:spcBef>
                <a:spcPct val="0"/>
              </a:spcBef>
            </a:pPr>
            <a:r>
              <a:rPr lang="en-US" sz="2845">
                <a:solidFill>
                  <a:srgbClr val="000000"/>
                </a:solidFill>
                <a:latin typeface="Canva Sans" panose="020B0503030501040103"/>
                <a:ea typeface="Canva Sans" panose="020B0503030501040103"/>
                <a:cs typeface="Canva Sans" panose="020B0503030501040103"/>
                <a:sym typeface="Canva Sans" panose="020B0503030501040103"/>
              </a:rPr>
              <a:t>Television news </a:t>
            </a:r>
            <a:r>
              <a:rPr lang="en-US" sz="2845">
                <a:solidFill>
                  <a:srgbClr val="000000"/>
                </a:solidFill>
                <a:latin typeface="Canva Sans" panose="020B0503030501040103"/>
                <a:ea typeface="Canva Sans" panose="020B0503030501040103"/>
                <a:cs typeface="Canva Sans" panose="020B0503030501040103"/>
                <a:sym typeface="Canva Sans" panose="020B0503030501040103"/>
              </a:rPr>
              <a:t>is spoken communication, not academic writing.</a:t>
            </a:r>
            <a:endParaRPr lang="en-US" sz="2845">
              <a:solidFill>
                <a:srgbClr val="000000"/>
              </a:solidFill>
              <a:latin typeface="Canva Sans" panose="020B0503030501040103"/>
              <a:ea typeface="Canva Sans" panose="020B0503030501040103"/>
              <a:cs typeface="Canva Sans" panose="020B0503030501040103"/>
              <a:sym typeface="Canva Sans" panose="020B0503030501040103"/>
            </a:endParaRPr>
          </a:p>
          <a:p>
            <a:pPr algn="l">
              <a:lnSpc>
                <a:spcPts val="3985"/>
              </a:lnSpc>
              <a:spcBef>
                <a:spcPct val="0"/>
              </a:spcBef>
            </a:pPr>
          </a:p>
        </p:txBody>
      </p:sp>
      <p:sp>
        <p:nvSpPr>
          <p:cNvPr id="29" name="TextBox 29"/>
          <p:cNvSpPr txBox="1"/>
          <p:nvPr/>
        </p:nvSpPr>
        <p:spPr>
          <a:xfrm>
            <a:off x="4567381" y="2632866"/>
            <a:ext cx="9153239" cy="5470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40"/>
              </a:lnSpc>
              <a:spcBef>
                <a:spcPct val="0"/>
              </a:spcBef>
            </a:pPr>
            <a:r>
              <a:rPr lang="en-US" sz="3170" b="1">
                <a:solidFill>
                  <a:srgbClr val="000000"/>
                </a:solidFill>
                <a:latin typeface="Canva Sans Bold" panose="020B0803030501040103"/>
                <a:ea typeface="Canva Sans Bold" panose="020B0803030501040103"/>
                <a:cs typeface="Canva Sans Bold" panose="020B0803030501040103"/>
                <a:sym typeface="Canva Sans Bold" panose="020B0803030501040103"/>
              </a:rPr>
              <a:t>BASIC ELEMENTS OF ON-CAMERA REPORTING</a:t>
            </a:r>
            <a:endParaRPr lang="en-US" sz="3170" b="1">
              <a:solidFill>
                <a:srgbClr val="000000"/>
              </a:solidFill>
              <a:latin typeface="Canva Sans Bold" panose="020B0803030501040103"/>
              <a:ea typeface="Canva Sans Bold" panose="020B0803030501040103"/>
              <a:cs typeface="Canva Sans Bold" panose="020B0803030501040103"/>
              <a:sym typeface="Canva Sans Bold" panose="020B0803030501040103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0">
            <a:off x="-1824878" y="-2798860"/>
            <a:ext cx="20211978" cy="13141573"/>
            <a:chOff x="0" y="0"/>
            <a:chExt cx="26949304" cy="17522097"/>
          </a:xfrm>
        </p:grpSpPr>
        <p:grpSp>
          <p:nvGrpSpPr>
            <p:cNvPr id="3" name="Group 3"/>
            <p:cNvGrpSpPr/>
            <p:nvPr/>
          </p:nvGrpSpPr>
          <p:grpSpPr>
            <a:xfrm rot="0">
              <a:off x="2433170" y="4870192"/>
              <a:ext cx="24384000" cy="1540881"/>
              <a:chOff x="0" y="0"/>
              <a:chExt cx="4816593" cy="304371"/>
            </a:xfrm>
          </p:grpSpPr>
          <p:sp>
            <p:nvSpPr>
              <p:cNvPr id="4" name="Freeform 4"/>
              <p:cNvSpPr/>
              <p:nvPr/>
            </p:nvSpPr>
            <p:spPr>
              <a:xfrm>
                <a:off x="0" y="0"/>
                <a:ext cx="4816592" cy="304371"/>
              </a:xfrm>
              <a:custGeom>
                <a:avLst/>
                <a:gdLst/>
                <a:ahLst/>
                <a:cxnLst/>
                <a:rect l="l" t="t" r="r" b="b"/>
                <a:pathLst>
                  <a:path w="4816592" h="304371">
                    <a:moveTo>
                      <a:pt x="0" y="0"/>
                    </a:moveTo>
                    <a:lnTo>
                      <a:pt x="4816592" y="0"/>
                    </a:lnTo>
                    <a:lnTo>
                      <a:pt x="4816592" y="304371"/>
                    </a:lnTo>
                    <a:lnTo>
                      <a:pt x="0" y="304371"/>
                    </a:lnTo>
                    <a:close/>
                  </a:path>
                </a:pathLst>
              </a:custGeom>
              <a:solidFill>
                <a:srgbClr val="3E7B27"/>
              </a:solidFill>
            </p:spPr>
          </p:sp>
          <p:sp>
            <p:nvSpPr>
              <p:cNvPr id="5" name="TextBox 5"/>
              <p:cNvSpPr txBox="1"/>
              <p:nvPr/>
            </p:nvSpPr>
            <p:spPr>
              <a:xfrm>
                <a:off x="0" y="-38100"/>
                <a:ext cx="4816593" cy="34247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  <a:spcBef>
                    <a:spcPct val="0"/>
                  </a:spcBef>
                </a:pPr>
              </a:p>
            </p:txBody>
          </p:sp>
        </p:grpSp>
        <p:grpSp>
          <p:nvGrpSpPr>
            <p:cNvPr id="6" name="Group 6"/>
            <p:cNvGrpSpPr/>
            <p:nvPr/>
          </p:nvGrpSpPr>
          <p:grpSpPr>
            <a:xfrm rot="0">
              <a:off x="0" y="0"/>
              <a:ext cx="13357659" cy="13357659"/>
              <a:chOff x="0" y="0"/>
              <a:chExt cx="812800" cy="812800"/>
            </a:xfrm>
          </p:grpSpPr>
          <p:sp>
            <p:nvSpPr>
              <p:cNvPr id="7" name="Freeform 7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ln w="952500" cap="sq">
                <a:solidFill>
                  <a:srgbClr val="FFFFFF"/>
                </a:solidFill>
                <a:prstDash val="solid"/>
                <a:miter/>
              </a:ln>
            </p:spPr>
          </p:sp>
          <p:sp>
            <p:nvSpPr>
              <p:cNvPr id="8" name="TextBox 8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</a:pPr>
              </a:p>
            </p:txBody>
          </p:sp>
        </p:grpSp>
        <p:grpSp>
          <p:nvGrpSpPr>
            <p:cNvPr id="9" name="Group 9"/>
            <p:cNvGrpSpPr/>
            <p:nvPr/>
          </p:nvGrpSpPr>
          <p:grpSpPr>
            <a:xfrm rot="0">
              <a:off x="2433170" y="2060298"/>
              <a:ext cx="8491319" cy="8491319"/>
              <a:chOff x="0" y="0"/>
              <a:chExt cx="812800" cy="812800"/>
            </a:xfrm>
          </p:grpSpPr>
          <p:sp>
            <p:nvSpPr>
              <p:cNvPr id="10" name="Freeform 10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ln w="400050" cap="sq">
                <a:solidFill>
                  <a:srgbClr val="FFFFFF"/>
                </a:solidFill>
                <a:prstDash val="solid"/>
                <a:miter/>
              </a:ln>
            </p:spPr>
          </p:sp>
          <p:sp>
            <p:nvSpPr>
              <p:cNvPr id="11" name="TextBox 11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</a:pPr>
              </a:p>
            </p:txBody>
          </p:sp>
        </p:grpSp>
        <p:grpSp>
          <p:nvGrpSpPr>
            <p:cNvPr id="12" name="Group 12"/>
            <p:cNvGrpSpPr/>
            <p:nvPr/>
          </p:nvGrpSpPr>
          <p:grpSpPr>
            <a:xfrm rot="0">
              <a:off x="3931744" y="3931744"/>
              <a:ext cx="5494171" cy="5494171"/>
              <a:chOff x="0" y="0"/>
              <a:chExt cx="812800" cy="812800"/>
            </a:xfrm>
          </p:grpSpPr>
          <p:sp>
            <p:nvSpPr>
              <p:cNvPr id="13" name="Freeform 13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ln w="361950" cap="sq">
                <a:solidFill>
                  <a:srgbClr val="FFFFFF"/>
                </a:solidFill>
                <a:prstDash val="solid"/>
                <a:miter/>
              </a:ln>
            </p:spPr>
          </p:sp>
          <p:sp>
            <p:nvSpPr>
              <p:cNvPr id="14" name="TextBox 14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</a:pPr>
              </a:p>
            </p:txBody>
          </p:sp>
        </p:grpSp>
        <p:grpSp>
          <p:nvGrpSpPr>
            <p:cNvPr id="15" name="Group 15"/>
            <p:cNvGrpSpPr/>
            <p:nvPr/>
          </p:nvGrpSpPr>
          <p:grpSpPr>
            <a:xfrm rot="0">
              <a:off x="5187174" y="5187174"/>
              <a:ext cx="2983312" cy="2983312"/>
              <a:chOff x="0" y="0"/>
              <a:chExt cx="812800" cy="812800"/>
            </a:xfrm>
          </p:grpSpPr>
          <p:sp>
            <p:nvSpPr>
              <p:cNvPr id="16" name="Freeform 16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ln w="257175" cap="sq">
                <a:solidFill>
                  <a:srgbClr val="FFFFFF"/>
                </a:solidFill>
                <a:prstDash val="solid"/>
                <a:miter/>
              </a:ln>
            </p:spPr>
          </p:sp>
          <p:sp>
            <p:nvSpPr>
              <p:cNvPr id="17" name="TextBox 17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</a:pPr>
              </a:p>
            </p:txBody>
          </p:sp>
        </p:grpSp>
        <p:grpSp>
          <p:nvGrpSpPr>
            <p:cNvPr id="18" name="Group 18"/>
            <p:cNvGrpSpPr/>
            <p:nvPr/>
          </p:nvGrpSpPr>
          <p:grpSpPr>
            <a:xfrm rot="0">
              <a:off x="5865203" y="5865203"/>
              <a:ext cx="1627254" cy="1627254"/>
              <a:chOff x="0" y="0"/>
              <a:chExt cx="812800" cy="812800"/>
            </a:xfrm>
          </p:grpSpPr>
          <p:sp>
            <p:nvSpPr>
              <p:cNvPr id="19" name="Freeform 19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ln w="114300" cap="sq">
                <a:solidFill>
                  <a:srgbClr val="FFFFFF"/>
                </a:solidFill>
                <a:prstDash val="solid"/>
                <a:miter/>
              </a:ln>
            </p:spPr>
          </p:sp>
          <p:sp>
            <p:nvSpPr>
              <p:cNvPr id="20" name="TextBox 20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</a:pPr>
              </a:p>
            </p:txBody>
          </p:sp>
        </p:grpSp>
        <p:grpSp>
          <p:nvGrpSpPr>
            <p:cNvPr id="21" name="Group 21"/>
            <p:cNvGrpSpPr/>
            <p:nvPr/>
          </p:nvGrpSpPr>
          <p:grpSpPr>
            <a:xfrm rot="0">
              <a:off x="2433170" y="6411073"/>
              <a:ext cx="24516134" cy="11111024"/>
              <a:chOff x="0" y="0"/>
              <a:chExt cx="4842693" cy="2194770"/>
            </a:xfrm>
          </p:grpSpPr>
          <p:sp>
            <p:nvSpPr>
              <p:cNvPr id="22" name="Freeform 22"/>
              <p:cNvSpPr/>
              <p:nvPr/>
            </p:nvSpPr>
            <p:spPr>
              <a:xfrm>
                <a:off x="0" y="0"/>
                <a:ext cx="4842693" cy="2194770"/>
              </a:xfrm>
              <a:custGeom>
                <a:avLst/>
                <a:gdLst/>
                <a:ahLst/>
                <a:cxnLst/>
                <a:rect l="l" t="t" r="r" b="b"/>
                <a:pathLst>
                  <a:path w="4842693" h="2194770">
                    <a:moveTo>
                      <a:pt x="0" y="0"/>
                    </a:moveTo>
                    <a:lnTo>
                      <a:pt x="4842693" y="0"/>
                    </a:lnTo>
                    <a:lnTo>
                      <a:pt x="4842693" y="2194770"/>
                    </a:lnTo>
                    <a:lnTo>
                      <a:pt x="0" y="219477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id="23" name="TextBox 23"/>
              <p:cNvSpPr txBox="1"/>
              <p:nvPr/>
            </p:nvSpPr>
            <p:spPr>
              <a:xfrm>
                <a:off x="0" y="-38100"/>
                <a:ext cx="4842693" cy="223287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</a:pPr>
              </a:p>
            </p:txBody>
          </p:sp>
        </p:grpSp>
        <p:grpSp>
          <p:nvGrpSpPr>
            <p:cNvPr id="24" name="Group 24"/>
            <p:cNvGrpSpPr/>
            <p:nvPr/>
          </p:nvGrpSpPr>
          <p:grpSpPr>
            <a:xfrm rot="0">
              <a:off x="2433170" y="3731813"/>
              <a:ext cx="24516134" cy="1138379"/>
              <a:chOff x="0" y="0"/>
              <a:chExt cx="4842693" cy="224865"/>
            </a:xfrm>
          </p:grpSpPr>
          <p:sp>
            <p:nvSpPr>
              <p:cNvPr id="25" name="Freeform 25"/>
              <p:cNvSpPr/>
              <p:nvPr/>
            </p:nvSpPr>
            <p:spPr>
              <a:xfrm>
                <a:off x="0" y="0"/>
                <a:ext cx="4842693" cy="224865"/>
              </a:xfrm>
              <a:custGeom>
                <a:avLst/>
                <a:gdLst/>
                <a:ahLst/>
                <a:cxnLst/>
                <a:rect l="l" t="t" r="r" b="b"/>
                <a:pathLst>
                  <a:path w="4842693" h="224865">
                    <a:moveTo>
                      <a:pt x="0" y="0"/>
                    </a:moveTo>
                    <a:lnTo>
                      <a:pt x="4842693" y="0"/>
                    </a:lnTo>
                    <a:lnTo>
                      <a:pt x="4842693" y="224865"/>
                    </a:lnTo>
                    <a:lnTo>
                      <a:pt x="0" y="224865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id="26" name="TextBox 26"/>
              <p:cNvSpPr txBox="1"/>
              <p:nvPr/>
            </p:nvSpPr>
            <p:spPr>
              <a:xfrm>
                <a:off x="0" y="-38100"/>
                <a:ext cx="4842693" cy="26296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</a:pPr>
              </a:p>
            </p:txBody>
          </p:sp>
        </p:grpSp>
        <p:sp>
          <p:nvSpPr>
            <p:cNvPr id="27" name="Freeform 27"/>
            <p:cNvSpPr/>
            <p:nvPr/>
          </p:nvSpPr>
          <p:spPr>
            <a:xfrm>
              <a:off x="21974767" y="4664469"/>
              <a:ext cx="3470804" cy="1952327"/>
            </a:xfrm>
            <a:custGeom>
              <a:avLst/>
              <a:gdLst/>
              <a:ahLst/>
              <a:cxnLst/>
              <a:rect l="l" t="t" r="r" b="b"/>
              <a:pathLst>
                <a:path w="3470804" h="1952327">
                  <a:moveTo>
                    <a:pt x="0" y="0"/>
                  </a:moveTo>
                  <a:lnTo>
                    <a:pt x="3470803" y="0"/>
                  </a:lnTo>
                  <a:lnTo>
                    <a:pt x="3470803" y="1952327"/>
                  </a:lnTo>
                  <a:lnTo>
                    <a:pt x="0" y="195232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"/>
              <a:stretch>
                <a:fillRect/>
              </a:stretch>
            </a:blipFill>
          </p:spPr>
        </p:sp>
      </p:grpSp>
      <p:sp>
        <p:nvSpPr>
          <p:cNvPr id="28" name="TextBox 28"/>
          <p:cNvSpPr txBox="1"/>
          <p:nvPr/>
        </p:nvSpPr>
        <p:spPr>
          <a:xfrm>
            <a:off x="4567381" y="3692096"/>
            <a:ext cx="9153239" cy="50235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85"/>
              </a:lnSpc>
              <a:spcBef>
                <a:spcPct val="0"/>
              </a:spcBef>
            </a:pPr>
            <a:r>
              <a:rPr lang="en-US" sz="2845">
                <a:solidFill>
                  <a:srgbClr val="000000"/>
                </a:solidFill>
                <a:latin typeface="Canva Sans" panose="020B0503030501040103"/>
                <a:ea typeface="Canva Sans" panose="020B0503030501040103"/>
                <a:cs typeface="Canva Sans" panose="020B0503030501040103"/>
                <a:sym typeface="Canva Sans" panose="020B0503030501040103"/>
              </a:rPr>
              <a:t>6</a:t>
            </a:r>
            <a:r>
              <a:rPr lang="en-US" sz="2845">
                <a:solidFill>
                  <a:srgbClr val="000000"/>
                </a:solidFill>
                <a:latin typeface="Canva Sans" panose="020B0503030501040103"/>
                <a:ea typeface="Canva Sans" panose="020B0503030501040103"/>
                <a:cs typeface="Canva Sans" panose="020B0503030501040103"/>
                <a:sym typeface="Canva Sans" panose="020B0503030501040103"/>
              </a:rPr>
              <a:t>. </a:t>
            </a:r>
            <a:r>
              <a:rPr lang="en-US" sz="2845" b="1">
                <a:solidFill>
                  <a:srgbClr val="000000"/>
                </a:solidFill>
                <a:latin typeface="Canva Sans Bold" panose="020B0803030501040103"/>
                <a:ea typeface="Canva Sans Bold" panose="020B0803030501040103"/>
                <a:cs typeface="Canva Sans Bold" panose="020B0803030501040103"/>
                <a:sym typeface="Canva Sans Bold" panose="020B0803030501040103"/>
              </a:rPr>
              <a:t>Proper Use of Gestures</a:t>
            </a:r>
            <a:endParaRPr lang="en-US" sz="2845" b="1">
              <a:solidFill>
                <a:srgbClr val="000000"/>
              </a:solidFill>
              <a:latin typeface="Canva Sans Bold" panose="020B0803030501040103"/>
              <a:ea typeface="Canva Sans Bold" panose="020B0803030501040103"/>
              <a:cs typeface="Canva Sans Bold" panose="020B0803030501040103"/>
              <a:sym typeface="Canva Sans Bold" panose="020B0803030501040103"/>
            </a:endParaRPr>
          </a:p>
          <a:p>
            <a:pPr algn="l">
              <a:lnSpc>
                <a:spcPts val="3985"/>
              </a:lnSpc>
              <a:spcBef>
                <a:spcPct val="0"/>
              </a:spcBef>
            </a:pPr>
          </a:p>
          <a:p>
            <a:pPr algn="l">
              <a:lnSpc>
                <a:spcPts val="3985"/>
              </a:lnSpc>
            </a:pPr>
            <a:r>
              <a:rPr lang="en-US" sz="2845">
                <a:solidFill>
                  <a:srgbClr val="000000"/>
                </a:solidFill>
                <a:latin typeface="Canva Sans" panose="020B0503030501040103"/>
                <a:ea typeface="Canva Sans" panose="020B0503030501040103"/>
                <a:cs typeface="Canva Sans" panose="020B0503030501040103"/>
                <a:sym typeface="Canva Sans" panose="020B0503030501040103"/>
              </a:rPr>
              <a:t>Use natura</a:t>
            </a:r>
            <a:r>
              <a:rPr lang="en-US" sz="2845">
                <a:solidFill>
                  <a:srgbClr val="000000"/>
                </a:solidFill>
                <a:latin typeface="Canva Sans" panose="020B0503030501040103"/>
                <a:ea typeface="Canva Sans" panose="020B0503030501040103"/>
                <a:cs typeface="Canva Sans" panose="020B0503030501040103"/>
                <a:sym typeface="Canva Sans" panose="020B0503030501040103"/>
              </a:rPr>
              <a:t>l hand gestures when </a:t>
            </a:r>
            <a:r>
              <a:rPr lang="en-US" sz="2845">
                <a:solidFill>
                  <a:srgbClr val="000000"/>
                </a:solidFill>
                <a:latin typeface="Canva Sans" panose="020B0503030501040103"/>
                <a:ea typeface="Canva Sans" panose="020B0503030501040103"/>
                <a:cs typeface="Canva Sans" panose="020B0503030501040103"/>
                <a:sym typeface="Canva Sans" panose="020B0503030501040103"/>
              </a:rPr>
              <a:t>nec</a:t>
            </a:r>
            <a:r>
              <a:rPr lang="en-US" sz="2845">
                <a:solidFill>
                  <a:srgbClr val="000000"/>
                </a:solidFill>
                <a:latin typeface="Canva Sans" panose="020B0503030501040103"/>
                <a:ea typeface="Canva Sans" panose="020B0503030501040103"/>
                <a:cs typeface="Canva Sans" panose="020B0503030501040103"/>
                <a:sym typeface="Canva Sans" panose="020B0503030501040103"/>
              </a:rPr>
              <a:t>essary.</a:t>
            </a:r>
            <a:endParaRPr lang="en-US" sz="2845">
              <a:solidFill>
                <a:srgbClr val="000000"/>
              </a:solidFill>
              <a:latin typeface="Canva Sans" panose="020B0503030501040103"/>
              <a:ea typeface="Canva Sans" panose="020B0503030501040103"/>
              <a:cs typeface="Canva Sans" panose="020B0503030501040103"/>
              <a:sym typeface="Canva Sans" panose="020B0503030501040103"/>
            </a:endParaRPr>
          </a:p>
          <a:p>
            <a:pPr algn="l">
              <a:lnSpc>
                <a:spcPts val="3985"/>
              </a:lnSpc>
            </a:pPr>
            <a:r>
              <a:rPr lang="en-US" sz="2845">
                <a:solidFill>
                  <a:srgbClr val="000000"/>
                </a:solidFill>
                <a:latin typeface="Canva Sans" panose="020B0503030501040103"/>
                <a:ea typeface="Canva Sans" panose="020B0503030501040103"/>
                <a:cs typeface="Canva Sans" panose="020B0503030501040103"/>
                <a:sym typeface="Canva Sans" panose="020B0503030501040103"/>
              </a:rPr>
              <a:t>Avoid:</a:t>
            </a:r>
            <a:endParaRPr lang="en-US" sz="2845">
              <a:solidFill>
                <a:srgbClr val="000000"/>
              </a:solidFill>
              <a:latin typeface="Canva Sans" panose="020B0503030501040103"/>
              <a:ea typeface="Canva Sans" panose="020B0503030501040103"/>
              <a:cs typeface="Canva Sans" panose="020B0503030501040103"/>
              <a:sym typeface="Canva Sans" panose="020B0503030501040103"/>
            </a:endParaRPr>
          </a:p>
          <a:p>
            <a:pPr marL="614680" lvl="1" indent="-307340" algn="l">
              <a:lnSpc>
                <a:spcPts val="3985"/>
              </a:lnSpc>
              <a:buFont typeface="Arial" panose="020B0604020202020204"/>
              <a:buChar char="•"/>
            </a:pPr>
            <a:r>
              <a:rPr lang="en-US" sz="2845">
                <a:solidFill>
                  <a:srgbClr val="000000"/>
                </a:solidFill>
                <a:latin typeface="Canva Sans" panose="020B0503030501040103"/>
                <a:ea typeface="Canva Sans" panose="020B0503030501040103"/>
                <a:cs typeface="Canva Sans" panose="020B0503030501040103"/>
                <a:sym typeface="Canva Sans" panose="020B0503030501040103"/>
              </a:rPr>
              <a:t>Too many </a:t>
            </a:r>
            <a:r>
              <a:rPr lang="en-US" sz="2845">
                <a:solidFill>
                  <a:srgbClr val="000000"/>
                </a:solidFill>
                <a:latin typeface="Canva Sans" panose="020B0503030501040103"/>
                <a:ea typeface="Canva Sans" panose="020B0503030501040103"/>
                <a:cs typeface="Canva Sans" panose="020B0503030501040103"/>
                <a:sym typeface="Canva Sans" panose="020B0503030501040103"/>
              </a:rPr>
              <a:t>movements</a:t>
            </a:r>
            <a:endParaRPr lang="en-US" sz="2845">
              <a:solidFill>
                <a:srgbClr val="000000"/>
              </a:solidFill>
              <a:latin typeface="Canva Sans" panose="020B0503030501040103"/>
              <a:ea typeface="Canva Sans" panose="020B0503030501040103"/>
              <a:cs typeface="Canva Sans" panose="020B0503030501040103"/>
              <a:sym typeface="Canva Sans" panose="020B0503030501040103"/>
            </a:endParaRPr>
          </a:p>
          <a:p>
            <a:pPr marL="614680" lvl="1" indent="-307340" algn="l">
              <a:lnSpc>
                <a:spcPts val="3985"/>
              </a:lnSpc>
              <a:buFont typeface="Arial" panose="020B0604020202020204"/>
              <a:buChar char="•"/>
            </a:pPr>
            <a:r>
              <a:rPr lang="en-US" sz="2845">
                <a:solidFill>
                  <a:srgbClr val="000000"/>
                </a:solidFill>
                <a:latin typeface="Canva Sans" panose="020B0503030501040103"/>
                <a:ea typeface="Canva Sans" panose="020B0503030501040103"/>
                <a:cs typeface="Canva Sans" panose="020B0503030501040103"/>
                <a:sym typeface="Canva Sans" panose="020B0503030501040103"/>
              </a:rPr>
              <a:t>B</a:t>
            </a:r>
            <a:r>
              <a:rPr lang="en-US" sz="2845">
                <a:solidFill>
                  <a:srgbClr val="000000"/>
                </a:solidFill>
                <a:latin typeface="Canva Sans" panose="020B0503030501040103"/>
                <a:ea typeface="Canva Sans" panose="020B0503030501040103"/>
                <a:cs typeface="Canva Sans" panose="020B0503030501040103"/>
                <a:sym typeface="Canva Sans" panose="020B0503030501040103"/>
              </a:rPr>
              <a:t>locking the microphone</a:t>
            </a:r>
            <a:endParaRPr lang="en-US" sz="2845">
              <a:solidFill>
                <a:srgbClr val="000000"/>
              </a:solidFill>
              <a:latin typeface="Canva Sans" panose="020B0503030501040103"/>
              <a:ea typeface="Canva Sans" panose="020B0503030501040103"/>
              <a:cs typeface="Canva Sans" panose="020B0503030501040103"/>
              <a:sym typeface="Canva Sans" panose="020B0503030501040103"/>
            </a:endParaRPr>
          </a:p>
          <a:p>
            <a:pPr marL="614680" lvl="1" indent="-307340" algn="l">
              <a:lnSpc>
                <a:spcPts val="3985"/>
              </a:lnSpc>
              <a:buFont typeface="Arial" panose="020B0604020202020204"/>
              <a:buChar char="•"/>
            </a:pPr>
            <a:r>
              <a:rPr lang="en-US" sz="2845">
                <a:solidFill>
                  <a:srgbClr val="000000"/>
                </a:solidFill>
                <a:latin typeface="Canva Sans" panose="020B0503030501040103"/>
                <a:ea typeface="Canva Sans" panose="020B0503030501040103"/>
                <a:cs typeface="Canva Sans" panose="020B0503030501040103"/>
                <a:sym typeface="Canva Sans" panose="020B0503030501040103"/>
              </a:rPr>
              <a:t>Looking stiff</a:t>
            </a:r>
            <a:endParaRPr lang="en-US" sz="2845">
              <a:solidFill>
                <a:srgbClr val="000000"/>
              </a:solidFill>
              <a:latin typeface="Canva Sans" panose="020B0503030501040103"/>
              <a:ea typeface="Canva Sans" panose="020B0503030501040103"/>
              <a:cs typeface="Canva Sans" panose="020B0503030501040103"/>
              <a:sym typeface="Canva Sans" panose="020B0503030501040103"/>
            </a:endParaRPr>
          </a:p>
          <a:p>
            <a:pPr algn="l">
              <a:lnSpc>
                <a:spcPts val="3985"/>
              </a:lnSpc>
            </a:pPr>
          </a:p>
          <a:p>
            <a:pPr algn="l">
              <a:lnSpc>
                <a:spcPts val="3985"/>
              </a:lnSpc>
              <a:spcBef>
                <a:spcPct val="0"/>
              </a:spcBef>
            </a:pPr>
            <a:r>
              <a:rPr lang="en-US" sz="2845">
                <a:solidFill>
                  <a:srgbClr val="000000"/>
                </a:solidFill>
                <a:latin typeface="Canva Sans" panose="020B0503030501040103"/>
                <a:ea typeface="Canva Sans" panose="020B0503030501040103"/>
                <a:cs typeface="Canva Sans" panose="020B0503030501040103"/>
                <a:sym typeface="Canva Sans" panose="020B0503030501040103"/>
              </a:rPr>
              <a:t>Gestures </a:t>
            </a:r>
            <a:r>
              <a:rPr lang="en-US" sz="2845">
                <a:solidFill>
                  <a:srgbClr val="000000"/>
                </a:solidFill>
                <a:latin typeface="Canva Sans" panose="020B0503030501040103"/>
                <a:ea typeface="Canva Sans" panose="020B0503030501040103"/>
                <a:cs typeface="Canva Sans" panose="020B0503030501040103"/>
                <a:sym typeface="Canva Sans" panose="020B0503030501040103"/>
              </a:rPr>
              <a:t>should support the message, not distract from it.</a:t>
            </a:r>
            <a:endParaRPr lang="en-US" sz="2845">
              <a:solidFill>
                <a:srgbClr val="000000"/>
              </a:solidFill>
              <a:latin typeface="Canva Sans" panose="020B0503030501040103"/>
              <a:ea typeface="Canva Sans" panose="020B0503030501040103"/>
              <a:cs typeface="Canva Sans" panose="020B0503030501040103"/>
              <a:sym typeface="Canva Sans" panose="020B0503030501040103"/>
            </a:endParaRPr>
          </a:p>
        </p:txBody>
      </p:sp>
      <p:sp>
        <p:nvSpPr>
          <p:cNvPr id="29" name="TextBox 29"/>
          <p:cNvSpPr txBox="1"/>
          <p:nvPr/>
        </p:nvSpPr>
        <p:spPr>
          <a:xfrm>
            <a:off x="4567381" y="2632866"/>
            <a:ext cx="9153239" cy="5470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40"/>
              </a:lnSpc>
              <a:spcBef>
                <a:spcPct val="0"/>
              </a:spcBef>
            </a:pPr>
            <a:r>
              <a:rPr lang="en-US" sz="3170" b="1">
                <a:solidFill>
                  <a:srgbClr val="000000"/>
                </a:solidFill>
                <a:latin typeface="Canva Sans Bold" panose="020B0803030501040103"/>
                <a:ea typeface="Canva Sans Bold" panose="020B0803030501040103"/>
                <a:cs typeface="Canva Sans Bold" panose="020B0803030501040103"/>
                <a:sym typeface="Canva Sans Bold" panose="020B0803030501040103"/>
              </a:rPr>
              <a:t>BASIC ELEMENTS OF ON-CAMERA REPORTING</a:t>
            </a:r>
            <a:endParaRPr lang="en-US" sz="3170" b="1">
              <a:solidFill>
                <a:srgbClr val="000000"/>
              </a:solidFill>
              <a:latin typeface="Canva Sans Bold" panose="020B0803030501040103"/>
              <a:ea typeface="Canva Sans Bold" panose="020B0803030501040103"/>
              <a:cs typeface="Canva Sans Bold" panose="020B0803030501040103"/>
              <a:sym typeface="Canva Sans Bold" panose="020B0803030501040103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0">
            <a:off x="-1824878" y="-2798860"/>
            <a:ext cx="20211978" cy="13141573"/>
            <a:chOff x="0" y="0"/>
            <a:chExt cx="26949304" cy="17522097"/>
          </a:xfrm>
        </p:grpSpPr>
        <p:grpSp>
          <p:nvGrpSpPr>
            <p:cNvPr id="3" name="Group 3"/>
            <p:cNvGrpSpPr/>
            <p:nvPr/>
          </p:nvGrpSpPr>
          <p:grpSpPr>
            <a:xfrm rot="0">
              <a:off x="2433170" y="4870192"/>
              <a:ext cx="24384000" cy="1540881"/>
              <a:chOff x="0" y="0"/>
              <a:chExt cx="4816593" cy="304371"/>
            </a:xfrm>
          </p:grpSpPr>
          <p:sp>
            <p:nvSpPr>
              <p:cNvPr id="4" name="Freeform 4"/>
              <p:cNvSpPr/>
              <p:nvPr/>
            </p:nvSpPr>
            <p:spPr>
              <a:xfrm>
                <a:off x="0" y="0"/>
                <a:ext cx="4816592" cy="304371"/>
              </a:xfrm>
              <a:custGeom>
                <a:avLst/>
                <a:gdLst/>
                <a:ahLst/>
                <a:cxnLst/>
                <a:rect l="l" t="t" r="r" b="b"/>
                <a:pathLst>
                  <a:path w="4816592" h="304371">
                    <a:moveTo>
                      <a:pt x="0" y="0"/>
                    </a:moveTo>
                    <a:lnTo>
                      <a:pt x="4816592" y="0"/>
                    </a:lnTo>
                    <a:lnTo>
                      <a:pt x="4816592" y="304371"/>
                    </a:lnTo>
                    <a:lnTo>
                      <a:pt x="0" y="304371"/>
                    </a:lnTo>
                    <a:close/>
                  </a:path>
                </a:pathLst>
              </a:custGeom>
              <a:solidFill>
                <a:srgbClr val="3E7B27"/>
              </a:solidFill>
            </p:spPr>
          </p:sp>
          <p:sp>
            <p:nvSpPr>
              <p:cNvPr id="5" name="TextBox 5"/>
              <p:cNvSpPr txBox="1"/>
              <p:nvPr/>
            </p:nvSpPr>
            <p:spPr>
              <a:xfrm>
                <a:off x="0" y="-38100"/>
                <a:ext cx="4816593" cy="34247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  <a:spcBef>
                    <a:spcPct val="0"/>
                  </a:spcBef>
                </a:pPr>
              </a:p>
            </p:txBody>
          </p:sp>
        </p:grpSp>
        <p:grpSp>
          <p:nvGrpSpPr>
            <p:cNvPr id="6" name="Group 6"/>
            <p:cNvGrpSpPr/>
            <p:nvPr/>
          </p:nvGrpSpPr>
          <p:grpSpPr>
            <a:xfrm rot="0">
              <a:off x="0" y="0"/>
              <a:ext cx="13357659" cy="13357659"/>
              <a:chOff x="0" y="0"/>
              <a:chExt cx="812800" cy="812800"/>
            </a:xfrm>
          </p:grpSpPr>
          <p:sp>
            <p:nvSpPr>
              <p:cNvPr id="7" name="Freeform 7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ln w="952500" cap="sq">
                <a:solidFill>
                  <a:srgbClr val="FFFFFF"/>
                </a:solidFill>
                <a:prstDash val="solid"/>
                <a:miter/>
              </a:ln>
            </p:spPr>
          </p:sp>
          <p:sp>
            <p:nvSpPr>
              <p:cNvPr id="8" name="TextBox 8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</a:pPr>
              </a:p>
            </p:txBody>
          </p:sp>
        </p:grpSp>
        <p:grpSp>
          <p:nvGrpSpPr>
            <p:cNvPr id="9" name="Group 9"/>
            <p:cNvGrpSpPr/>
            <p:nvPr/>
          </p:nvGrpSpPr>
          <p:grpSpPr>
            <a:xfrm rot="0">
              <a:off x="2433170" y="2060298"/>
              <a:ext cx="8491319" cy="8491319"/>
              <a:chOff x="0" y="0"/>
              <a:chExt cx="812800" cy="812800"/>
            </a:xfrm>
          </p:grpSpPr>
          <p:sp>
            <p:nvSpPr>
              <p:cNvPr id="10" name="Freeform 10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ln w="400050" cap="sq">
                <a:solidFill>
                  <a:srgbClr val="FFFFFF"/>
                </a:solidFill>
                <a:prstDash val="solid"/>
                <a:miter/>
              </a:ln>
            </p:spPr>
          </p:sp>
          <p:sp>
            <p:nvSpPr>
              <p:cNvPr id="11" name="TextBox 11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</a:pPr>
              </a:p>
            </p:txBody>
          </p:sp>
        </p:grpSp>
        <p:grpSp>
          <p:nvGrpSpPr>
            <p:cNvPr id="12" name="Group 12"/>
            <p:cNvGrpSpPr/>
            <p:nvPr/>
          </p:nvGrpSpPr>
          <p:grpSpPr>
            <a:xfrm rot="0">
              <a:off x="3931744" y="3931744"/>
              <a:ext cx="5494171" cy="5494171"/>
              <a:chOff x="0" y="0"/>
              <a:chExt cx="812800" cy="812800"/>
            </a:xfrm>
          </p:grpSpPr>
          <p:sp>
            <p:nvSpPr>
              <p:cNvPr id="13" name="Freeform 13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ln w="361950" cap="sq">
                <a:solidFill>
                  <a:srgbClr val="FFFFFF"/>
                </a:solidFill>
                <a:prstDash val="solid"/>
                <a:miter/>
              </a:ln>
            </p:spPr>
          </p:sp>
          <p:sp>
            <p:nvSpPr>
              <p:cNvPr id="14" name="TextBox 14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</a:pPr>
              </a:p>
            </p:txBody>
          </p:sp>
        </p:grpSp>
        <p:grpSp>
          <p:nvGrpSpPr>
            <p:cNvPr id="15" name="Group 15"/>
            <p:cNvGrpSpPr/>
            <p:nvPr/>
          </p:nvGrpSpPr>
          <p:grpSpPr>
            <a:xfrm rot="0">
              <a:off x="5187174" y="5187174"/>
              <a:ext cx="2983312" cy="2983312"/>
              <a:chOff x="0" y="0"/>
              <a:chExt cx="812800" cy="812800"/>
            </a:xfrm>
          </p:grpSpPr>
          <p:sp>
            <p:nvSpPr>
              <p:cNvPr id="16" name="Freeform 16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ln w="257175" cap="sq">
                <a:solidFill>
                  <a:srgbClr val="FFFFFF"/>
                </a:solidFill>
                <a:prstDash val="solid"/>
                <a:miter/>
              </a:ln>
            </p:spPr>
          </p:sp>
          <p:sp>
            <p:nvSpPr>
              <p:cNvPr id="17" name="TextBox 17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</a:pPr>
              </a:p>
            </p:txBody>
          </p:sp>
        </p:grpSp>
        <p:grpSp>
          <p:nvGrpSpPr>
            <p:cNvPr id="18" name="Group 18"/>
            <p:cNvGrpSpPr/>
            <p:nvPr/>
          </p:nvGrpSpPr>
          <p:grpSpPr>
            <a:xfrm rot="0">
              <a:off x="5865203" y="5865203"/>
              <a:ext cx="1627254" cy="1627254"/>
              <a:chOff x="0" y="0"/>
              <a:chExt cx="812800" cy="812800"/>
            </a:xfrm>
          </p:grpSpPr>
          <p:sp>
            <p:nvSpPr>
              <p:cNvPr id="19" name="Freeform 19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ln w="114300" cap="sq">
                <a:solidFill>
                  <a:srgbClr val="FFFFFF"/>
                </a:solidFill>
                <a:prstDash val="solid"/>
                <a:miter/>
              </a:ln>
            </p:spPr>
          </p:sp>
          <p:sp>
            <p:nvSpPr>
              <p:cNvPr id="20" name="TextBox 20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</a:pPr>
              </a:p>
            </p:txBody>
          </p:sp>
        </p:grpSp>
        <p:grpSp>
          <p:nvGrpSpPr>
            <p:cNvPr id="21" name="Group 21"/>
            <p:cNvGrpSpPr/>
            <p:nvPr/>
          </p:nvGrpSpPr>
          <p:grpSpPr>
            <a:xfrm rot="0">
              <a:off x="2433170" y="6411073"/>
              <a:ext cx="24516134" cy="11111024"/>
              <a:chOff x="0" y="0"/>
              <a:chExt cx="4842693" cy="2194770"/>
            </a:xfrm>
          </p:grpSpPr>
          <p:sp>
            <p:nvSpPr>
              <p:cNvPr id="22" name="Freeform 22"/>
              <p:cNvSpPr/>
              <p:nvPr/>
            </p:nvSpPr>
            <p:spPr>
              <a:xfrm>
                <a:off x="0" y="0"/>
                <a:ext cx="4842693" cy="2194770"/>
              </a:xfrm>
              <a:custGeom>
                <a:avLst/>
                <a:gdLst/>
                <a:ahLst/>
                <a:cxnLst/>
                <a:rect l="l" t="t" r="r" b="b"/>
                <a:pathLst>
                  <a:path w="4842693" h="2194770">
                    <a:moveTo>
                      <a:pt x="0" y="0"/>
                    </a:moveTo>
                    <a:lnTo>
                      <a:pt x="4842693" y="0"/>
                    </a:lnTo>
                    <a:lnTo>
                      <a:pt x="4842693" y="2194770"/>
                    </a:lnTo>
                    <a:lnTo>
                      <a:pt x="0" y="219477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id="23" name="TextBox 23"/>
              <p:cNvSpPr txBox="1"/>
              <p:nvPr/>
            </p:nvSpPr>
            <p:spPr>
              <a:xfrm>
                <a:off x="0" y="-38100"/>
                <a:ext cx="4842693" cy="223287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</a:pPr>
              </a:p>
            </p:txBody>
          </p:sp>
        </p:grpSp>
        <p:grpSp>
          <p:nvGrpSpPr>
            <p:cNvPr id="24" name="Group 24"/>
            <p:cNvGrpSpPr/>
            <p:nvPr/>
          </p:nvGrpSpPr>
          <p:grpSpPr>
            <a:xfrm rot="0">
              <a:off x="2433170" y="3731813"/>
              <a:ext cx="24516134" cy="1138379"/>
              <a:chOff x="0" y="0"/>
              <a:chExt cx="4842693" cy="224865"/>
            </a:xfrm>
          </p:grpSpPr>
          <p:sp>
            <p:nvSpPr>
              <p:cNvPr id="25" name="Freeform 25"/>
              <p:cNvSpPr/>
              <p:nvPr/>
            </p:nvSpPr>
            <p:spPr>
              <a:xfrm>
                <a:off x="0" y="0"/>
                <a:ext cx="4842693" cy="224865"/>
              </a:xfrm>
              <a:custGeom>
                <a:avLst/>
                <a:gdLst/>
                <a:ahLst/>
                <a:cxnLst/>
                <a:rect l="l" t="t" r="r" b="b"/>
                <a:pathLst>
                  <a:path w="4842693" h="224865">
                    <a:moveTo>
                      <a:pt x="0" y="0"/>
                    </a:moveTo>
                    <a:lnTo>
                      <a:pt x="4842693" y="0"/>
                    </a:lnTo>
                    <a:lnTo>
                      <a:pt x="4842693" y="224865"/>
                    </a:lnTo>
                    <a:lnTo>
                      <a:pt x="0" y="224865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id="26" name="TextBox 26"/>
              <p:cNvSpPr txBox="1"/>
              <p:nvPr/>
            </p:nvSpPr>
            <p:spPr>
              <a:xfrm>
                <a:off x="0" y="-38100"/>
                <a:ext cx="4842693" cy="26296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</a:pPr>
              </a:p>
            </p:txBody>
          </p:sp>
        </p:grpSp>
        <p:sp>
          <p:nvSpPr>
            <p:cNvPr id="27" name="Freeform 27"/>
            <p:cNvSpPr/>
            <p:nvPr/>
          </p:nvSpPr>
          <p:spPr>
            <a:xfrm>
              <a:off x="21974767" y="4664469"/>
              <a:ext cx="3470804" cy="1952327"/>
            </a:xfrm>
            <a:custGeom>
              <a:avLst/>
              <a:gdLst/>
              <a:ahLst/>
              <a:cxnLst/>
              <a:rect l="l" t="t" r="r" b="b"/>
              <a:pathLst>
                <a:path w="3470804" h="1952327">
                  <a:moveTo>
                    <a:pt x="0" y="0"/>
                  </a:moveTo>
                  <a:lnTo>
                    <a:pt x="3470803" y="0"/>
                  </a:lnTo>
                  <a:lnTo>
                    <a:pt x="3470803" y="1952327"/>
                  </a:lnTo>
                  <a:lnTo>
                    <a:pt x="0" y="195232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"/>
              <a:stretch>
                <a:fillRect/>
              </a:stretch>
            </a:blipFill>
          </p:spPr>
        </p:sp>
      </p:grpSp>
      <p:sp>
        <p:nvSpPr>
          <p:cNvPr id="28" name="TextBox 28"/>
          <p:cNvSpPr txBox="1"/>
          <p:nvPr/>
        </p:nvSpPr>
        <p:spPr>
          <a:xfrm>
            <a:off x="5715000" y="3238500"/>
            <a:ext cx="6842760" cy="89027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945"/>
              </a:lnSpc>
              <a:spcBef>
                <a:spcPct val="0"/>
              </a:spcBef>
            </a:pPr>
            <a:r>
              <a:rPr lang="en-US" sz="4960" b="1">
                <a:solidFill>
                  <a:srgbClr val="000000"/>
                </a:solidFill>
                <a:latin typeface="Poppins Heavy" panose="00000A00000000000000"/>
                <a:ea typeface="Poppins Heavy" panose="00000A00000000000000"/>
                <a:cs typeface="Poppins Heavy" panose="00000A00000000000000"/>
                <a:sym typeface="Poppins Heavy" panose="00000A00000000000000"/>
              </a:rPr>
              <a:t>ACTIVITY: TUNE IT</a:t>
            </a:r>
            <a:endParaRPr lang="en-US" sz="4960" b="1">
              <a:solidFill>
                <a:srgbClr val="000000"/>
              </a:solidFill>
              <a:latin typeface="Poppins Heavy" panose="00000A00000000000000"/>
              <a:ea typeface="Poppins Heavy" panose="00000A00000000000000"/>
              <a:cs typeface="Poppins Heavy" panose="00000A00000000000000"/>
              <a:sym typeface="Poppins Heavy" panose="00000A00000000000000"/>
            </a:endParaRPr>
          </a:p>
        </p:txBody>
      </p:sp>
      <p:sp>
        <p:nvSpPr>
          <p:cNvPr id="29" name="TextBox 29"/>
          <p:cNvSpPr txBox="1"/>
          <p:nvPr/>
        </p:nvSpPr>
        <p:spPr>
          <a:xfrm>
            <a:off x="4376716" y="5172293"/>
            <a:ext cx="9534568" cy="11804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60"/>
              </a:lnSpc>
            </a:pPr>
            <a:r>
              <a:rPr lang="en-US" sz="3400">
                <a:solidFill>
                  <a:srgbClr val="000000"/>
                </a:solidFill>
                <a:latin typeface="Canva Sans" panose="020B0503030501040103"/>
                <a:ea typeface="Canva Sans" panose="020B0503030501040103"/>
                <a:cs typeface="Canva Sans" panose="020B0503030501040103"/>
                <a:sym typeface="Canva Sans" panose="020B0503030501040103"/>
              </a:rPr>
              <a:t>Practice the script you have written on the first lecture and deliver it live on camera</a:t>
            </a:r>
            <a:endParaRPr lang="en-US" sz="3400">
              <a:solidFill>
                <a:srgbClr val="000000"/>
              </a:solidFill>
              <a:latin typeface="Canva Sans" panose="020B0503030501040103"/>
              <a:ea typeface="Canva Sans" panose="020B0503030501040103"/>
              <a:cs typeface="Canva Sans" panose="020B0503030501040103"/>
              <a:sym typeface="Canva Sans" panose="020B0503030501040103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0">
            <a:off x="-1824878" y="-2798860"/>
            <a:ext cx="20211978" cy="13141573"/>
            <a:chOff x="0" y="0"/>
            <a:chExt cx="26949304" cy="17522097"/>
          </a:xfrm>
        </p:grpSpPr>
        <p:grpSp>
          <p:nvGrpSpPr>
            <p:cNvPr id="3" name="Group 3"/>
            <p:cNvGrpSpPr/>
            <p:nvPr/>
          </p:nvGrpSpPr>
          <p:grpSpPr>
            <a:xfrm rot="0">
              <a:off x="2433170" y="4870192"/>
              <a:ext cx="24384000" cy="1540881"/>
              <a:chOff x="0" y="0"/>
              <a:chExt cx="4816593" cy="304371"/>
            </a:xfrm>
          </p:grpSpPr>
          <p:sp>
            <p:nvSpPr>
              <p:cNvPr id="4" name="Freeform 4"/>
              <p:cNvSpPr/>
              <p:nvPr/>
            </p:nvSpPr>
            <p:spPr>
              <a:xfrm>
                <a:off x="0" y="0"/>
                <a:ext cx="4816592" cy="304371"/>
              </a:xfrm>
              <a:custGeom>
                <a:avLst/>
                <a:gdLst/>
                <a:ahLst/>
                <a:cxnLst/>
                <a:rect l="l" t="t" r="r" b="b"/>
                <a:pathLst>
                  <a:path w="4816592" h="304371">
                    <a:moveTo>
                      <a:pt x="0" y="0"/>
                    </a:moveTo>
                    <a:lnTo>
                      <a:pt x="4816592" y="0"/>
                    </a:lnTo>
                    <a:lnTo>
                      <a:pt x="4816592" y="304371"/>
                    </a:lnTo>
                    <a:lnTo>
                      <a:pt x="0" y="304371"/>
                    </a:lnTo>
                    <a:close/>
                  </a:path>
                </a:pathLst>
              </a:custGeom>
              <a:solidFill>
                <a:srgbClr val="3E7B27"/>
              </a:solidFill>
            </p:spPr>
          </p:sp>
          <p:sp>
            <p:nvSpPr>
              <p:cNvPr id="5" name="TextBox 5"/>
              <p:cNvSpPr txBox="1"/>
              <p:nvPr/>
            </p:nvSpPr>
            <p:spPr>
              <a:xfrm>
                <a:off x="0" y="-38100"/>
                <a:ext cx="4816593" cy="34247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  <a:spcBef>
                    <a:spcPct val="0"/>
                  </a:spcBef>
                </a:pPr>
              </a:p>
            </p:txBody>
          </p:sp>
        </p:grpSp>
        <p:grpSp>
          <p:nvGrpSpPr>
            <p:cNvPr id="6" name="Group 6"/>
            <p:cNvGrpSpPr/>
            <p:nvPr/>
          </p:nvGrpSpPr>
          <p:grpSpPr>
            <a:xfrm rot="0">
              <a:off x="0" y="0"/>
              <a:ext cx="13357659" cy="13357659"/>
              <a:chOff x="0" y="0"/>
              <a:chExt cx="812800" cy="812800"/>
            </a:xfrm>
          </p:grpSpPr>
          <p:sp>
            <p:nvSpPr>
              <p:cNvPr id="7" name="Freeform 7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ln w="952500" cap="sq">
                <a:solidFill>
                  <a:srgbClr val="FFFFFF"/>
                </a:solidFill>
                <a:prstDash val="solid"/>
                <a:miter/>
              </a:ln>
            </p:spPr>
          </p:sp>
          <p:sp>
            <p:nvSpPr>
              <p:cNvPr id="8" name="TextBox 8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</a:pPr>
              </a:p>
            </p:txBody>
          </p:sp>
        </p:grpSp>
        <p:grpSp>
          <p:nvGrpSpPr>
            <p:cNvPr id="9" name="Group 9"/>
            <p:cNvGrpSpPr/>
            <p:nvPr/>
          </p:nvGrpSpPr>
          <p:grpSpPr>
            <a:xfrm rot="0">
              <a:off x="2433170" y="2060298"/>
              <a:ext cx="8491319" cy="8491319"/>
              <a:chOff x="0" y="0"/>
              <a:chExt cx="812800" cy="812800"/>
            </a:xfrm>
          </p:grpSpPr>
          <p:sp>
            <p:nvSpPr>
              <p:cNvPr id="10" name="Freeform 10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ln w="400050" cap="sq">
                <a:solidFill>
                  <a:srgbClr val="FFFFFF"/>
                </a:solidFill>
                <a:prstDash val="solid"/>
                <a:miter/>
              </a:ln>
            </p:spPr>
          </p:sp>
          <p:sp>
            <p:nvSpPr>
              <p:cNvPr id="11" name="TextBox 11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</a:pPr>
              </a:p>
            </p:txBody>
          </p:sp>
        </p:grpSp>
        <p:grpSp>
          <p:nvGrpSpPr>
            <p:cNvPr id="12" name="Group 12"/>
            <p:cNvGrpSpPr/>
            <p:nvPr/>
          </p:nvGrpSpPr>
          <p:grpSpPr>
            <a:xfrm rot="0">
              <a:off x="3931744" y="3931744"/>
              <a:ext cx="5494171" cy="5494171"/>
              <a:chOff x="0" y="0"/>
              <a:chExt cx="812800" cy="812800"/>
            </a:xfrm>
          </p:grpSpPr>
          <p:sp>
            <p:nvSpPr>
              <p:cNvPr id="13" name="Freeform 13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ln w="361950" cap="sq">
                <a:solidFill>
                  <a:srgbClr val="FFFFFF"/>
                </a:solidFill>
                <a:prstDash val="solid"/>
                <a:miter/>
              </a:ln>
            </p:spPr>
          </p:sp>
          <p:sp>
            <p:nvSpPr>
              <p:cNvPr id="14" name="TextBox 14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</a:pPr>
              </a:p>
            </p:txBody>
          </p:sp>
        </p:grpSp>
        <p:grpSp>
          <p:nvGrpSpPr>
            <p:cNvPr id="15" name="Group 15"/>
            <p:cNvGrpSpPr/>
            <p:nvPr/>
          </p:nvGrpSpPr>
          <p:grpSpPr>
            <a:xfrm rot="0">
              <a:off x="5187174" y="5187174"/>
              <a:ext cx="2983312" cy="2983312"/>
              <a:chOff x="0" y="0"/>
              <a:chExt cx="812800" cy="812800"/>
            </a:xfrm>
          </p:grpSpPr>
          <p:sp>
            <p:nvSpPr>
              <p:cNvPr id="16" name="Freeform 16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ln w="257175" cap="sq">
                <a:solidFill>
                  <a:srgbClr val="FFFFFF"/>
                </a:solidFill>
                <a:prstDash val="solid"/>
                <a:miter/>
              </a:ln>
            </p:spPr>
          </p:sp>
          <p:sp>
            <p:nvSpPr>
              <p:cNvPr id="17" name="TextBox 17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</a:pPr>
              </a:p>
            </p:txBody>
          </p:sp>
        </p:grpSp>
        <p:grpSp>
          <p:nvGrpSpPr>
            <p:cNvPr id="18" name="Group 18"/>
            <p:cNvGrpSpPr/>
            <p:nvPr/>
          </p:nvGrpSpPr>
          <p:grpSpPr>
            <a:xfrm rot="0">
              <a:off x="5865203" y="5865203"/>
              <a:ext cx="1627254" cy="1627254"/>
              <a:chOff x="0" y="0"/>
              <a:chExt cx="812800" cy="812800"/>
            </a:xfrm>
          </p:grpSpPr>
          <p:sp>
            <p:nvSpPr>
              <p:cNvPr id="19" name="Freeform 19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ln w="114300" cap="sq">
                <a:solidFill>
                  <a:srgbClr val="FFFFFF"/>
                </a:solidFill>
                <a:prstDash val="solid"/>
                <a:miter/>
              </a:ln>
            </p:spPr>
          </p:sp>
          <p:sp>
            <p:nvSpPr>
              <p:cNvPr id="20" name="TextBox 20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</a:pPr>
              </a:p>
            </p:txBody>
          </p:sp>
        </p:grpSp>
        <p:grpSp>
          <p:nvGrpSpPr>
            <p:cNvPr id="21" name="Group 21"/>
            <p:cNvGrpSpPr/>
            <p:nvPr/>
          </p:nvGrpSpPr>
          <p:grpSpPr>
            <a:xfrm rot="0">
              <a:off x="2433170" y="6411073"/>
              <a:ext cx="24516134" cy="11111024"/>
              <a:chOff x="0" y="0"/>
              <a:chExt cx="4842693" cy="2194770"/>
            </a:xfrm>
          </p:grpSpPr>
          <p:sp>
            <p:nvSpPr>
              <p:cNvPr id="22" name="Freeform 22"/>
              <p:cNvSpPr/>
              <p:nvPr/>
            </p:nvSpPr>
            <p:spPr>
              <a:xfrm>
                <a:off x="0" y="0"/>
                <a:ext cx="4842693" cy="2194770"/>
              </a:xfrm>
              <a:custGeom>
                <a:avLst/>
                <a:gdLst/>
                <a:ahLst/>
                <a:cxnLst/>
                <a:rect l="l" t="t" r="r" b="b"/>
                <a:pathLst>
                  <a:path w="4842693" h="2194770">
                    <a:moveTo>
                      <a:pt x="0" y="0"/>
                    </a:moveTo>
                    <a:lnTo>
                      <a:pt x="4842693" y="0"/>
                    </a:lnTo>
                    <a:lnTo>
                      <a:pt x="4842693" y="2194770"/>
                    </a:lnTo>
                    <a:lnTo>
                      <a:pt x="0" y="219477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id="23" name="TextBox 23"/>
              <p:cNvSpPr txBox="1"/>
              <p:nvPr/>
            </p:nvSpPr>
            <p:spPr>
              <a:xfrm>
                <a:off x="0" y="-38100"/>
                <a:ext cx="4842693" cy="223287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</a:pPr>
              </a:p>
            </p:txBody>
          </p:sp>
        </p:grpSp>
        <p:grpSp>
          <p:nvGrpSpPr>
            <p:cNvPr id="24" name="Group 24"/>
            <p:cNvGrpSpPr/>
            <p:nvPr/>
          </p:nvGrpSpPr>
          <p:grpSpPr>
            <a:xfrm rot="0">
              <a:off x="2433170" y="3731813"/>
              <a:ext cx="24516134" cy="1138379"/>
              <a:chOff x="0" y="0"/>
              <a:chExt cx="4842693" cy="224865"/>
            </a:xfrm>
          </p:grpSpPr>
          <p:sp>
            <p:nvSpPr>
              <p:cNvPr id="25" name="Freeform 25"/>
              <p:cNvSpPr/>
              <p:nvPr/>
            </p:nvSpPr>
            <p:spPr>
              <a:xfrm>
                <a:off x="0" y="0"/>
                <a:ext cx="4842693" cy="224865"/>
              </a:xfrm>
              <a:custGeom>
                <a:avLst/>
                <a:gdLst/>
                <a:ahLst/>
                <a:cxnLst/>
                <a:rect l="l" t="t" r="r" b="b"/>
                <a:pathLst>
                  <a:path w="4842693" h="224865">
                    <a:moveTo>
                      <a:pt x="0" y="0"/>
                    </a:moveTo>
                    <a:lnTo>
                      <a:pt x="4842693" y="0"/>
                    </a:lnTo>
                    <a:lnTo>
                      <a:pt x="4842693" y="224865"/>
                    </a:lnTo>
                    <a:lnTo>
                      <a:pt x="0" y="224865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id="26" name="TextBox 26"/>
              <p:cNvSpPr txBox="1"/>
              <p:nvPr/>
            </p:nvSpPr>
            <p:spPr>
              <a:xfrm>
                <a:off x="0" y="-38100"/>
                <a:ext cx="4842693" cy="26296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</a:pPr>
              </a:p>
            </p:txBody>
          </p:sp>
        </p:grpSp>
        <p:sp>
          <p:nvSpPr>
            <p:cNvPr id="27" name="Freeform 27"/>
            <p:cNvSpPr/>
            <p:nvPr/>
          </p:nvSpPr>
          <p:spPr>
            <a:xfrm>
              <a:off x="21974767" y="4664469"/>
              <a:ext cx="3470804" cy="1952327"/>
            </a:xfrm>
            <a:custGeom>
              <a:avLst/>
              <a:gdLst/>
              <a:ahLst/>
              <a:cxnLst/>
              <a:rect l="l" t="t" r="r" b="b"/>
              <a:pathLst>
                <a:path w="3470804" h="1952327">
                  <a:moveTo>
                    <a:pt x="0" y="0"/>
                  </a:moveTo>
                  <a:lnTo>
                    <a:pt x="3470803" y="0"/>
                  </a:lnTo>
                  <a:lnTo>
                    <a:pt x="3470803" y="1952327"/>
                  </a:lnTo>
                  <a:lnTo>
                    <a:pt x="0" y="195232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"/>
              <a:stretch>
                <a:fillRect/>
              </a:stretch>
            </a:blipFill>
          </p:spPr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5375</Words>
  <Application>WPS Presentation</Application>
  <PresentationFormat>On-screen Show (4:3)</PresentationFormat>
  <Paragraphs>284</Paragraphs>
  <Slides>26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26</vt:i4>
      </vt:variant>
    </vt:vector>
  </HeadingPairs>
  <TitlesOfParts>
    <vt:vector size="38" baseType="lpstr">
      <vt:lpstr>Arial</vt:lpstr>
      <vt:lpstr>SimSun</vt:lpstr>
      <vt:lpstr>Wingdings</vt:lpstr>
      <vt:lpstr>Poppins Heavy</vt:lpstr>
      <vt:lpstr>Canva Sans Bold</vt:lpstr>
      <vt:lpstr>Canva Sans</vt:lpstr>
      <vt:lpstr>Arial</vt:lpstr>
      <vt:lpstr>Poppins Bold</vt:lpstr>
      <vt:lpstr>Calibri</vt:lpstr>
      <vt:lpstr>Microsoft YaHei</vt:lpstr>
      <vt:lpstr>Arial Unicode MS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TV BROADCASTING</dc:title>
  <dc:creator/>
  <cp:lastModifiedBy>xien bermejo</cp:lastModifiedBy>
  <cp:revision>7</cp:revision>
  <dcterms:created xsi:type="dcterms:W3CDTF">2006-08-16T00:00:00Z</dcterms:created>
  <dcterms:modified xsi:type="dcterms:W3CDTF">2026-03-22T02:31:42Z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5CDD62C306B1471EB267CC1AABE6133E_12</vt:lpwstr>
  </property>
  <property fmtid="{D5CDD505-2E9C-101B-9397-08002B2CF9AE}" pid="3" name="KSOProductBuildVer">
    <vt:lpwstr>1033-12.1.0.25242</vt:lpwstr>
  </property>
</Properties>
</file>